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handoutMasterIdLst>
    <p:handoutMasterId r:id="rId12"/>
  </p:handoutMasterIdLst>
  <p:sldIdLst>
    <p:sldId id="256" r:id="rId2"/>
    <p:sldId id="311" r:id="rId3"/>
    <p:sldId id="342" r:id="rId4"/>
    <p:sldId id="343" r:id="rId5"/>
    <p:sldId id="314" r:id="rId6"/>
    <p:sldId id="318" r:id="rId7"/>
    <p:sldId id="319" r:id="rId8"/>
    <p:sldId id="344" r:id="rId9"/>
    <p:sldId id="293"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CC0099"/>
    <a:srgbClr val="C79E37"/>
    <a:srgbClr val="5EEC3C"/>
    <a:srgbClr val="FE9202"/>
    <a:srgbClr val="990099"/>
    <a:srgbClr val="FF2549"/>
    <a:srgbClr val="6C1A00"/>
    <a:srgbClr val="202E54"/>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26" y="66"/>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19-04-2022</a:t>
            </a:fld>
            <a:endParaRPr lang="en-IN"/>
          </a:p>
        </p:txBody>
      </p:sp>
      <p:sp>
        <p:nvSpPr>
          <p:cNvPr id="4" name="Footer Placeholder 3">
            <a:extLst>
              <a:ext uri="{FF2B5EF4-FFF2-40B4-BE49-F238E27FC236}">
                <a16:creationId xmlns=""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3359123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7FF43C20-0EEC-419B-B64D-6DC98C02C070}" type="datetime1">
              <a:rPr lang="en-US" smtClean="0"/>
              <a:t>4/19/2022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11BAD-E48F-489B-96A7-78A31D17B4CF}" type="datetime1">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81785-E343-46B8-B6AF-0E1821313591}"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0F988E-8E36-43BA-910A-02409AC2D9DC}"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E968EB2-26CE-4F4C-B05B-05AE174A2F42}"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C8E87BE-AAEA-4254-8719-05BEE582E790}" type="datetime1">
              <a:rPr lang="en-US" smtClean="0"/>
              <a:t>4/19/2022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A951F4-1D94-4B09-BEA9-A84A5661952C}"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8360C3-71A3-4C7F-8510-608BB471D3E3}" type="datetime1">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CC839FB-3E16-43D3-94F0-8EDD94073F8B}" type="datetime1">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F3BC81-76F0-4BB4-BEDC-DFFB71197AC1}" type="datetime1">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F2D46-E2E2-4138-B982-8F828AC1E454}" type="datetime1">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0CB507-0CC5-45EE-90BD-491A918C88A3}" type="datetime1">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D61C13F-A9E9-4ED0-B16C-891ECFC6BC19}" type="datetime1">
              <a:rPr lang="en-US" smtClean="0"/>
              <a:t>4/19/2022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a:bodyPr>
          <a:lstStyle/>
          <a:p>
            <a:r>
              <a:rPr lang="en-US" dirty="0"/>
              <a:t> </a:t>
            </a:r>
            <a:br>
              <a:rPr lang="en-US" dirty="0"/>
            </a:br>
            <a:r>
              <a:rPr lang="en-IN" sz="3200" dirty="0"/>
              <a:t>Distributed Databases</a:t>
            </a:r>
            <a:endParaRPr lang="en-US" sz="32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a:p>
            <a:r>
              <a:rPr lang="en-US" dirty="0" smtClean="0"/>
              <a:t>27</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 xmlns:a16="http://schemas.microsoft.com/office/drawing/2014/main" id="{FD90A91E-4040-4545-956C-E0A0D1A11770}"/>
              </a:ext>
            </a:extLst>
          </p:cNvPr>
          <p:cNvSpPr>
            <a:spLocks noGrp="1"/>
          </p:cNvSpPr>
          <p:nvPr>
            <p:ph idx="1"/>
          </p:nvPr>
        </p:nvSpPr>
        <p:spPr/>
        <p:txBody>
          <a:bodyPr>
            <a:normAutofit/>
          </a:bodyPr>
          <a:lstStyle/>
          <a:p>
            <a:r>
              <a:rPr lang="en-IN" dirty="0"/>
              <a:t>Introduction to distributed </a:t>
            </a:r>
            <a:r>
              <a:rPr lang="en-IN" dirty="0" smtClean="0"/>
              <a:t>processing</a:t>
            </a:r>
            <a:endParaRPr lang="en-US" dirty="0">
              <a:solidFill>
                <a:schemeClr val="tx2">
                  <a:lumMod val="75000"/>
                </a:schemeClr>
              </a:solidFill>
            </a:endParaRPr>
          </a:p>
          <a:p>
            <a:r>
              <a:rPr lang="en-IN" dirty="0" smtClean="0"/>
              <a:t>Introduction </a:t>
            </a:r>
            <a:r>
              <a:rPr lang="en-IN" dirty="0"/>
              <a:t>to distributed </a:t>
            </a:r>
            <a:r>
              <a:rPr lang="en-IN" dirty="0" smtClean="0"/>
              <a:t>databases</a:t>
            </a:r>
            <a:endParaRPr lang="en-US" dirty="0" smtClean="0">
              <a:solidFill>
                <a:schemeClr val="tx2">
                  <a:lumMod val="75000"/>
                </a:schemeClr>
              </a:solidFill>
            </a:endParaRPr>
          </a:p>
          <a:p>
            <a:r>
              <a:rPr lang="en-US" dirty="0"/>
              <a:t>Distributed Database </a:t>
            </a:r>
            <a:r>
              <a:rPr lang="en-US" dirty="0" smtClean="0"/>
              <a:t>Design</a:t>
            </a:r>
          </a:p>
          <a:p>
            <a:r>
              <a:rPr lang="en-US" dirty="0"/>
              <a:t>DBMS vs. Client Server </a:t>
            </a:r>
            <a:r>
              <a:rPr lang="en-US" dirty="0" smtClean="0"/>
              <a:t>Database</a:t>
            </a:r>
            <a:endParaRPr lang="en-IN" dirty="0" smtClean="0"/>
          </a:p>
        </p:txBody>
      </p:sp>
      <p:pic>
        <p:nvPicPr>
          <p:cNvPr id="4" name="Picture 3" descr="logo"/>
          <p:cNvPicPr/>
          <p:nvPr/>
        </p:nvPicPr>
        <p:blipFill>
          <a:blip r:embed="rId2" cstate="print"/>
          <a:srcRect/>
          <a:stretch>
            <a:fillRect/>
          </a:stretch>
        </p:blipFill>
        <p:spPr bwMode="auto">
          <a:xfrm>
            <a:off x="228600" y="23495"/>
            <a:ext cx="1219200" cy="561340"/>
          </a:xfrm>
          <a:prstGeom prst="rect">
            <a:avLst/>
          </a:prstGeom>
          <a:noFill/>
        </p:spPr>
      </p:pic>
      <p:sp>
        <p:nvSpPr>
          <p:cNvPr id="5" name="Slide Number Placeholder 4"/>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277954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402502"/>
            <a:ext cx="6413609" cy="725349"/>
          </a:xfrm>
        </p:spPr>
        <p:txBody>
          <a:bodyPr>
            <a:normAutofit fontScale="90000"/>
          </a:bodyPr>
          <a:lstStyle/>
          <a:p>
            <a:r>
              <a:rPr lang="en-IN" dirty="0"/>
              <a:t>Introduction to distributed processing</a:t>
            </a:r>
            <a:r>
              <a:rPr lang="en-US" dirty="0">
                <a:solidFill>
                  <a:schemeClr val="tx2">
                    <a:lumMod val="75000"/>
                  </a:schemeClr>
                </a:solidFill>
              </a:rPr>
              <a:t/>
            </a:r>
            <a:br>
              <a:rPr lang="en-US" dirty="0">
                <a:solidFill>
                  <a:schemeClr val="tx2">
                    <a:lumMod val="75000"/>
                  </a:schemeClr>
                </a:solidFill>
              </a:rPr>
            </a:br>
            <a:endParaRPr lang="en-IN" dirty="0"/>
          </a:p>
        </p:txBody>
      </p:sp>
      <p:sp>
        <p:nvSpPr>
          <p:cNvPr id="3" name="Content Placeholder 2"/>
          <p:cNvSpPr>
            <a:spLocks noGrp="1"/>
          </p:cNvSpPr>
          <p:nvPr>
            <p:ph idx="1"/>
          </p:nvPr>
        </p:nvSpPr>
        <p:spPr/>
        <p:txBody>
          <a:bodyPr>
            <a:normAutofit fontScale="92500"/>
          </a:bodyPr>
          <a:lstStyle/>
          <a:p>
            <a:pPr algn="just"/>
            <a:r>
              <a:rPr lang="en-US" dirty="0"/>
              <a:t>In distributed processing, a database’s logical processing is shared among two or more physically independent sites that are connected through a network. For example, the data input/output (I/O), data selection, and data validation might be performed on one computer, and a report based on that data might be created on another computer.</a:t>
            </a:r>
            <a:endParaRPr lang="en-IN"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2248069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Introduction to distributed databases</a:t>
            </a:r>
            <a:r>
              <a:rPr lang="en-US" dirty="0">
                <a:solidFill>
                  <a:schemeClr val="tx2">
                    <a:lumMod val="75000"/>
                  </a:schemeClr>
                </a:solidFill>
              </a:rPr>
              <a:t/>
            </a:r>
            <a:br>
              <a:rPr lang="en-US" dirty="0">
                <a:solidFill>
                  <a:schemeClr val="tx2">
                    <a:lumMod val="75000"/>
                  </a:schemeClr>
                </a:solidFill>
              </a:rPr>
            </a:br>
            <a:endParaRPr lang="en-IN" dirty="0"/>
          </a:p>
        </p:txBody>
      </p:sp>
      <p:sp>
        <p:nvSpPr>
          <p:cNvPr id="3" name="Content Placeholder 2"/>
          <p:cNvSpPr>
            <a:spLocks noGrp="1"/>
          </p:cNvSpPr>
          <p:nvPr>
            <p:ph idx="1"/>
          </p:nvPr>
        </p:nvSpPr>
        <p:spPr/>
        <p:txBody>
          <a:bodyPr>
            <a:normAutofit fontScale="77500" lnSpcReduction="20000"/>
          </a:bodyPr>
          <a:lstStyle/>
          <a:p>
            <a:pPr algn="just"/>
            <a:r>
              <a:rPr lang="en-US" dirty="0"/>
              <a:t>A distributed database, on the other hand, stores a logically related database over two or more physically independent sites. The sites are connected via a computer network. In contrast, the distributed processing system uses only a single-site database but shares the processing chores among several sites. In a distributed database system, a database is composed of several parts known as database fragments. The database fragments are located at different sites and can be replicated among various sites. Each database fragment is, in turn, managed by its local database process.</a:t>
            </a:r>
            <a:endParaRPr lang="en-IN"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3271807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900" y="44328"/>
            <a:ext cx="6413609" cy="725349"/>
          </a:xfrm>
        </p:spPr>
        <p:txBody>
          <a:bodyPr/>
          <a:lstStyle/>
          <a:p>
            <a:r>
              <a:rPr lang="en-US" b="1" dirty="0">
                <a:effectLst/>
              </a:rPr>
              <a:t>Distributed Databases</a:t>
            </a:r>
            <a:endParaRPr lang="en-US" dirty="0"/>
          </a:p>
        </p:txBody>
      </p:sp>
      <p:sp>
        <p:nvSpPr>
          <p:cNvPr id="3" name="Content Placeholder 2"/>
          <p:cNvSpPr>
            <a:spLocks noGrp="1"/>
          </p:cNvSpPr>
          <p:nvPr>
            <p:ph idx="1"/>
          </p:nvPr>
        </p:nvSpPr>
        <p:spPr>
          <a:xfrm>
            <a:off x="296260" y="739290"/>
            <a:ext cx="4428445" cy="3511061"/>
          </a:xfrm>
        </p:spPr>
        <p:txBody>
          <a:bodyPr/>
          <a:lstStyle/>
          <a:p>
            <a:pPr marL="0" indent="0" algn="just">
              <a:buNone/>
            </a:pPr>
            <a:r>
              <a:rPr lang="en-US" dirty="0">
                <a:solidFill>
                  <a:srgbClr val="CC0099"/>
                </a:solidFill>
              </a:rPr>
              <a:t>A </a:t>
            </a:r>
            <a:r>
              <a:rPr lang="en-US" b="1" dirty="0">
                <a:solidFill>
                  <a:srgbClr val="CC0099"/>
                </a:solidFill>
              </a:rPr>
              <a:t>distributed database</a:t>
            </a:r>
            <a:r>
              <a:rPr lang="en-US" dirty="0">
                <a:solidFill>
                  <a:srgbClr val="CC0099"/>
                </a:solidFill>
              </a:rPr>
              <a:t> is a collection of multiple interconnected databases, which are spread physically across various locations that communicate via a computer network</a:t>
            </a:r>
          </a:p>
        </p:txBody>
      </p:sp>
      <p:pic>
        <p:nvPicPr>
          <p:cNvPr id="1026" name="Picture 2" descr="distributed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7409" y="891994"/>
            <a:ext cx="3743325" cy="35122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p:cNvPicPr/>
          <p:nvPr/>
        </p:nvPicPr>
        <p:blipFill>
          <a:blip r:embed="rId3" cstate="print"/>
          <a:srcRect/>
          <a:stretch>
            <a:fillRect/>
          </a:stretch>
        </p:blipFill>
        <p:spPr bwMode="auto">
          <a:xfrm>
            <a:off x="228600" y="23495"/>
            <a:ext cx="1219200" cy="561340"/>
          </a:xfrm>
          <a:prstGeom prst="rect">
            <a:avLst/>
          </a:prstGeom>
          <a:noFill/>
        </p:spPr>
      </p:pic>
      <p:sp>
        <p:nvSpPr>
          <p:cNvPr id="4" name="Slide Number Placeholder 3"/>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25786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3310" y="433880"/>
            <a:ext cx="6413609" cy="725349"/>
          </a:xfrm>
        </p:spPr>
        <p:txBody>
          <a:bodyPr>
            <a:normAutofit fontScale="90000"/>
          </a:bodyPr>
          <a:lstStyle/>
          <a:p>
            <a:r>
              <a:rPr lang="en-US" dirty="0">
                <a:effectLst/>
              </a:rPr>
              <a:t>Types of distributed databases</a:t>
            </a:r>
            <a:br>
              <a:rPr lang="en-US" dirty="0">
                <a:effectLst/>
              </a:rPr>
            </a:br>
            <a:endParaRPr lang="en-US" dirty="0"/>
          </a:p>
        </p:txBody>
      </p:sp>
      <p:sp>
        <p:nvSpPr>
          <p:cNvPr id="3" name="Content Placeholder 2"/>
          <p:cNvSpPr>
            <a:spLocks noGrp="1"/>
          </p:cNvSpPr>
          <p:nvPr>
            <p:ph idx="1"/>
          </p:nvPr>
        </p:nvSpPr>
        <p:spPr>
          <a:xfrm>
            <a:off x="53909" y="1197405"/>
            <a:ext cx="4428445" cy="3511061"/>
          </a:xfrm>
        </p:spPr>
        <p:txBody>
          <a:bodyPr>
            <a:normAutofit fontScale="55000" lnSpcReduction="20000"/>
          </a:bodyPr>
          <a:lstStyle/>
          <a:p>
            <a:pPr algn="just"/>
            <a:r>
              <a:rPr lang="en-US" b="1" dirty="0"/>
              <a:t>The two types of distributed systems are as follows:</a:t>
            </a:r>
            <a:r>
              <a:rPr lang="en-US" dirty="0"/>
              <a:t/>
            </a:r>
            <a:br>
              <a:rPr lang="en-US" dirty="0"/>
            </a:br>
            <a:r>
              <a:rPr lang="en-US" dirty="0"/>
              <a:t/>
            </a:r>
            <a:br>
              <a:rPr lang="en-US" dirty="0"/>
            </a:br>
            <a:r>
              <a:rPr lang="en-US" b="1" dirty="0"/>
              <a:t>1. Homogeneous distributed databases system</a:t>
            </a:r>
            <a:r>
              <a:rPr lang="en-US" b="1" dirty="0" smtClean="0"/>
              <a:t>: </a:t>
            </a:r>
            <a:r>
              <a:rPr lang="en-US" dirty="0" smtClean="0"/>
              <a:t>Homogeneous </a:t>
            </a:r>
            <a:r>
              <a:rPr lang="en-US" dirty="0"/>
              <a:t>distributed database system is a network of two or more databases (With same type of DBMS software) which can be stored on one or more machines.</a:t>
            </a:r>
          </a:p>
          <a:p>
            <a:pPr algn="just"/>
            <a:r>
              <a:rPr lang="en-US" dirty="0"/>
              <a:t>So, in this system data can be accessed and modified simultaneously on several databases in the network. Homogeneous distributed system are easy to handle.</a:t>
            </a:r>
          </a:p>
          <a:p>
            <a:pPr algn="just"/>
            <a:r>
              <a:rPr lang="en-US" b="1" dirty="0"/>
              <a:t>Example:</a:t>
            </a:r>
            <a:r>
              <a:rPr lang="en-US" dirty="0"/>
              <a:t> Consider that we have three departments using Oracle-9i for DBMS. If some changes are made in one department then, it would  update the other department also.</a:t>
            </a:r>
          </a:p>
        </p:txBody>
      </p:sp>
      <p:pic>
        <p:nvPicPr>
          <p:cNvPr id="2052" name="Picture 4" descr="homogeneous distributed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705" y="1655520"/>
            <a:ext cx="3743325" cy="24479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p:cNvPicPr/>
          <p:nvPr/>
        </p:nvPicPr>
        <p:blipFill>
          <a:blip r:embed="rId3" cstate="print"/>
          <a:srcRect/>
          <a:stretch>
            <a:fillRect/>
          </a:stretch>
        </p:blipFill>
        <p:spPr bwMode="auto">
          <a:xfrm>
            <a:off x="228600" y="23495"/>
            <a:ext cx="1219200" cy="561340"/>
          </a:xfrm>
          <a:prstGeom prst="rect">
            <a:avLst/>
          </a:prstGeom>
          <a:noFill/>
        </p:spPr>
      </p:pic>
      <p:sp>
        <p:nvSpPr>
          <p:cNvPr id="4" name="Slide Number Placeholder 3"/>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18586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2052"/>
                                        </p:tgtEl>
                                        <p:attrNameLst>
                                          <p:attrName>style.visibility</p:attrName>
                                        </p:attrNameLst>
                                      </p:cBhvr>
                                      <p:to>
                                        <p:strVal val="visible"/>
                                      </p:to>
                                    </p:set>
                                    <p:animEffect transition="in" filter="circle(in)">
                                      <p:cBhvr>
                                        <p:cTn id="23" dur="2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1" y="433880"/>
            <a:ext cx="6413609" cy="725349"/>
          </a:xfrm>
        </p:spPr>
        <p:txBody>
          <a:bodyPr>
            <a:normAutofit/>
          </a:bodyPr>
          <a:lstStyle/>
          <a:p>
            <a:r>
              <a:rPr lang="en-US" sz="2400" b="1" dirty="0">
                <a:effectLst/>
              </a:rPr>
              <a:t>2. Heterogeneous distributed database system</a:t>
            </a:r>
            <a:endParaRPr lang="en-US" sz="2400" dirty="0"/>
          </a:p>
        </p:txBody>
      </p:sp>
      <p:sp>
        <p:nvSpPr>
          <p:cNvPr id="3" name="Content Placeholder 2"/>
          <p:cNvSpPr>
            <a:spLocks noGrp="1"/>
          </p:cNvSpPr>
          <p:nvPr>
            <p:ph idx="1"/>
          </p:nvPr>
        </p:nvSpPr>
        <p:spPr>
          <a:xfrm>
            <a:off x="296260" y="1331255"/>
            <a:ext cx="3512215" cy="3511061"/>
          </a:xfrm>
        </p:spPr>
        <p:txBody>
          <a:bodyPr>
            <a:normAutofit fontScale="70000" lnSpcReduction="20000"/>
          </a:bodyPr>
          <a:lstStyle/>
          <a:p>
            <a:pPr algn="just"/>
            <a:r>
              <a:rPr lang="en-US" dirty="0"/>
              <a:t>Heterogeneous distributed database system is a network of two or more databases with different types of DBMS software, which can be stored on one or more machines.</a:t>
            </a:r>
          </a:p>
          <a:p>
            <a:pPr algn="just"/>
            <a:r>
              <a:rPr lang="en-US" dirty="0"/>
              <a:t>In this system data can be accessible to several databases in the network with the help of generic connectivity (ODBC and JDBC).</a:t>
            </a:r>
          </a:p>
          <a:p>
            <a:pPr algn="just"/>
            <a:endParaRPr lang="en-US" dirty="0"/>
          </a:p>
        </p:txBody>
      </p:sp>
      <p:sp>
        <p:nvSpPr>
          <p:cNvPr id="4" name="Rectangle 3"/>
          <p:cNvSpPr/>
          <p:nvPr/>
        </p:nvSpPr>
        <p:spPr>
          <a:xfrm>
            <a:off x="3961180" y="1072363"/>
            <a:ext cx="3206805" cy="1200329"/>
          </a:xfrm>
          <a:prstGeom prst="rect">
            <a:avLst/>
          </a:prstGeom>
        </p:spPr>
        <p:txBody>
          <a:bodyPr wrap="square">
            <a:spAutoFit/>
          </a:bodyPr>
          <a:lstStyle/>
          <a:p>
            <a:pPr algn="just"/>
            <a:r>
              <a:rPr lang="en-US" b="1" dirty="0"/>
              <a:t>Example:</a:t>
            </a:r>
            <a:r>
              <a:rPr lang="en-US" dirty="0"/>
              <a:t> </a:t>
            </a:r>
            <a:r>
              <a:rPr lang="en-US" dirty="0">
                <a:solidFill>
                  <a:schemeClr val="tx1">
                    <a:lumMod val="85000"/>
                    <a:lumOff val="15000"/>
                  </a:schemeClr>
                </a:solidFill>
              </a:rPr>
              <a:t>In the following diagram, different DBMS software are accessible to each other  using ODBC and JDBC.</a:t>
            </a:r>
          </a:p>
        </p:txBody>
      </p:sp>
      <p:pic>
        <p:nvPicPr>
          <p:cNvPr id="3074" name="Picture 2" descr="heterogeneous distributed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0571" y="2571750"/>
            <a:ext cx="3743325" cy="24003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p:cNvPicPr/>
          <p:nvPr/>
        </p:nvPicPr>
        <p:blipFill>
          <a:blip r:embed="rId3" cstate="print"/>
          <a:srcRect/>
          <a:stretch>
            <a:fillRect/>
          </a:stretch>
        </p:blipFill>
        <p:spPr bwMode="auto">
          <a:xfrm>
            <a:off x="228600" y="23495"/>
            <a:ext cx="1219200" cy="561340"/>
          </a:xfrm>
          <a:prstGeom prst="rect">
            <a:avLst/>
          </a:prstGeom>
          <a:noFill/>
        </p:spPr>
      </p:pic>
      <p:sp>
        <p:nvSpPr>
          <p:cNvPr id="5" name="Slide Number Placeholder 4"/>
          <p:cNvSpPr>
            <a:spLocks noGrp="1"/>
          </p:cNvSpPr>
          <p:nvPr>
            <p:ph type="sldNum" sz="quarter" idx="12"/>
          </p:nvPr>
        </p:nvSpPr>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158141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074"/>
                                        </p:tgtEl>
                                        <p:attrNameLst>
                                          <p:attrName>style.visibility</p:attrName>
                                        </p:attrNameLst>
                                      </p:cBhvr>
                                      <p:to>
                                        <p:strVal val="visible"/>
                                      </p:to>
                                    </p:set>
                                    <p:animEffect transition="in" filter="wipe(down)">
                                      <p:cBhvr>
                                        <p:cTn id="2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606" y="0"/>
            <a:ext cx="4760546" cy="5143500"/>
          </a:xfrm>
          <a:prstGeom prst="rect">
            <a:avLst/>
          </a:prstGeom>
        </p:spPr>
      </p:pic>
      <p:sp>
        <p:nvSpPr>
          <p:cNvPr id="2" name="Slide Number Placeholder 1"/>
          <p:cNvSpPr>
            <a:spLocks noGrp="1"/>
          </p:cNvSpPr>
          <p:nvPr>
            <p:ph type="sldNum" sz="quarter" idx="12"/>
          </p:nvPr>
        </p:nvSpPr>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val="153175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pic>
        <p:nvPicPr>
          <p:cNvPr id="3" name="Picture 2" descr="logo"/>
          <p:cNvPicPr/>
          <p:nvPr/>
        </p:nvPicPr>
        <p:blipFill>
          <a:blip r:embed="rId3" cstate="print"/>
          <a:srcRect/>
          <a:stretch>
            <a:fillRect/>
          </a:stretch>
        </p:blipFill>
        <p:spPr bwMode="auto">
          <a:xfrm>
            <a:off x="228600" y="23495"/>
            <a:ext cx="1219200" cy="561340"/>
          </a:xfrm>
          <a:prstGeom prst="rect">
            <a:avLst/>
          </a:prstGeom>
          <a:noFill/>
        </p:spPr>
      </p:pic>
      <p:sp>
        <p:nvSpPr>
          <p:cNvPr id="2" name="Slide Number Placeholder 1"/>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1369535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Words>
  <Application>Microsoft Office PowerPoint</Application>
  <PresentationFormat>On-screen Show (16:9)</PresentationFormat>
  <Paragraphs>32</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  Distributed Databases</vt:lpstr>
      <vt:lpstr>Contents</vt:lpstr>
      <vt:lpstr>Introduction to distributed processing </vt:lpstr>
      <vt:lpstr>Introduction to distributed databases </vt:lpstr>
      <vt:lpstr>Distributed Databases</vt:lpstr>
      <vt:lpstr>Types of distributed databases </vt:lpstr>
      <vt:lpstr>2. Heterogeneous distributed database system</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2022-04-19T15:18:33Z</dcterms:modified>
</cp:coreProperties>
</file>