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56" r:id="rId2"/>
    <p:sldId id="361" r:id="rId3"/>
    <p:sldId id="362" r:id="rId4"/>
    <p:sldId id="311" r:id="rId5"/>
    <p:sldId id="342" r:id="rId6"/>
    <p:sldId id="363" r:id="rId7"/>
    <p:sldId id="365" r:id="rId8"/>
    <p:sldId id="366" r:id="rId9"/>
    <p:sldId id="364" r:id="rId10"/>
    <p:sldId id="343" r:id="rId11"/>
    <p:sldId id="344" r:id="rId12"/>
    <p:sldId id="345" r:id="rId13"/>
    <p:sldId id="346" r:id="rId14"/>
    <p:sldId id="347" r:id="rId15"/>
    <p:sldId id="348" r:id="rId16"/>
    <p:sldId id="349" r:id="rId17"/>
    <p:sldId id="352" r:id="rId18"/>
    <p:sldId id="353" r:id="rId19"/>
    <p:sldId id="367" r:id="rId20"/>
    <p:sldId id="368" r:id="rId21"/>
    <p:sldId id="354" r:id="rId22"/>
    <p:sldId id="355" r:id="rId23"/>
    <p:sldId id="356" r:id="rId24"/>
    <p:sldId id="357" r:id="rId25"/>
    <p:sldId id="358" r:id="rId26"/>
    <p:sldId id="359" r:id="rId27"/>
    <p:sldId id="360" r:id="rId28"/>
    <p:sldId id="293"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7033"/>
    <a:srgbClr val="C79E37"/>
    <a:srgbClr val="5EEC3C"/>
    <a:srgbClr val="FE9202"/>
    <a:srgbClr val="990099"/>
    <a:srgbClr val="FF2549"/>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21-04-2022</a:t>
            </a:fld>
            <a:endParaRPr lang="en-IN"/>
          </a:p>
        </p:txBody>
      </p:sp>
      <p:sp>
        <p:nvSpPr>
          <p:cNvPr id="4" name="Footer Placeholder 3">
            <a:extLst>
              <a:ext uri="{FF2B5EF4-FFF2-40B4-BE49-F238E27FC236}">
                <a16:creationId xmlns=""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4087803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62E4B777-0308-4D02-BBD5-323C758CD24B}" type="datetime1">
              <a:rPr lang="en-US" smtClean="0"/>
              <a:t>4/21/2022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F82891-622F-455D-8186-1A88EF43B69C}"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15E464-4AF7-483D-8F35-EE54CF54664B}"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F62EC-F15B-4816-85A4-9741AFE884E4}"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DE5C66-95B5-483E-BBA7-32961EB3EA90}"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C04057-ECC0-4318-AE41-790AF01359F1}" type="datetime1">
              <a:rPr lang="en-US" smtClean="0"/>
              <a:t>4/21/2022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E29A7-9597-4F3E-8159-EE5E2063BCF6}"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30245A-70D2-4335-BB5F-3F041A3B3596}"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40F8C64-690E-4946-9382-F300FED6ADF2}" type="datetime1">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D24CA5-1183-4C48-8492-04BF54D1A8CC}" type="datetime1">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A3F7D-925D-4E2B-A7DE-FC7C39412FF4}" type="datetime1">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7FC56-CD88-4E32-9A08-6C8D7C44DD9C}"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6B2654-46F8-438F-A72A-0291023040DB}" type="datetime1">
              <a:rPr lang="en-US" smtClean="0"/>
              <a:t>4/21/2022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oracle.com/in/database/security-benefits-of-self-patching-form.html" TargetMode="External"/><Relationship Id="rId2" Type="http://schemas.openxmlformats.org/officeDocument/2006/relationships/hyperlink" Target="https://www.oracle.com/in/database/what-is-autonomous-database/?ytid=kio84xHOYOQ"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ibm.com/cloud/learn/mongodb" TargetMode="External"/><Relationship Id="rId2" Type="http://schemas.openxmlformats.org/officeDocument/2006/relationships/hyperlink" Target="https://www.ibm.com/cloud/learn/postgresql" TargetMode="External"/><Relationship Id="rId1" Type="http://schemas.openxmlformats.org/officeDocument/2006/relationships/slideLayout" Target="../slideLayouts/slideLayout3.xml"/><Relationship Id="rId4" Type="http://schemas.openxmlformats.org/officeDocument/2006/relationships/hyperlink" Target="https://www.ibm.com/cloud/learn/couchdb"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IN" sz="3200" dirty="0" smtClean="0"/>
              <a:t>Different types of Databases</a:t>
            </a:r>
            <a:endParaRPr lang="en-US"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28</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Data Grid? An Overview with Sample Use Cases - Hazelc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1995"/>
            <a:ext cx="6566316" cy="36406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
        <p:nvSpPr>
          <p:cNvPr id="3" name="Rectangle 2"/>
          <p:cNvSpPr/>
          <p:nvPr/>
        </p:nvSpPr>
        <p:spPr>
          <a:xfrm>
            <a:off x="1212490" y="128470"/>
            <a:ext cx="3339376" cy="369332"/>
          </a:xfrm>
          <a:prstGeom prst="rect">
            <a:avLst/>
          </a:prstGeom>
        </p:spPr>
        <p:txBody>
          <a:bodyPr wrap="none">
            <a:spAutoFit/>
          </a:bodyPr>
          <a:lstStyle/>
          <a:p>
            <a:r>
              <a:rPr lang="en-US" b="1" dirty="0">
                <a:solidFill>
                  <a:srgbClr val="000000"/>
                </a:solidFill>
                <a:latin typeface="Roboto"/>
              </a:rPr>
              <a:t>How Does a Data Grid work?</a:t>
            </a:r>
            <a:endParaRPr lang="en-US" b="1" i="0" dirty="0">
              <a:solidFill>
                <a:srgbClr val="000000"/>
              </a:solidFill>
              <a:effectLst/>
              <a:latin typeface="Roboto"/>
            </a:endParaRPr>
          </a:p>
        </p:txBody>
      </p:sp>
    </p:spTree>
    <p:extLst>
      <p:ext uri="{BB962C8B-B14F-4D97-AF65-F5344CB8AC3E}">
        <p14:creationId xmlns:p14="http://schemas.microsoft.com/office/powerpoint/2010/main" val="63073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Introduction to pluggable database </a:t>
            </a:r>
            <a:endParaRPr lang="en-IN" dirty="0"/>
          </a:p>
        </p:txBody>
      </p:sp>
      <p:sp>
        <p:nvSpPr>
          <p:cNvPr id="3" name="Content Placeholder 2"/>
          <p:cNvSpPr>
            <a:spLocks noGrp="1"/>
          </p:cNvSpPr>
          <p:nvPr>
            <p:ph idx="1"/>
          </p:nvPr>
        </p:nvSpPr>
        <p:spPr/>
        <p:txBody>
          <a:bodyPr/>
          <a:lstStyle/>
          <a:p>
            <a:pPr algn="just"/>
            <a:r>
              <a:rPr lang="en-US" b="1" dirty="0"/>
              <a:t>A PDB is a user-created entity that contains the data and code required for a specific set of features</a:t>
            </a:r>
            <a:r>
              <a:rPr lang="en-US" dirty="0"/>
              <a:t>. For example, a PDB can support a specific application, such as a human resources or sales application. No PDBs exist at creation of the CDB. You add PDBs based on your business requirements.</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49747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multi-tenant architecture </a:t>
            </a:r>
            <a:r>
              <a:rPr lang="en-US" b="1" dirty="0"/>
              <a:t>enables an Oracle database to function as a multitenant container database (CDB)</a:t>
            </a:r>
            <a:r>
              <a:rPr lang="en-US" dirty="0"/>
              <a:t>. A CDB includes zero, one, or many customer-created pluggable databases (PDBs).</a:t>
            </a:r>
            <a:endParaRPr lang="en-IN"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52121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Besides the fact that a CDB can contain one or more PDBs, the major difference between the two is that </a:t>
            </a:r>
            <a:r>
              <a:rPr lang="en-US" b="1" dirty="0"/>
              <a:t>the former contains little or no user data</a:t>
            </a:r>
            <a:r>
              <a:rPr lang="en-US" dirty="0"/>
              <a:t>; user data resides in the PDBs. PDBs can be created by. Copying files from the seed and then associating the new files with the PDB being created.</a:t>
            </a:r>
            <a:endParaRPr lang="en-IN"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1777705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Introduction to Autonomous database</a:t>
            </a:r>
            <a:endParaRPr lang="en-IN" dirty="0"/>
          </a:p>
        </p:txBody>
      </p:sp>
      <p:sp>
        <p:nvSpPr>
          <p:cNvPr id="3" name="Content Placeholder 2"/>
          <p:cNvSpPr>
            <a:spLocks noGrp="1"/>
          </p:cNvSpPr>
          <p:nvPr>
            <p:ph idx="1"/>
          </p:nvPr>
        </p:nvSpPr>
        <p:spPr/>
        <p:txBody>
          <a:bodyPr>
            <a:normAutofit fontScale="92500"/>
          </a:bodyPr>
          <a:lstStyle/>
          <a:p>
            <a:pPr algn="just"/>
            <a:r>
              <a:rPr lang="en-US" dirty="0"/>
              <a:t>An autonomous database is a cloud database that uses machine learning to automate database tuning, security, backups, updates, and other routine management tasks traditionally performed by DBAs. Unlike a conventional database, an autonomous database performs all these tasks and more without human intervention.</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1184696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Components of Autonomous database</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US" dirty="0"/>
              <a:t>An autonomous database consists of two key elements that align with workload types.</a:t>
            </a:r>
          </a:p>
          <a:p>
            <a:pPr algn="just"/>
            <a:r>
              <a:rPr lang="en-US" dirty="0"/>
              <a:t>A data warehouse performs numerous functions related to business intelligence activities, and uses data that’s been prepared in advance for analysis. The data warehouse environment also manages all database lifecycle operations, can perform query scans on millions of rows, is scalable to business needs, and can be deployed in a matter of seconds.</a:t>
            </a:r>
          </a:p>
          <a:p>
            <a:pPr algn="just"/>
            <a:r>
              <a:rPr lang="en-US" dirty="0"/>
              <a:t>Transaction processing enables time-based transactional processes such as real-time analytics, personalization, and fraud detection. Transaction processing typically involves a very small number of records, is based on predefined operations, and allows for simple application development and deployment.</a:t>
            </a:r>
          </a:p>
          <a:p>
            <a:pPr algn="just"/>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1197632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87" y="-176940"/>
            <a:ext cx="6413609" cy="573945"/>
          </a:xfrm>
        </p:spPr>
        <p:txBody>
          <a:bodyPr>
            <a:normAutofit fontScale="90000"/>
          </a:bodyPr>
          <a:lstStyle/>
          <a:p>
            <a:r>
              <a:rPr lang="en-US" dirty="0">
                <a:effectLst/>
              </a:rPr>
              <a:t>Autonomous database working</a:t>
            </a:r>
            <a:endParaRPr lang="en-IN" dirty="0"/>
          </a:p>
        </p:txBody>
      </p:sp>
      <p:sp>
        <p:nvSpPr>
          <p:cNvPr id="3" name="Content Placeholder 2"/>
          <p:cNvSpPr>
            <a:spLocks noGrp="1"/>
          </p:cNvSpPr>
          <p:nvPr>
            <p:ph idx="1"/>
          </p:nvPr>
        </p:nvSpPr>
        <p:spPr>
          <a:xfrm>
            <a:off x="0" y="299612"/>
            <a:ext cx="7167985" cy="3511061"/>
          </a:xfrm>
        </p:spPr>
        <p:txBody>
          <a:bodyPr>
            <a:noAutofit/>
          </a:bodyPr>
          <a:lstStyle/>
          <a:p>
            <a:pPr algn="just"/>
            <a:r>
              <a:rPr lang="en-US" sz="1600" dirty="0"/>
              <a:t>An autonomous database leverages AI and machine learning to provide full, end-to-end automation for provisioning, security, updates, availability, performance, change management, and error prevention.</a:t>
            </a:r>
          </a:p>
          <a:p>
            <a:pPr algn="just"/>
            <a:r>
              <a:rPr lang="en-US" sz="1600" dirty="0"/>
              <a:t>In this respect, an autonomous database has specific characteristics.</a:t>
            </a:r>
          </a:p>
          <a:p>
            <a:pPr algn="just"/>
            <a:r>
              <a:rPr lang="en-US" sz="1600" b="1" dirty="0"/>
              <a:t>It is self-driving</a:t>
            </a:r>
          </a:p>
          <a:p>
            <a:pPr algn="just"/>
            <a:r>
              <a:rPr lang="en-US" sz="1600" dirty="0"/>
              <a:t>All database and infrastructure management, monitoring, and tuning processes are automated. DBAs can now focus on more important tasks, including data aggregation, modeling, processing, governance strategies, and helping developers use in-database features and functions with minimal changes to their application code.</a:t>
            </a:r>
          </a:p>
          <a:p>
            <a:pPr algn="just"/>
            <a:r>
              <a:rPr lang="en-US" sz="1600" b="1" dirty="0"/>
              <a:t>It is self-securing</a:t>
            </a:r>
          </a:p>
          <a:p>
            <a:pPr algn="just"/>
            <a:r>
              <a:rPr lang="en-US" sz="1600" dirty="0"/>
              <a:t>Built-in capabilities </a:t>
            </a:r>
            <a:r>
              <a:rPr lang="en-US" sz="1600" dirty="0">
                <a:hlinkClick r:id="rId2"/>
              </a:rPr>
              <a:t>protect against</a:t>
            </a:r>
            <a:r>
              <a:rPr lang="en-US" sz="1600" dirty="0"/>
              <a:t> both external attacks and malicious internal users. This helps eliminate concerns about </a:t>
            </a:r>
            <a:r>
              <a:rPr lang="en-US" sz="1600" dirty="0" err="1"/>
              <a:t>cyberattacks</a:t>
            </a:r>
            <a:r>
              <a:rPr lang="en-US" sz="1600" dirty="0"/>
              <a:t> on unpatched or unencrypted databases.</a:t>
            </a:r>
          </a:p>
          <a:p>
            <a:pPr algn="just"/>
            <a:r>
              <a:rPr lang="en-US" sz="1600" b="1" dirty="0"/>
              <a:t>It is self-repairing</a:t>
            </a:r>
          </a:p>
          <a:p>
            <a:pPr algn="just"/>
            <a:r>
              <a:rPr lang="en-US" sz="1600" dirty="0"/>
              <a:t>This can prevent downtime, including unplanned maintenance. An autonomous database can require fewer than 2.5 minutes of downtime per month, including </a:t>
            </a:r>
            <a:r>
              <a:rPr lang="en-US" sz="1600" dirty="0">
                <a:hlinkClick r:id="rId3"/>
              </a:rPr>
              <a:t>patching</a:t>
            </a:r>
            <a:r>
              <a:rPr lang="en-US" sz="1600" dirty="0"/>
              <a:t>.</a:t>
            </a:r>
          </a:p>
          <a:p>
            <a:pPr algn="just"/>
            <a:endParaRPr lang="en-IN" sz="16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178813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53" y="128470"/>
            <a:ext cx="6413609" cy="725349"/>
          </a:xfrm>
        </p:spPr>
        <p:txBody>
          <a:bodyPr>
            <a:normAutofit fontScale="90000"/>
          </a:bodyPr>
          <a:lstStyle/>
          <a:p>
            <a:r>
              <a:rPr lang="en-US" dirty="0">
                <a:effectLst/>
              </a:rPr>
              <a:t>Selection of Autonomous Database</a:t>
            </a:r>
            <a:endParaRPr lang="en-IN" dirty="0"/>
          </a:p>
        </p:txBody>
      </p:sp>
      <p:sp>
        <p:nvSpPr>
          <p:cNvPr id="3" name="Content Placeholder 2"/>
          <p:cNvSpPr>
            <a:spLocks noGrp="1"/>
          </p:cNvSpPr>
          <p:nvPr>
            <p:ph idx="1"/>
          </p:nvPr>
        </p:nvSpPr>
        <p:spPr>
          <a:xfrm>
            <a:off x="296260" y="739290"/>
            <a:ext cx="6413609" cy="3511061"/>
          </a:xfrm>
        </p:spPr>
        <p:txBody>
          <a:bodyPr>
            <a:noAutofit/>
          </a:bodyPr>
          <a:lstStyle/>
          <a:p>
            <a:r>
              <a:rPr lang="en-US" sz="1400" dirty="0"/>
              <a:t>Autonomous databases offer many benefits. When you're ready to evaluate the offerings available to your organization, look for the following key features.</a:t>
            </a:r>
          </a:p>
          <a:p>
            <a:r>
              <a:rPr lang="en-US" sz="1400" b="1" dirty="0"/>
              <a:t>Auto-Provisioning</a:t>
            </a:r>
          </a:p>
          <a:p>
            <a:r>
              <a:rPr lang="en-US" sz="1400" dirty="0"/>
              <a:t>Automatically deploys mission-critical databases that are fault-tolerant and highly available. Enables seamless scale-out, protection in case of a server failure, and allows updates to be applied in a rolling fashion while apps continue to run.</a:t>
            </a:r>
          </a:p>
          <a:p>
            <a:r>
              <a:rPr lang="en-US" sz="1400" b="1" dirty="0"/>
              <a:t>Auto-Configuration</a:t>
            </a:r>
          </a:p>
          <a:p>
            <a:r>
              <a:rPr lang="en-US" sz="1400" dirty="0"/>
              <a:t>Automatically configures the database to optimize for specific workloads. Everything from the memory configuration, the data formats, and access structures are optimized to improve performance. Customers can simply load data and go.</a:t>
            </a:r>
          </a:p>
          <a:p>
            <a:r>
              <a:rPr lang="en-US" sz="1400" b="1" dirty="0"/>
              <a:t>Auto-Indexing</a:t>
            </a:r>
          </a:p>
          <a:p>
            <a:r>
              <a:rPr lang="en-US" sz="1400" dirty="0"/>
              <a:t>Automatically monitors workload and detects missing indexes that could accelerate applications. It validates each index to ensure its benefit before implementing it and uses machine learning to learn from its own mistakes.</a:t>
            </a:r>
          </a:p>
          <a:p>
            <a:r>
              <a:rPr lang="en-US" sz="1400" b="1" dirty="0"/>
              <a:t>Auto-Scaling</a:t>
            </a:r>
          </a:p>
          <a:p>
            <a:r>
              <a:rPr lang="en-US" sz="1400" dirty="0"/>
              <a:t>Automatically scales compute resources when needed by workload. All scaling occurs online while the application continuously runs. Enables true pay per use.</a:t>
            </a:r>
          </a:p>
          <a:p>
            <a:endParaRPr lang="en-IN" sz="14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2209726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Selection of Autonomous Database</a:t>
            </a:r>
            <a:endParaRPr lang="en-IN" dirty="0"/>
          </a:p>
        </p:txBody>
      </p:sp>
      <p:sp>
        <p:nvSpPr>
          <p:cNvPr id="3" name="Content Placeholder 2"/>
          <p:cNvSpPr>
            <a:spLocks noGrp="1"/>
          </p:cNvSpPr>
          <p:nvPr>
            <p:ph idx="1"/>
          </p:nvPr>
        </p:nvSpPr>
        <p:spPr/>
        <p:txBody>
          <a:bodyPr>
            <a:normAutofit fontScale="40000" lnSpcReduction="20000"/>
          </a:bodyPr>
          <a:lstStyle/>
          <a:p>
            <a:r>
              <a:rPr lang="en-US" b="1" dirty="0"/>
              <a:t>Automated Data Protection</a:t>
            </a:r>
          </a:p>
          <a:p>
            <a:r>
              <a:rPr lang="en-US" dirty="0"/>
              <a:t>Automatically protects sensitive and regulated data in the database, all via a unified management console. Assesses the security of your configuration, users, sensitive data, and unusual database activities.</a:t>
            </a:r>
          </a:p>
          <a:p>
            <a:r>
              <a:rPr lang="en-US" b="1" dirty="0"/>
              <a:t>Automated Security</a:t>
            </a:r>
          </a:p>
          <a:p>
            <a:r>
              <a:rPr lang="en-US" dirty="0"/>
              <a:t>Automatic encryption for the entire database, backups, and all network connections. No access to OS or admin privileges prevents phishing attacks. Protects the system from both cloud operations and any malicious internal users.</a:t>
            </a:r>
          </a:p>
          <a:p>
            <a:r>
              <a:rPr lang="en-US" b="1" dirty="0"/>
              <a:t>Auto-Backups</a:t>
            </a:r>
          </a:p>
          <a:p>
            <a:r>
              <a:rPr lang="en-US" dirty="0"/>
              <a:t>Automatic daily backup of database or on-demand. Restores or recovers a database to any point in time you specify in the last 60 days.</a:t>
            </a:r>
          </a:p>
          <a:p>
            <a:r>
              <a:rPr lang="en-US" b="1" dirty="0"/>
              <a:t>Auto-Patching</a:t>
            </a:r>
          </a:p>
          <a:p>
            <a:r>
              <a:rPr lang="en-US" dirty="0"/>
              <a:t>Automatically patches or upgrades with zero downtime. Applications continue to run as patching occurs in a round-robin fashion across cluster nodes or servers.</a:t>
            </a:r>
          </a:p>
          <a:p>
            <a:r>
              <a:rPr lang="en-US" b="1" dirty="0"/>
              <a:t>Automated Detection and Resolution</a:t>
            </a:r>
          </a:p>
          <a:p>
            <a:r>
              <a:rPr lang="en-US" dirty="0"/>
              <a:t>Using pattern recognition, hardware failures are automatically predicted without long timeouts. IOs are immediately redirected around unhealthy devices to avoid database hangs. Continuous monitoring for each database automatically generates service requests for any deviation.</a:t>
            </a:r>
          </a:p>
          <a:p>
            <a:r>
              <a:rPr lang="en-US" b="1" dirty="0"/>
              <a:t>Automatic Failover</a:t>
            </a:r>
          </a:p>
          <a:p>
            <a:r>
              <a:rPr lang="en-US" dirty="0"/>
              <a:t>Automatic failover with zero-data loss to standby. It’s completely transparent to end-user applications. Provides 99.995% SLA.</a:t>
            </a:r>
          </a:p>
          <a:p>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349161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Intelligent Technologies</a:t>
            </a:r>
            <a:r>
              <a:rPr lang="en-IN" dirty="0">
                <a:effectLst/>
              </a:rPr>
              <a:t/>
            </a:r>
            <a:br>
              <a:rPr lang="en-IN" dirty="0">
                <a:effectLst/>
              </a:rPr>
            </a:br>
            <a:endParaRPr lang="en-IN" dirty="0"/>
          </a:p>
        </p:txBody>
      </p:sp>
      <p:sp>
        <p:nvSpPr>
          <p:cNvPr id="3" name="Content Placeholder 2"/>
          <p:cNvSpPr>
            <a:spLocks noGrp="1"/>
          </p:cNvSpPr>
          <p:nvPr>
            <p:ph idx="1"/>
          </p:nvPr>
        </p:nvSpPr>
        <p:spPr/>
        <p:txBody>
          <a:bodyPr/>
          <a:lstStyle/>
          <a:p>
            <a:pPr algn="just"/>
            <a:r>
              <a:rPr lang="en-US" dirty="0"/>
              <a:t>Application of scientific knowledge performing decision-making functions that would formerly have required human </a:t>
            </a:r>
            <a:r>
              <a:rPr lang="en-US" dirty="0" smtClean="0"/>
              <a:t>intervention.</a:t>
            </a:r>
          </a:p>
          <a:p>
            <a:pPr algn="just"/>
            <a:r>
              <a:rPr lang="en-US" dirty="0" smtClean="0"/>
              <a:t>There are  </a:t>
            </a:r>
            <a:r>
              <a:rPr lang="en-US" dirty="0"/>
              <a:t>various approach and means which use knowledge to reach concrete purpose in efficiency.</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3930302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IN" dirty="0"/>
          </a:p>
        </p:txBody>
      </p:sp>
      <p:sp>
        <p:nvSpPr>
          <p:cNvPr id="3" name="Content Placeholder 2"/>
          <p:cNvSpPr>
            <a:spLocks noGrp="1"/>
          </p:cNvSpPr>
          <p:nvPr>
            <p:ph idx="1"/>
          </p:nvPr>
        </p:nvSpPr>
        <p:spPr/>
        <p:txBody>
          <a:bodyPr/>
          <a:lstStyle/>
          <a:p>
            <a:pPr marL="0" indent="0" algn="just">
              <a:buNone/>
            </a:pPr>
            <a:r>
              <a:rPr lang="en-US" dirty="0" smtClean="0"/>
              <a:t>Data is a collection of a distinct small unit of information. It can be used in a variety of forms like text, number, media, bytes etc.</a:t>
            </a:r>
          </a:p>
          <a:p>
            <a:pPr marL="0" indent="0" algn="just">
              <a:buNone/>
            </a:pP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1928073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91" y="33188"/>
            <a:ext cx="6413609" cy="725349"/>
          </a:xfrm>
        </p:spPr>
        <p:txBody>
          <a:bodyPr>
            <a:normAutofit fontScale="90000"/>
          </a:bodyPr>
          <a:lstStyle/>
          <a:p>
            <a:r>
              <a:rPr lang="en-IN" dirty="0">
                <a:effectLst/>
              </a:rPr>
              <a:t>Types of Intelligent Technologies</a:t>
            </a:r>
            <a:br>
              <a:rPr lang="en-IN" dirty="0">
                <a:effectLst/>
              </a:rPr>
            </a:br>
            <a:endParaRPr lang="en-IN" dirty="0"/>
          </a:p>
        </p:txBody>
      </p:sp>
      <p:sp>
        <p:nvSpPr>
          <p:cNvPr id="3" name="Content Placeholder 2"/>
          <p:cNvSpPr>
            <a:spLocks noGrp="1"/>
          </p:cNvSpPr>
          <p:nvPr>
            <p:ph idx="1"/>
          </p:nvPr>
        </p:nvSpPr>
        <p:spPr>
          <a:xfrm>
            <a:off x="143555" y="586585"/>
            <a:ext cx="6703115" cy="3511061"/>
          </a:xfrm>
        </p:spPr>
        <p:txBody>
          <a:bodyPr>
            <a:noAutofit/>
          </a:bodyPr>
          <a:lstStyle/>
          <a:p>
            <a:pPr algn="just"/>
            <a:r>
              <a:rPr lang="en-IN" sz="1800" b="1" dirty="0">
                <a:solidFill>
                  <a:srgbClr val="C00000"/>
                </a:solidFill>
              </a:rPr>
              <a:t>Artificial </a:t>
            </a:r>
            <a:r>
              <a:rPr lang="en-IN" sz="1800" b="1" dirty="0" smtClean="0">
                <a:solidFill>
                  <a:srgbClr val="C00000"/>
                </a:solidFill>
              </a:rPr>
              <a:t>Intelligence: </a:t>
            </a:r>
            <a:r>
              <a:rPr lang="en-US" sz="1800" dirty="0" smtClean="0"/>
              <a:t>AI </a:t>
            </a:r>
            <a:r>
              <a:rPr lang="en-US" sz="1800" dirty="0"/>
              <a:t>refers to the techniques that allow a machine to replicate a human action. AI has been around in various forms for decades. For example, automated phone directories replaced the traditional operator who would connect callers with the department or person they were looking to speak with. </a:t>
            </a:r>
            <a:endParaRPr lang="en-US" sz="1800" dirty="0" smtClean="0"/>
          </a:p>
          <a:p>
            <a:pPr algn="just"/>
            <a:r>
              <a:rPr lang="en-US" sz="1800" b="1" dirty="0" err="1" smtClean="0">
                <a:solidFill>
                  <a:srgbClr val="C00000"/>
                </a:solidFill>
              </a:rPr>
              <a:t>Blockchain</a:t>
            </a:r>
            <a:r>
              <a:rPr lang="en-US" sz="1800" b="1" dirty="0" smtClean="0">
                <a:solidFill>
                  <a:srgbClr val="C00000"/>
                </a:solidFill>
              </a:rPr>
              <a:t>: </a:t>
            </a:r>
            <a:r>
              <a:rPr lang="en-US" sz="1800" dirty="0" smtClean="0"/>
              <a:t>It is </a:t>
            </a:r>
            <a:r>
              <a:rPr lang="en-US" sz="1800" dirty="0"/>
              <a:t>a decentralized ledger that utilizes a peer-to-peer network to provide greater transparency for transactions. First popularized in the late 2000s by the founders of </a:t>
            </a:r>
            <a:r>
              <a:rPr lang="en-US" sz="1800" dirty="0" err="1"/>
              <a:t>Bitcoin</a:t>
            </a:r>
            <a:r>
              <a:rPr lang="en-US" sz="1800" dirty="0"/>
              <a:t>, the technology’s use increased during the 2010s as companies looked to improve financial reporting capabilities</a:t>
            </a:r>
            <a:r>
              <a:rPr lang="en-US" sz="1800" dirty="0" smtClean="0"/>
              <a:t>.</a:t>
            </a:r>
          </a:p>
          <a:p>
            <a:pPr algn="just"/>
            <a:r>
              <a:rPr lang="en-US" sz="1800" b="1" dirty="0">
                <a:solidFill>
                  <a:srgbClr val="C00000"/>
                </a:solidFill>
              </a:rPr>
              <a:t>Internet of </a:t>
            </a:r>
            <a:r>
              <a:rPr lang="en-US" sz="1800" b="1" dirty="0" smtClean="0">
                <a:solidFill>
                  <a:srgbClr val="C00000"/>
                </a:solidFill>
              </a:rPr>
              <a:t>Things: </a:t>
            </a:r>
            <a:r>
              <a:rPr lang="en-US" sz="1800" dirty="0" smtClean="0"/>
              <a:t>The </a:t>
            </a:r>
            <a:r>
              <a:rPr lang="en-US" sz="1800" dirty="0"/>
              <a:t>Internet of Things (</a:t>
            </a:r>
            <a:r>
              <a:rPr lang="en-US" sz="1800" dirty="0" err="1"/>
              <a:t>IoT</a:t>
            </a:r>
            <a:r>
              <a:rPr lang="en-US" sz="1800" dirty="0"/>
              <a:t>) refers to interconnectivity among assets and devices, allowing them to talk to and interact with one another.</a:t>
            </a:r>
          </a:p>
          <a:p>
            <a:pPr algn="just"/>
            <a:endParaRPr lang="en-US" sz="1800" dirty="0"/>
          </a:p>
          <a:p>
            <a:pPr algn="just"/>
            <a:endParaRPr lang="en-IN" sz="18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2514501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effectLst/>
              </a:rPr>
              <a:t>Introduction to database</a:t>
            </a:r>
            <a:r>
              <a:rPr lang="en-IN" dirty="0">
                <a:effectLst/>
              </a:rPr>
              <a:t/>
            </a:r>
            <a:br>
              <a:rPr lang="en-IN" dirty="0">
                <a:effectLst/>
              </a:rPr>
            </a:br>
            <a:endParaRPr lang="en-IN" dirty="0"/>
          </a:p>
        </p:txBody>
      </p:sp>
      <p:sp>
        <p:nvSpPr>
          <p:cNvPr id="3" name="Content Placeholder 2"/>
          <p:cNvSpPr>
            <a:spLocks noGrp="1"/>
          </p:cNvSpPr>
          <p:nvPr>
            <p:ph idx="1"/>
          </p:nvPr>
        </p:nvSpPr>
        <p:spPr/>
        <p:txBody>
          <a:bodyPr/>
          <a:lstStyle/>
          <a:p>
            <a:r>
              <a:rPr lang="en-US" dirty="0"/>
              <a:t>A database, in the most general sense, is an organized collection of data. More specifically, a database is an electronic system that allows data to be easily accessed, manipulated and updated.</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1213651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66646"/>
            <a:ext cx="6413609" cy="725349"/>
          </a:xfrm>
        </p:spPr>
        <p:txBody>
          <a:bodyPr>
            <a:normAutofit fontScale="90000"/>
          </a:bodyPr>
          <a:lstStyle/>
          <a:p>
            <a:r>
              <a:rPr lang="en-IN" dirty="0">
                <a:effectLst/>
              </a:rPr>
              <a:t>Object-Oriented Databases</a:t>
            </a:r>
            <a:br>
              <a:rPr lang="en-IN" dirty="0">
                <a:effectLst/>
              </a:rPr>
            </a:br>
            <a:endParaRPr lang="en-IN" dirty="0"/>
          </a:p>
        </p:txBody>
      </p:sp>
      <p:sp>
        <p:nvSpPr>
          <p:cNvPr id="3" name="Content Placeholder 2"/>
          <p:cNvSpPr>
            <a:spLocks noGrp="1"/>
          </p:cNvSpPr>
          <p:nvPr>
            <p:ph idx="1"/>
          </p:nvPr>
        </p:nvSpPr>
        <p:spPr>
          <a:xfrm>
            <a:off x="0" y="932503"/>
            <a:ext cx="4690083" cy="3511061"/>
          </a:xfrm>
        </p:spPr>
        <p:txBody>
          <a:bodyPr>
            <a:normAutofit fontScale="62500" lnSpcReduction="20000"/>
          </a:bodyPr>
          <a:lstStyle/>
          <a:p>
            <a:pPr algn="just"/>
            <a:r>
              <a:rPr lang="en-US" dirty="0"/>
              <a:t>An object-oriented database is a collection of object-oriented programming and relational database. There are various items which are created using object-oriented programming languages like C++, Java which can be stored in relational databases, but object-oriented databases are well-suited for those items.</a:t>
            </a:r>
          </a:p>
          <a:p>
            <a:pPr algn="just"/>
            <a:r>
              <a:rPr lang="en-US" dirty="0"/>
              <a:t>An object-oriented database is organized around objects rather than actions, and data rather than logic. For example, a multimedia record in a relational database can be a definable data object, as opposed to an alphanumeric value.</a:t>
            </a:r>
          </a:p>
          <a:p>
            <a:pPr algn="just"/>
            <a:endParaRPr lang="en-IN" dirty="0"/>
          </a:p>
        </p:txBody>
      </p:sp>
      <p:pic>
        <p:nvPicPr>
          <p:cNvPr id="1026" name="Picture 2" descr="https://www.tutorialspoint.com/assets/questions/images/181763-15323499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284" y="1502815"/>
            <a:ext cx="4428445" cy="351221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3808532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Temporal Database</a:t>
            </a:r>
            <a:endParaRPr lang="en-IN" dirty="0"/>
          </a:p>
        </p:txBody>
      </p:sp>
      <p:sp>
        <p:nvSpPr>
          <p:cNvPr id="3" name="Content Placeholder 2"/>
          <p:cNvSpPr>
            <a:spLocks noGrp="1"/>
          </p:cNvSpPr>
          <p:nvPr>
            <p:ph idx="1"/>
          </p:nvPr>
        </p:nvSpPr>
        <p:spPr>
          <a:xfrm>
            <a:off x="296260" y="1502815"/>
            <a:ext cx="6413609" cy="3511061"/>
          </a:xfrm>
        </p:spPr>
        <p:txBody>
          <a:bodyPr>
            <a:normAutofit fontScale="70000" lnSpcReduction="20000"/>
          </a:bodyPr>
          <a:lstStyle/>
          <a:p>
            <a:pPr algn="just"/>
            <a:r>
              <a:rPr lang="en-US" dirty="0"/>
              <a:t>A Temporal Database is a database with </a:t>
            </a:r>
            <a:r>
              <a:rPr lang="en-US" b="1" dirty="0"/>
              <a:t>built-in support for handling time sensitive data</a:t>
            </a:r>
            <a:r>
              <a:rPr lang="en-US" dirty="0"/>
              <a:t>. Usually, databases store information only about current state, and not about past states. For example in a employee database if the address or salary of a particular person changes, the database gets updated, the old value is no longer there. However for many applications, it is important to maintain the past or historical values and the time at which the data was updated. That is, the knowledge of evolution is required. That is where temporal databases are useful. It stores information about the past, present and future. Any data that is time dependent is called the temporal data and these are stored in temporal databases.</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4017065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Database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Mobile Database is a database that is transportable, portable, and physically separate or detached from the corporate database server but has the capability to communicate with those servers from remote sites allowing the sharing of various kinds of data.</a:t>
            </a:r>
          </a:p>
          <a:p>
            <a:pPr algn="just"/>
            <a:r>
              <a:rPr lang="en-US" dirty="0"/>
              <a:t>With mobile databases, users have access to corporate data on their laptop, </a:t>
            </a:r>
            <a:r>
              <a:rPr lang="en-US" dirty="0" smtClean="0"/>
              <a:t>PDA </a:t>
            </a:r>
            <a:r>
              <a:rPr lang="en-IN" dirty="0"/>
              <a:t>(Personal Digital Assistant)</a:t>
            </a:r>
            <a:r>
              <a:rPr lang="en-US" dirty="0" smtClean="0"/>
              <a:t>, </a:t>
            </a:r>
            <a:r>
              <a:rPr lang="en-US" dirty="0"/>
              <a:t>or other Internet access device that is required for applications at remote sites.</a:t>
            </a:r>
          </a:p>
          <a:p>
            <a:pPr algn="just"/>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293283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effectLst/>
              </a:rPr>
              <a:t>The components of a mobile database environment include:</a:t>
            </a:r>
            <a:endParaRPr lang="en-IN" dirty="0"/>
          </a:p>
        </p:txBody>
      </p:sp>
      <p:sp>
        <p:nvSpPr>
          <p:cNvPr id="3" name="Content Placeholder 2"/>
          <p:cNvSpPr>
            <a:spLocks noGrp="1"/>
          </p:cNvSpPr>
          <p:nvPr>
            <p:ph idx="1"/>
          </p:nvPr>
        </p:nvSpPr>
        <p:spPr>
          <a:xfrm>
            <a:off x="448964" y="1579317"/>
            <a:ext cx="6413609" cy="3511061"/>
          </a:xfrm>
        </p:spPr>
        <p:txBody>
          <a:bodyPr>
            <a:normAutofit fontScale="85000" lnSpcReduction="20000"/>
          </a:bodyPr>
          <a:lstStyle/>
          <a:p>
            <a:r>
              <a:rPr lang="en-US" dirty="0"/>
              <a:t>Corporate database server and DBMS that deals with and stores the corporate data and provides corporate applications</a:t>
            </a:r>
          </a:p>
          <a:p>
            <a:r>
              <a:rPr lang="en-US" dirty="0"/>
              <a:t>Remote database and DBMS usually manages and stores the mobile data and provides mobile applications</a:t>
            </a:r>
          </a:p>
          <a:p>
            <a:r>
              <a:rPr lang="en-US" dirty="0"/>
              <a:t>mobile database platform that includes a laptop, PDA, or other Internet access devices</a:t>
            </a:r>
          </a:p>
          <a:p>
            <a:r>
              <a:rPr lang="en-US" dirty="0"/>
              <a:t>Two-way communication links between corporate and mobile DBMS.</a:t>
            </a:r>
          </a:p>
          <a:p>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3391609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Introduction to  </a:t>
            </a:r>
            <a:r>
              <a:rPr lang="en-US" dirty="0" smtClean="0">
                <a:effectLst/>
              </a:rPr>
              <a:t>NOSQL</a:t>
            </a:r>
            <a:endParaRPr lang="en-IN" dirty="0"/>
          </a:p>
        </p:txBody>
      </p:sp>
      <p:sp>
        <p:nvSpPr>
          <p:cNvPr id="3" name="Content Placeholder 2"/>
          <p:cNvSpPr>
            <a:spLocks noGrp="1"/>
          </p:cNvSpPr>
          <p:nvPr>
            <p:ph idx="1"/>
          </p:nvPr>
        </p:nvSpPr>
        <p:spPr/>
        <p:txBody>
          <a:bodyPr>
            <a:normAutofit fontScale="70000" lnSpcReduction="20000"/>
          </a:bodyPr>
          <a:lstStyle/>
          <a:p>
            <a:r>
              <a:rPr lang="en-US" dirty="0" err="1"/>
              <a:t>NoSQL</a:t>
            </a:r>
            <a:r>
              <a:rPr lang="en-US" dirty="0"/>
              <a:t> databases are different than relational databases like </a:t>
            </a:r>
            <a:r>
              <a:rPr lang="en-US" dirty="0" err="1"/>
              <a:t>MQSql</a:t>
            </a:r>
            <a:r>
              <a:rPr lang="en-US" dirty="0"/>
              <a:t>. In relational database you need to create the table, define schema, set the data types of fields </a:t>
            </a:r>
            <a:r>
              <a:rPr lang="en-US" dirty="0" err="1"/>
              <a:t>etc</a:t>
            </a:r>
            <a:r>
              <a:rPr lang="en-US" dirty="0"/>
              <a:t> before you can actually insert the data. In </a:t>
            </a:r>
            <a:r>
              <a:rPr lang="en-US" dirty="0" err="1"/>
              <a:t>NoSQL</a:t>
            </a:r>
            <a:r>
              <a:rPr lang="en-US" dirty="0"/>
              <a:t> you don’t have to worry about that, you can insert, update data on the fly.</a:t>
            </a:r>
          </a:p>
          <a:p>
            <a:r>
              <a:rPr lang="en-US" dirty="0"/>
              <a:t>One of the advantage of </a:t>
            </a:r>
            <a:r>
              <a:rPr lang="en-US" dirty="0" err="1"/>
              <a:t>NoSQL</a:t>
            </a:r>
            <a:r>
              <a:rPr lang="en-US" dirty="0"/>
              <a:t> database is that they are really easy to scale and they are much faster in most types of operations that we perform on database. There are certain situations where you would prefer relational database over </a:t>
            </a:r>
            <a:r>
              <a:rPr lang="en-US" dirty="0" err="1"/>
              <a:t>NoSQL</a:t>
            </a:r>
            <a:r>
              <a:rPr lang="en-US" dirty="0"/>
              <a:t>, however when you are dealing with huge amount of data then </a:t>
            </a:r>
            <a:r>
              <a:rPr lang="en-US" dirty="0" err="1"/>
              <a:t>NoSQL</a:t>
            </a:r>
            <a:r>
              <a:rPr lang="en-US" dirty="0"/>
              <a:t> database is your best choice.</a:t>
            </a:r>
          </a:p>
          <a:p>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2716676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Introduction to </a:t>
            </a:r>
            <a:r>
              <a:rPr lang="en-US" dirty="0" smtClean="0">
                <a:effectLst/>
              </a:rPr>
              <a:t>Cloud </a:t>
            </a:r>
            <a:r>
              <a:rPr lang="en-US" dirty="0">
                <a:effectLst/>
              </a:rPr>
              <a:t>Database</a:t>
            </a:r>
            <a:endParaRPr lang="en-IN" dirty="0"/>
          </a:p>
        </p:txBody>
      </p:sp>
      <p:sp>
        <p:nvSpPr>
          <p:cNvPr id="3" name="Content Placeholder 2"/>
          <p:cNvSpPr>
            <a:spLocks noGrp="1"/>
          </p:cNvSpPr>
          <p:nvPr>
            <p:ph idx="1"/>
          </p:nvPr>
        </p:nvSpPr>
        <p:spPr/>
        <p:txBody>
          <a:bodyPr>
            <a:noAutofit/>
          </a:bodyPr>
          <a:lstStyle/>
          <a:p>
            <a:pPr algn="just"/>
            <a:r>
              <a:rPr lang="en-US" sz="1600" dirty="0"/>
              <a:t>A</a:t>
            </a:r>
            <a:r>
              <a:rPr lang="en-US" sz="1600" b="1" dirty="0"/>
              <a:t> </a:t>
            </a:r>
            <a:r>
              <a:rPr lang="en-US" sz="1600" dirty="0"/>
              <a:t>cloud database is a database service built and accessed through a cloud platform. It serves many of the same functions as a traditional database with the added flexibility of cloud computing. Users install software on a cloud infrastructure to implement the database</a:t>
            </a:r>
            <a:r>
              <a:rPr lang="en-US" sz="1600" dirty="0" smtClean="0"/>
              <a:t>.</a:t>
            </a:r>
          </a:p>
          <a:p>
            <a:pPr fontAlgn="base"/>
            <a:r>
              <a:rPr lang="en-US" sz="1600" dirty="0"/>
              <a:t>Key features:</a:t>
            </a:r>
          </a:p>
          <a:p>
            <a:pPr fontAlgn="base"/>
            <a:r>
              <a:rPr lang="en-US" sz="1600" dirty="0"/>
              <a:t>A database service built and accessed through a cloud platform</a:t>
            </a:r>
          </a:p>
          <a:p>
            <a:pPr fontAlgn="base"/>
            <a:r>
              <a:rPr lang="en-US" sz="1600" dirty="0"/>
              <a:t>Enables enterprise users to host databases without buying dedicated hardware</a:t>
            </a:r>
          </a:p>
          <a:p>
            <a:pPr fontAlgn="base"/>
            <a:r>
              <a:rPr lang="en-US" sz="1600" dirty="0"/>
              <a:t>Can be managed by the user or offered as a service and managed by a provider</a:t>
            </a:r>
          </a:p>
          <a:p>
            <a:pPr fontAlgn="base"/>
            <a:r>
              <a:rPr lang="en-US" sz="1600" dirty="0"/>
              <a:t>Can support relational databases (including MySQL and </a:t>
            </a:r>
            <a:r>
              <a:rPr lang="en-US" sz="1600" dirty="0" err="1">
                <a:hlinkClick r:id="rId2"/>
              </a:rPr>
              <a:t>PostgreSQL</a:t>
            </a:r>
            <a:r>
              <a:rPr lang="en-US" sz="1600" dirty="0"/>
              <a:t>) and </a:t>
            </a:r>
            <a:r>
              <a:rPr lang="en-US" sz="1600" dirty="0" err="1"/>
              <a:t>NoSQL</a:t>
            </a:r>
            <a:r>
              <a:rPr lang="en-US" sz="1600" dirty="0"/>
              <a:t> databases (including </a:t>
            </a:r>
            <a:r>
              <a:rPr lang="en-US" sz="1600" dirty="0" err="1">
                <a:hlinkClick r:id="rId3"/>
              </a:rPr>
              <a:t>MongoDB</a:t>
            </a:r>
            <a:r>
              <a:rPr lang="en-US" sz="1600" dirty="0"/>
              <a:t> and </a:t>
            </a:r>
            <a:r>
              <a:rPr lang="en-US" sz="1600" dirty="0">
                <a:hlinkClick r:id="rId4"/>
              </a:rPr>
              <a:t>Apache </a:t>
            </a:r>
            <a:r>
              <a:rPr lang="en-US" sz="1600" dirty="0" err="1">
                <a:hlinkClick r:id="rId4"/>
              </a:rPr>
              <a:t>CouchDB</a:t>
            </a:r>
            <a:r>
              <a:rPr lang="en-US" sz="1600" dirty="0"/>
              <a:t>)</a:t>
            </a:r>
          </a:p>
          <a:p>
            <a:pPr fontAlgn="base"/>
            <a:r>
              <a:rPr lang="en-US" sz="1600" dirty="0"/>
              <a:t>Accessed through a web interface or vendor-provided API</a:t>
            </a:r>
          </a:p>
          <a:p>
            <a:pPr algn="just"/>
            <a:endParaRPr lang="en-IN" sz="16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27</a:t>
            </a:fld>
            <a:endParaRPr lang="en-US"/>
          </a:p>
        </p:txBody>
      </p:sp>
    </p:spTree>
    <p:extLst>
      <p:ext uri="{BB962C8B-B14F-4D97-AF65-F5344CB8AC3E}">
        <p14:creationId xmlns:p14="http://schemas.microsoft.com/office/powerpoint/2010/main" val="3056288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4130" y="1655520"/>
            <a:ext cx="4419894" cy="1527050"/>
          </a:xfrm>
        </p:spPr>
      </p:pic>
      <p:pic>
        <p:nvPicPr>
          <p:cNvPr id="3" name="Picture 2" descr="logo"/>
          <p:cNvPicPr/>
          <p:nvPr/>
        </p:nvPicPr>
        <p:blipFill>
          <a:blip r:embed="rId4" cstate="print"/>
          <a:srcRect/>
          <a:stretch>
            <a:fillRect/>
          </a:stretch>
        </p:blipFill>
        <p:spPr bwMode="auto">
          <a:xfrm>
            <a:off x="228600" y="23495"/>
            <a:ext cx="1219200" cy="561340"/>
          </a:xfrm>
          <a:prstGeom prst="rect">
            <a:avLst/>
          </a:prstGeom>
          <a:noFill/>
        </p:spPr>
      </p:pic>
      <p:sp>
        <p:nvSpPr>
          <p:cNvPr id="2" name="Slide Number Placeholder 1"/>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Database?</a:t>
            </a:r>
            <a:endParaRPr lang="en-IN" dirty="0"/>
          </a:p>
        </p:txBody>
      </p:sp>
      <p:sp>
        <p:nvSpPr>
          <p:cNvPr id="3" name="Content Placeholder 2"/>
          <p:cNvSpPr>
            <a:spLocks noGrp="1"/>
          </p:cNvSpPr>
          <p:nvPr>
            <p:ph idx="1"/>
          </p:nvPr>
        </p:nvSpPr>
        <p:spPr/>
        <p:txBody>
          <a:bodyPr/>
          <a:lstStyle/>
          <a:p>
            <a:r>
              <a:rPr lang="en-US" dirty="0" smtClean="0"/>
              <a:t>Collection of inter-related data</a:t>
            </a:r>
          </a:p>
          <a:p>
            <a:r>
              <a:rPr lang="en-US" dirty="0" smtClean="0"/>
              <a:t>Organize data into table, schema, views etc.</a:t>
            </a:r>
          </a:p>
          <a:p>
            <a:r>
              <a:rPr lang="en-US" dirty="0" smtClean="0"/>
              <a:t>Large amount of information by storing, retrieving and managing data.</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3552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FD90A91E-4040-4545-956C-E0A0D1A11770}"/>
              </a:ext>
            </a:extLst>
          </p:cNvPr>
          <p:cNvSpPr>
            <a:spLocks noGrp="1"/>
          </p:cNvSpPr>
          <p:nvPr>
            <p:ph idx="1"/>
          </p:nvPr>
        </p:nvSpPr>
        <p:spPr/>
        <p:txBody>
          <a:bodyPr>
            <a:normAutofit fontScale="70000" lnSpcReduction="20000"/>
          </a:bodyPr>
          <a:lstStyle/>
          <a:p>
            <a:pPr algn="just"/>
            <a:r>
              <a:rPr lang="en-US" dirty="0"/>
              <a:t>Introduction to database in relation to Grid and Cloud</a:t>
            </a:r>
            <a:r>
              <a:rPr lang="en-US" dirty="0" smtClean="0"/>
              <a:t>.</a:t>
            </a:r>
          </a:p>
          <a:p>
            <a:pPr algn="just"/>
            <a:r>
              <a:rPr lang="en-US" dirty="0"/>
              <a:t>Introduction to pluggable database </a:t>
            </a:r>
            <a:endParaRPr lang="en-US" dirty="0" smtClean="0"/>
          </a:p>
          <a:p>
            <a:pPr algn="just"/>
            <a:r>
              <a:rPr lang="en-US" dirty="0"/>
              <a:t>Introduction to pluggable database with different database </a:t>
            </a:r>
            <a:r>
              <a:rPr lang="en-US" dirty="0" smtClean="0"/>
              <a:t>architecture</a:t>
            </a:r>
          </a:p>
          <a:p>
            <a:pPr algn="just"/>
            <a:r>
              <a:rPr lang="en-US" dirty="0"/>
              <a:t>Introduction to Autonomous </a:t>
            </a:r>
            <a:r>
              <a:rPr lang="en-US" dirty="0" smtClean="0"/>
              <a:t>database</a:t>
            </a:r>
          </a:p>
          <a:p>
            <a:pPr algn="just"/>
            <a:r>
              <a:rPr lang="en-US" dirty="0"/>
              <a:t>Intelligent Technologies</a:t>
            </a:r>
            <a:endParaRPr lang="en-IN" dirty="0"/>
          </a:p>
          <a:p>
            <a:pPr algn="just"/>
            <a:r>
              <a:rPr lang="en-US" dirty="0"/>
              <a:t>Selection of Autonomous </a:t>
            </a:r>
            <a:r>
              <a:rPr lang="en-US" dirty="0" smtClean="0"/>
              <a:t>Database</a:t>
            </a:r>
          </a:p>
          <a:p>
            <a:pPr algn="just"/>
            <a:r>
              <a:rPr lang="en-US" dirty="0"/>
              <a:t>Introduction to different types of databases, Object Oriented Database, </a:t>
            </a:r>
            <a:endParaRPr lang="en-IN" dirty="0"/>
          </a:p>
          <a:p>
            <a:pPr algn="just"/>
            <a:r>
              <a:rPr lang="en-US" dirty="0"/>
              <a:t>Introduction to  Temporal Database</a:t>
            </a:r>
            <a:r>
              <a:rPr lang="en-US" dirty="0" smtClean="0"/>
              <a:t>, Mobile Database</a:t>
            </a:r>
          </a:p>
          <a:p>
            <a:pPr algn="just"/>
            <a:r>
              <a:rPr lang="en-US" dirty="0"/>
              <a:t>Introduction to  </a:t>
            </a:r>
            <a:r>
              <a:rPr lang="en-US" dirty="0" smtClean="0"/>
              <a:t>NOSQL</a:t>
            </a:r>
            <a:r>
              <a:rPr lang="en-US" dirty="0"/>
              <a:t>, Cloud Database</a:t>
            </a:r>
            <a:endParaRPr lang="en-US" dirty="0" smtClean="0"/>
          </a:p>
        </p:txBody>
      </p:sp>
      <p:pic>
        <p:nvPicPr>
          <p:cNvPr id="4" name="Picture 3" descr="logo"/>
          <p:cNvPicPr/>
          <p:nvPr/>
        </p:nvPicPr>
        <p:blipFill>
          <a:blip r:embed="rId2" cstate="print"/>
          <a:srcRect/>
          <a:stretch>
            <a:fillRect/>
          </a:stretch>
        </p:blipFill>
        <p:spPr bwMode="auto">
          <a:xfrm>
            <a:off x="228600" y="23495"/>
            <a:ext cx="1219200" cy="561340"/>
          </a:xfrm>
          <a:prstGeom prst="rect">
            <a:avLst/>
          </a:prstGeom>
          <a:noFill/>
        </p:spPr>
      </p:pic>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02502"/>
            <a:ext cx="6413609" cy="725349"/>
          </a:xfrm>
        </p:spPr>
        <p:txBody>
          <a:bodyPr>
            <a:normAutofit/>
          </a:bodyPr>
          <a:lstStyle/>
          <a:p>
            <a:r>
              <a:rPr lang="en-IN" dirty="0">
                <a:effectLst/>
              </a:rPr>
              <a:t>What is Grid-Database</a:t>
            </a:r>
          </a:p>
        </p:txBody>
      </p:sp>
      <p:sp>
        <p:nvSpPr>
          <p:cNvPr id="3" name="Content Placeholder 2"/>
          <p:cNvSpPr>
            <a:spLocks noGrp="1"/>
          </p:cNvSpPr>
          <p:nvPr>
            <p:ph idx="1"/>
          </p:nvPr>
        </p:nvSpPr>
        <p:spPr/>
        <p:txBody>
          <a:bodyPr>
            <a:normAutofit/>
          </a:bodyPr>
          <a:lstStyle/>
          <a:p>
            <a:pPr algn="just"/>
            <a:r>
              <a:rPr lang="en-US" dirty="0"/>
              <a:t>A collection of one or more databases logically interrelated (distributed over a grid environment) which can also be heterogeneous and contain replica, accessible through a Grid-DBMS front end. It represents an extension and a virtualization of the Database concept in a grid environment.</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24806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A Data Grid is </a:t>
            </a:r>
            <a:r>
              <a:rPr lang="en-US" b="1" dirty="0"/>
              <a:t>a system composed of multiple servers that work together to manage information and related operations - such as computations - in a distributed environment</a:t>
            </a:r>
            <a:r>
              <a:rPr lang="en-US" dirty="0" smtClean="0"/>
              <a:t>.</a:t>
            </a:r>
          </a:p>
          <a:p>
            <a:pPr algn="just"/>
            <a:r>
              <a:rPr lang="en-US" dirty="0" smtClean="0"/>
              <a:t>Grid is basically group of similar components working towards a common task.</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71138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pic>
        <p:nvPicPr>
          <p:cNvPr id="5" name="Picture 4"/>
          <p:cNvPicPr>
            <a:picLocks noChangeAspect="1"/>
          </p:cNvPicPr>
          <p:nvPr/>
        </p:nvPicPr>
        <p:blipFill>
          <a:blip r:embed="rId2"/>
          <a:stretch>
            <a:fillRect/>
          </a:stretch>
        </p:blipFill>
        <p:spPr>
          <a:xfrm>
            <a:off x="754374" y="739290"/>
            <a:ext cx="6260905" cy="4326642"/>
          </a:xfrm>
          <a:prstGeom prst="rect">
            <a:avLst/>
          </a:prstGeom>
        </p:spPr>
      </p:pic>
    </p:spTree>
    <p:extLst>
      <p:ext uri="{BB962C8B-B14F-4D97-AF65-F5344CB8AC3E}">
        <p14:creationId xmlns:p14="http://schemas.microsoft.com/office/powerpoint/2010/main" val="16537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8</a:t>
            </a:fld>
            <a:endParaRPr lang="en-US"/>
          </a:p>
        </p:txBody>
      </p:sp>
      <p:pic>
        <p:nvPicPr>
          <p:cNvPr id="5" name="Picture 4"/>
          <p:cNvPicPr>
            <a:picLocks noChangeAspect="1"/>
          </p:cNvPicPr>
          <p:nvPr/>
        </p:nvPicPr>
        <p:blipFill>
          <a:blip r:embed="rId2"/>
          <a:stretch>
            <a:fillRect/>
          </a:stretch>
        </p:blipFill>
        <p:spPr>
          <a:xfrm>
            <a:off x="296260" y="891996"/>
            <a:ext cx="6871725" cy="4149112"/>
          </a:xfrm>
          <a:prstGeom prst="rect">
            <a:avLst/>
          </a:prstGeom>
        </p:spPr>
      </p:pic>
    </p:spTree>
    <p:extLst>
      <p:ext uri="{BB962C8B-B14F-4D97-AF65-F5344CB8AC3E}">
        <p14:creationId xmlns:p14="http://schemas.microsoft.com/office/powerpoint/2010/main" val="277052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How Does a Data Grid work?</a:t>
            </a:r>
            <a:br>
              <a:rPr lang="en-US" b="1" dirty="0">
                <a:effectLst/>
              </a:rPr>
            </a:b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A data grid works by running specialized software on every computer that participates in the grid. The software acts as the manager of the entire system and coordinates various tasks across the grid. Specifically, the software assigns subtasks to each computer so they can work simultaneously on their respective subtasks. After the completion of subtasks, the outputs are gathered and aggregated to complete a larger-scale task. The software lets each computer communicate over the network with the other computers so they can share information on what portion of the subtasks each computer is running, and how to consolidate and deliver outputs.</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031573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1561</Words>
  <Application>Microsoft Office PowerPoint</Application>
  <PresentationFormat>On-screen Show (16:9)</PresentationFormat>
  <Paragraphs>130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Roboto</vt:lpstr>
      <vt:lpstr>Times New Roman</vt:lpstr>
      <vt:lpstr>Office Theme</vt:lpstr>
      <vt:lpstr>  Different types of Databases</vt:lpstr>
      <vt:lpstr>What is Data?</vt:lpstr>
      <vt:lpstr>What is Database?</vt:lpstr>
      <vt:lpstr>Contents</vt:lpstr>
      <vt:lpstr>What is Grid-Database</vt:lpstr>
      <vt:lpstr>PowerPoint Presentation</vt:lpstr>
      <vt:lpstr>PowerPoint Presentation</vt:lpstr>
      <vt:lpstr>PowerPoint Presentation</vt:lpstr>
      <vt:lpstr>How Does a Data Grid work? </vt:lpstr>
      <vt:lpstr>PowerPoint Presentation</vt:lpstr>
      <vt:lpstr>Introduction to pluggable database </vt:lpstr>
      <vt:lpstr>PowerPoint Presentation</vt:lpstr>
      <vt:lpstr>PowerPoint Presentation</vt:lpstr>
      <vt:lpstr>Introduction to Autonomous database</vt:lpstr>
      <vt:lpstr>Components of Autonomous database</vt:lpstr>
      <vt:lpstr>Autonomous database working</vt:lpstr>
      <vt:lpstr>Selection of Autonomous Database</vt:lpstr>
      <vt:lpstr>Selection of Autonomous Database</vt:lpstr>
      <vt:lpstr>Intelligent Technologies </vt:lpstr>
      <vt:lpstr>Types of Intelligent Technologies </vt:lpstr>
      <vt:lpstr>Introduction to database </vt:lpstr>
      <vt:lpstr>Object-Oriented Databases </vt:lpstr>
      <vt:lpstr>Temporal Database</vt:lpstr>
      <vt:lpstr>Mobile Database</vt:lpstr>
      <vt:lpstr>The components of a mobile database environment include:</vt:lpstr>
      <vt:lpstr>Introduction to  NOSQL</vt:lpstr>
      <vt:lpstr>Introduction to Cloud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2022-04-21T06:21:27Z</dcterms:modified>
</cp:coreProperties>
</file>