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6"/>
  </p:notesMasterIdLst>
  <p:sldIdLst>
    <p:sldId id="256" r:id="rId2"/>
    <p:sldId id="257" r:id="rId3"/>
    <p:sldId id="258" r:id="rId4"/>
    <p:sldId id="264" r:id="rId5"/>
    <p:sldId id="266" r:id="rId6"/>
    <p:sldId id="267" r:id="rId7"/>
    <p:sldId id="259" r:id="rId8"/>
    <p:sldId id="274" r:id="rId9"/>
    <p:sldId id="275" r:id="rId10"/>
    <p:sldId id="276" r:id="rId11"/>
    <p:sldId id="260" r:id="rId12"/>
    <p:sldId id="261" r:id="rId13"/>
    <p:sldId id="262" r:id="rId14"/>
    <p:sldId id="263" r:id="rId15"/>
    <p:sldId id="277" r:id="rId16"/>
    <p:sldId id="268" r:id="rId17"/>
    <p:sldId id="269" r:id="rId18"/>
    <p:sldId id="270" r:id="rId19"/>
    <p:sldId id="273" r:id="rId20"/>
    <p:sldId id="278" r:id="rId21"/>
    <p:sldId id="279" r:id="rId22"/>
    <p:sldId id="280" r:id="rId23"/>
    <p:sldId id="281"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89551-98C6-470B-A84E-BAA909DC9BC7}" type="datetimeFigureOut">
              <a:rPr lang="en-IN" smtClean="0"/>
              <a:t>06-12-2022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56296-F0DC-438D-A0A8-84B552439263}" type="slidenum">
              <a:rPr lang="en-IN" smtClean="0"/>
              <a:t>‹#›</a:t>
            </a:fld>
            <a:endParaRPr lang="en-IN"/>
          </a:p>
        </p:txBody>
      </p:sp>
    </p:spTree>
    <p:extLst>
      <p:ext uri="{BB962C8B-B14F-4D97-AF65-F5344CB8AC3E}">
        <p14:creationId xmlns:p14="http://schemas.microsoft.com/office/powerpoint/2010/main" val="712134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E77AC3-9DBD-4FC8-9784-94BBF81E7E2A}"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235851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77AC3-9DBD-4FC8-9784-94BBF81E7E2A}"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9486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77AC3-9DBD-4FC8-9784-94BBF81E7E2A}"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EB6474-7260-41A7-BF72-CC5613848F0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134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E77AC3-9DBD-4FC8-9784-94BBF81E7E2A}"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1419976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E77AC3-9DBD-4FC8-9784-94BBF81E7E2A}"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EB6474-7260-41A7-BF72-CC5613848F0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0517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E77AC3-9DBD-4FC8-9784-94BBF81E7E2A}"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218114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77AC3-9DBD-4FC8-9784-94BBF81E7E2A}"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959060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77AC3-9DBD-4FC8-9784-94BBF81E7E2A}"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178284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77AC3-9DBD-4FC8-9784-94BBF81E7E2A}"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127738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77AC3-9DBD-4FC8-9784-94BBF81E7E2A}"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166234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E77AC3-9DBD-4FC8-9784-94BBF81E7E2A}"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48281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E77AC3-9DBD-4FC8-9784-94BBF81E7E2A}" type="datetimeFigureOut">
              <a:rPr lang="en-IN" smtClean="0"/>
              <a:t>06-12-2022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276049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77AC3-9DBD-4FC8-9784-94BBF81E7E2A}" type="datetimeFigureOut">
              <a:rPr lang="en-IN" smtClean="0"/>
              <a:t>06-12-2022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368037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77AC3-9DBD-4FC8-9784-94BBF81E7E2A}" type="datetimeFigureOut">
              <a:rPr lang="en-IN" smtClean="0"/>
              <a:t>06-12-2022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348678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E77AC3-9DBD-4FC8-9784-94BBF81E7E2A}"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262207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E77AC3-9DBD-4FC8-9784-94BBF81E7E2A}"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385412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4E77AC3-9DBD-4FC8-9784-94BBF81E7E2A}" type="datetimeFigureOut">
              <a:rPr lang="en-IN" smtClean="0"/>
              <a:t>06-12-2022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CEB6474-7260-41A7-BF72-CC5613848F01}" type="slidenum">
              <a:rPr lang="en-IN" smtClean="0"/>
              <a:t>‹#›</a:t>
            </a:fld>
            <a:endParaRPr lang="en-IN"/>
          </a:p>
        </p:txBody>
      </p:sp>
    </p:spTree>
    <p:extLst>
      <p:ext uri="{BB962C8B-B14F-4D97-AF65-F5344CB8AC3E}">
        <p14:creationId xmlns:p14="http://schemas.microsoft.com/office/powerpoint/2010/main" val="239080359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Practice Questions</a:t>
            </a:r>
            <a:endParaRPr lang="en-IN" dirty="0"/>
          </a:p>
        </p:txBody>
      </p:sp>
    </p:spTree>
    <p:extLst>
      <p:ext uri="{BB962C8B-B14F-4D97-AF65-F5344CB8AC3E}">
        <p14:creationId xmlns:p14="http://schemas.microsoft.com/office/powerpoint/2010/main" val="1526123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1164" y="304800"/>
            <a:ext cx="8915400" cy="3777622"/>
          </a:xfrm>
        </p:spPr>
        <p:txBody>
          <a:bodyPr/>
          <a:lstStyle/>
          <a:p>
            <a:r>
              <a:rPr lang="en-US" b="1" dirty="0"/>
              <a:t>Q8. </a:t>
            </a:r>
            <a:endParaRPr lang="en-IN" b="1" dirty="0"/>
          </a:p>
        </p:txBody>
      </p:sp>
      <p:pic>
        <p:nvPicPr>
          <p:cNvPr id="4" name="Picture 3"/>
          <p:cNvPicPr/>
          <p:nvPr/>
        </p:nvPicPr>
        <p:blipFill>
          <a:blip r:embed="rId2"/>
          <a:stretch>
            <a:fillRect/>
          </a:stretch>
        </p:blipFill>
        <p:spPr>
          <a:xfrm>
            <a:off x="1856096" y="777106"/>
            <a:ext cx="9689909" cy="4600111"/>
          </a:xfrm>
          <a:prstGeom prst="rect">
            <a:avLst/>
          </a:prstGeom>
        </p:spPr>
      </p:pic>
      <p:sp>
        <p:nvSpPr>
          <p:cNvPr id="5" name="TextBox 4"/>
          <p:cNvSpPr txBox="1"/>
          <p:nvPr/>
        </p:nvSpPr>
        <p:spPr>
          <a:xfrm>
            <a:off x="2825087" y="5718412"/>
            <a:ext cx="6223379" cy="769441"/>
          </a:xfrm>
          <a:prstGeom prst="rect">
            <a:avLst/>
          </a:prstGeom>
          <a:solidFill>
            <a:schemeClr val="accent1">
              <a:lumMod val="40000"/>
              <a:lumOff val="60000"/>
            </a:schemeClr>
          </a:solidFill>
        </p:spPr>
        <p:txBody>
          <a:bodyPr wrap="square" rtlCol="0">
            <a:spAutoFit/>
          </a:bodyPr>
          <a:lstStyle/>
          <a:p>
            <a:r>
              <a:rPr lang="en-IN" sz="4400" b="1" dirty="0"/>
              <a:t>P-1,Q-4,R-2,S-3</a:t>
            </a:r>
            <a:endParaRPr lang="en-IN" sz="4400" dirty="0"/>
          </a:p>
        </p:txBody>
      </p:sp>
    </p:spTree>
    <p:extLst>
      <p:ext uri="{BB962C8B-B14F-4D97-AF65-F5344CB8AC3E}">
        <p14:creationId xmlns:p14="http://schemas.microsoft.com/office/powerpoint/2010/main" val="296417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1502201"/>
              </p:ext>
            </p:extLst>
          </p:nvPr>
        </p:nvGraphicFramePr>
        <p:xfrm>
          <a:off x="2552133" y="1190763"/>
          <a:ext cx="7588154" cy="3703320"/>
        </p:xfrm>
        <a:graphic>
          <a:graphicData uri="http://schemas.openxmlformats.org/drawingml/2006/table">
            <a:tbl>
              <a:tblPr firstRow="1" firstCol="1" bandRow="1">
                <a:tableStyleId>{69012ECD-51FC-41F1-AA8D-1B2483CD663E}</a:tableStyleId>
              </a:tblPr>
              <a:tblGrid>
                <a:gridCol w="1323831">
                  <a:extLst>
                    <a:ext uri="{9D8B030D-6E8A-4147-A177-3AD203B41FA5}">
                      <a16:colId xmlns:a16="http://schemas.microsoft.com/office/drawing/2014/main" val="20000"/>
                    </a:ext>
                  </a:extLst>
                </a:gridCol>
                <a:gridCol w="1514902">
                  <a:extLst>
                    <a:ext uri="{9D8B030D-6E8A-4147-A177-3AD203B41FA5}">
                      <a16:colId xmlns:a16="http://schemas.microsoft.com/office/drawing/2014/main" val="20001"/>
                    </a:ext>
                  </a:extLst>
                </a:gridCol>
                <a:gridCol w="1774209">
                  <a:extLst>
                    <a:ext uri="{9D8B030D-6E8A-4147-A177-3AD203B41FA5}">
                      <a16:colId xmlns:a16="http://schemas.microsoft.com/office/drawing/2014/main" val="20002"/>
                    </a:ext>
                  </a:extLst>
                </a:gridCol>
                <a:gridCol w="1610436">
                  <a:extLst>
                    <a:ext uri="{9D8B030D-6E8A-4147-A177-3AD203B41FA5}">
                      <a16:colId xmlns:a16="http://schemas.microsoft.com/office/drawing/2014/main" val="20003"/>
                    </a:ext>
                  </a:extLst>
                </a:gridCol>
                <a:gridCol w="1364776">
                  <a:extLst>
                    <a:ext uri="{9D8B030D-6E8A-4147-A177-3AD203B41FA5}">
                      <a16:colId xmlns:a16="http://schemas.microsoft.com/office/drawing/2014/main" val="20004"/>
                    </a:ext>
                  </a:extLst>
                </a:gridCol>
              </a:tblGrid>
              <a:tr h="403562">
                <a:tc>
                  <a:txBody>
                    <a:bodyPr/>
                    <a:lstStyle/>
                    <a:p>
                      <a:pPr algn="just">
                        <a:lnSpc>
                          <a:spcPct val="150000"/>
                        </a:lnSpc>
                        <a:spcAft>
                          <a:spcPts val="0"/>
                        </a:spcAft>
                        <a:tabLst>
                          <a:tab pos="228600" algn="l"/>
                        </a:tabLst>
                      </a:pPr>
                      <a:r>
                        <a:rPr lang="en-US" sz="1800" b="1" dirty="0">
                          <a:solidFill>
                            <a:schemeClr val="bg1"/>
                          </a:solidFill>
                          <a:effectLst/>
                        </a:rPr>
                        <a:t> (P)</a:t>
                      </a:r>
                      <a:endPar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a:effectLst/>
                        </a:rPr>
                        <a:t>(Q)</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a:effectLst/>
                        </a:rPr>
                        <a:t>(R)</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a:effectLst/>
                        </a:rPr>
                        <a:t>(S)</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effectLst/>
                        </a:rPr>
                        <a:t>(T)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45292">
                <a:tc>
                  <a:txBody>
                    <a:bodyPr/>
                    <a:lstStyle/>
                    <a:p>
                      <a:pPr algn="just">
                        <a:lnSpc>
                          <a:spcPct val="150000"/>
                        </a:lnSpc>
                        <a:spcAft>
                          <a:spcPts val="0"/>
                        </a:spcAft>
                        <a:tabLst>
                          <a:tab pos="228600" algn="l"/>
                        </a:tabLst>
                      </a:pPr>
                      <a:r>
                        <a:rPr lang="en-US" sz="1800" b="1" dirty="0">
                          <a:solidFill>
                            <a:srgbClr val="FFC000"/>
                          </a:solidFill>
                          <a:effectLst/>
                        </a:rPr>
                        <a:t>R1(A )</a:t>
                      </a:r>
                      <a:endParaRPr lang="en-IN" sz="18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a:effectLst/>
                        </a:rPr>
                        <a:t>R1(A)</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solidFill>
                            <a:srgbClr val="0070C0"/>
                          </a:solidFill>
                          <a:effectLst/>
                        </a:rPr>
                        <a:t>R1(A)</a:t>
                      </a:r>
                      <a:endParaRPr lang="en-IN"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a:solidFill>
                            <a:schemeClr val="accent1">
                              <a:lumMod val="60000"/>
                              <a:lumOff val="40000"/>
                            </a:schemeClr>
                          </a:solidFill>
                          <a:effectLst/>
                        </a:rPr>
                        <a:t>R1(A)</a:t>
                      </a:r>
                      <a:endParaRPr lang="en-IN" sz="1800" b="1">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solidFill>
                            <a:srgbClr val="00B050"/>
                          </a:solidFill>
                          <a:effectLst/>
                        </a:rPr>
                        <a:t>R1(A)</a:t>
                      </a:r>
                      <a:endParaRPr lang="en-IN"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45292">
                <a:tc>
                  <a:txBody>
                    <a:bodyPr/>
                    <a:lstStyle/>
                    <a:p>
                      <a:pPr algn="just">
                        <a:lnSpc>
                          <a:spcPct val="150000"/>
                        </a:lnSpc>
                        <a:spcAft>
                          <a:spcPts val="0"/>
                        </a:spcAft>
                        <a:tabLst>
                          <a:tab pos="228600" algn="l"/>
                        </a:tabLst>
                      </a:pPr>
                      <a:r>
                        <a:rPr lang="en-US" sz="1800" b="1">
                          <a:solidFill>
                            <a:srgbClr val="FFC000"/>
                          </a:solidFill>
                          <a:effectLst/>
                        </a:rPr>
                        <a:t>W1(A)</a:t>
                      </a:r>
                      <a:endParaRPr lang="en-IN" sz="18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effectLst/>
                        </a:rPr>
                        <a:t>W1(A)</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solidFill>
                            <a:srgbClr val="0070C0"/>
                          </a:solidFill>
                          <a:effectLst/>
                        </a:rPr>
                        <a:t>W1(A)</a:t>
                      </a:r>
                      <a:endParaRPr lang="en-IN"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a:solidFill>
                            <a:schemeClr val="accent1">
                              <a:lumMod val="60000"/>
                              <a:lumOff val="40000"/>
                            </a:schemeClr>
                          </a:solidFill>
                          <a:effectLst/>
                        </a:rPr>
                        <a:t>W1(A)</a:t>
                      </a:r>
                      <a:endParaRPr lang="en-IN" sz="1800" b="1">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solidFill>
                            <a:srgbClr val="00B050"/>
                          </a:solidFill>
                          <a:effectLst/>
                        </a:rPr>
                        <a:t>W1(A)</a:t>
                      </a:r>
                      <a:endParaRPr lang="en-IN"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45292">
                <a:tc>
                  <a:txBody>
                    <a:bodyPr/>
                    <a:lstStyle/>
                    <a:p>
                      <a:pPr algn="just">
                        <a:lnSpc>
                          <a:spcPct val="150000"/>
                        </a:lnSpc>
                        <a:spcAft>
                          <a:spcPts val="0"/>
                        </a:spcAft>
                        <a:tabLst>
                          <a:tab pos="228600" algn="l"/>
                        </a:tabLst>
                      </a:pPr>
                      <a:r>
                        <a:rPr lang="en-US" sz="1800" b="1">
                          <a:solidFill>
                            <a:srgbClr val="FFC000"/>
                          </a:solidFill>
                          <a:effectLst/>
                        </a:rPr>
                        <a:t>R1(A)</a:t>
                      </a:r>
                      <a:endParaRPr lang="en-IN" sz="18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effectLst/>
                        </a:rPr>
                        <a:t>W2(C)</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solidFill>
                            <a:srgbClr val="0070C0"/>
                          </a:solidFill>
                          <a:effectLst/>
                        </a:rPr>
                        <a:t>R2(A)</a:t>
                      </a:r>
                      <a:endParaRPr lang="en-IN"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a:solidFill>
                            <a:schemeClr val="accent1">
                              <a:lumMod val="60000"/>
                              <a:lumOff val="40000"/>
                            </a:schemeClr>
                          </a:solidFill>
                          <a:effectLst/>
                        </a:rPr>
                        <a:t>R2(A)</a:t>
                      </a:r>
                      <a:endParaRPr lang="en-IN" sz="1800" b="1">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solidFill>
                            <a:srgbClr val="00B050"/>
                          </a:solidFill>
                          <a:effectLst/>
                        </a:rPr>
                        <a:t>C1</a:t>
                      </a:r>
                      <a:endParaRPr lang="en-IN"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45292">
                <a:tc>
                  <a:txBody>
                    <a:bodyPr/>
                    <a:lstStyle/>
                    <a:p>
                      <a:pPr algn="just">
                        <a:lnSpc>
                          <a:spcPct val="150000"/>
                        </a:lnSpc>
                        <a:spcAft>
                          <a:spcPts val="0"/>
                        </a:spcAft>
                        <a:tabLst>
                          <a:tab pos="228600" algn="l"/>
                        </a:tabLst>
                      </a:pPr>
                      <a:r>
                        <a:rPr lang="en-US" sz="1800" b="1">
                          <a:solidFill>
                            <a:srgbClr val="FFC000"/>
                          </a:solidFill>
                          <a:effectLst/>
                        </a:rPr>
                        <a:t>R2(B)</a:t>
                      </a:r>
                      <a:endParaRPr lang="en-IN" sz="18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effectLst/>
                        </a:rPr>
                        <a:t>R2(C)</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solidFill>
                            <a:srgbClr val="0070C0"/>
                          </a:solidFill>
                          <a:effectLst/>
                        </a:rPr>
                        <a:t>R2(B)</a:t>
                      </a:r>
                      <a:endParaRPr lang="en-IN"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a:solidFill>
                            <a:schemeClr val="accent1">
                              <a:lumMod val="60000"/>
                              <a:lumOff val="40000"/>
                            </a:schemeClr>
                          </a:solidFill>
                          <a:effectLst/>
                        </a:rPr>
                        <a:t>W2(A)</a:t>
                      </a:r>
                      <a:endParaRPr lang="en-IN" sz="1800" b="1">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solidFill>
                            <a:srgbClr val="00B050"/>
                          </a:solidFill>
                          <a:effectLst/>
                        </a:rPr>
                        <a:t>R2(A)</a:t>
                      </a:r>
                      <a:endParaRPr lang="en-IN"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45292">
                <a:tc>
                  <a:txBody>
                    <a:bodyPr/>
                    <a:lstStyle/>
                    <a:p>
                      <a:pPr algn="just">
                        <a:lnSpc>
                          <a:spcPct val="150000"/>
                        </a:lnSpc>
                        <a:spcAft>
                          <a:spcPts val="0"/>
                        </a:spcAft>
                        <a:tabLst>
                          <a:tab pos="228600" algn="l"/>
                        </a:tabLst>
                      </a:pPr>
                      <a:r>
                        <a:rPr lang="en-US" sz="1800" b="1">
                          <a:solidFill>
                            <a:srgbClr val="FFC000"/>
                          </a:solidFill>
                          <a:effectLst/>
                        </a:rPr>
                        <a:t>W2(B)</a:t>
                      </a:r>
                      <a:endParaRPr lang="en-IN" sz="18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effectLst/>
                        </a:rPr>
                        <a:t>C2</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a:solidFill>
                            <a:srgbClr val="0070C0"/>
                          </a:solidFill>
                          <a:effectLst/>
                        </a:rPr>
                        <a:t>R1(B)</a:t>
                      </a:r>
                      <a:endParaRPr lang="en-IN" sz="1800" b="1">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a:solidFill>
                            <a:schemeClr val="accent1">
                              <a:lumMod val="60000"/>
                              <a:lumOff val="40000"/>
                            </a:schemeClr>
                          </a:solidFill>
                          <a:effectLst/>
                        </a:rPr>
                        <a:t>C2</a:t>
                      </a:r>
                      <a:endParaRPr lang="en-IN" sz="1800" b="1">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solidFill>
                            <a:srgbClr val="00B050"/>
                          </a:solidFill>
                          <a:effectLst/>
                        </a:rPr>
                        <a:t>W2(A)</a:t>
                      </a:r>
                      <a:endParaRPr lang="en-IN"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45292">
                <a:tc>
                  <a:txBody>
                    <a:bodyPr/>
                    <a:lstStyle/>
                    <a:p>
                      <a:pPr algn="just">
                        <a:lnSpc>
                          <a:spcPct val="150000"/>
                        </a:lnSpc>
                        <a:spcAft>
                          <a:spcPts val="0"/>
                        </a:spcAft>
                        <a:tabLst>
                          <a:tab pos="228600" algn="l"/>
                        </a:tabLst>
                      </a:pPr>
                      <a:r>
                        <a:rPr lang="en-US" sz="1800" b="1" dirty="0">
                          <a:solidFill>
                            <a:srgbClr val="FFC000"/>
                          </a:solidFill>
                          <a:effectLst/>
                        </a:rPr>
                        <a:t>R2(A)</a:t>
                      </a:r>
                      <a:endParaRPr lang="en-IN" sz="18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effectLst/>
                        </a:rPr>
                        <a:t>C1</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solidFill>
                            <a:srgbClr val="0070C0"/>
                          </a:solidFill>
                          <a:effectLst/>
                        </a:rPr>
                        <a:t>W1(B)</a:t>
                      </a:r>
                      <a:endParaRPr lang="en-IN"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solidFill>
                            <a:schemeClr val="accent1">
                              <a:lumMod val="60000"/>
                              <a:lumOff val="40000"/>
                            </a:schemeClr>
                          </a:solidFill>
                          <a:effectLst/>
                        </a:rPr>
                        <a:t>Abort C1</a:t>
                      </a:r>
                      <a:endParaRPr lang="en-IN" sz="1800" b="1"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solidFill>
                            <a:srgbClr val="00B050"/>
                          </a:solidFill>
                          <a:effectLst/>
                        </a:rPr>
                        <a:t>C2</a:t>
                      </a:r>
                      <a:endParaRPr lang="en-IN"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45097">
                <a:tc>
                  <a:txBody>
                    <a:bodyPr/>
                    <a:lstStyle/>
                    <a:p>
                      <a:pPr algn="just">
                        <a:lnSpc>
                          <a:spcPct val="150000"/>
                        </a:lnSpc>
                        <a:spcAft>
                          <a:spcPts val="0"/>
                        </a:spcAft>
                        <a:tabLst>
                          <a:tab pos="228600" algn="l"/>
                        </a:tabLst>
                      </a:pPr>
                      <a:r>
                        <a:rPr lang="en-US" sz="1800" b="1">
                          <a:solidFill>
                            <a:srgbClr val="FFC000"/>
                          </a:solidFill>
                          <a:effectLst/>
                        </a:rPr>
                        <a:t>C2</a:t>
                      </a:r>
                      <a:endParaRPr lang="en-IN" sz="18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effectLst/>
                        </a:rPr>
                        <a: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solidFill>
                            <a:srgbClr val="0070C0"/>
                          </a:solidFill>
                          <a:effectLst/>
                        </a:rPr>
                        <a:t>C1</a:t>
                      </a:r>
                      <a:endParaRPr lang="en-IN"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a:effectLst/>
                        </a:rPr>
                        <a:t> </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a:effectLst/>
                        </a:rPr>
                        <a:t> </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45097">
                <a:tc>
                  <a:txBody>
                    <a:bodyPr/>
                    <a:lstStyle/>
                    <a:p>
                      <a:pPr algn="just">
                        <a:lnSpc>
                          <a:spcPct val="150000"/>
                        </a:lnSpc>
                        <a:spcAft>
                          <a:spcPts val="0"/>
                        </a:spcAft>
                        <a:tabLst>
                          <a:tab pos="228600" algn="l"/>
                        </a:tabLst>
                      </a:pPr>
                      <a:r>
                        <a:rPr lang="en-US" sz="1800" b="1" dirty="0">
                          <a:solidFill>
                            <a:srgbClr val="FFC000"/>
                          </a:solidFill>
                          <a:effectLst/>
                        </a:rPr>
                        <a:t>C1</a:t>
                      </a:r>
                      <a:endParaRPr lang="en-IN" sz="18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effectLst/>
                        </a:rPr>
                        <a: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solidFill>
                            <a:srgbClr val="0070C0"/>
                          </a:solidFill>
                          <a:effectLst/>
                        </a:rPr>
                        <a:t>C2</a:t>
                      </a:r>
                      <a:endParaRPr lang="en-IN"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a:effectLst/>
                        </a:rPr>
                        <a:t> </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tabLst>
                          <a:tab pos="228600" algn="l"/>
                        </a:tabLst>
                      </a:pPr>
                      <a:r>
                        <a:rPr lang="en-US" sz="1800" b="1" dirty="0">
                          <a:effectLst/>
                        </a:rPr>
                        <a: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
        <p:nvSpPr>
          <p:cNvPr id="5" name="Rectangle 4"/>
          <p:cNvSpPr/>
          <p:nvPr/>
        </p:nvSpPr>
        <p:spPr>
          <a:xfrm>
            <a:off x="1819701" y="221102"/>
            <a:ext cx="9084859" cy="1015663"/>
          </a:xfrm>
          <a:prstGeom prst="rect">
            <a:avLst/>
          </a:prstGeom>
        </p:spPr>
        <p:txBody>
          <a:bodyPr wrap="square">
            <a:spAutoFit/>
          </a:bodyPr>
          <a:lstStyle/>
          <a:p>
            <a:pPr marL="228600" indent="-228600" algn="just">
              <a:lnSpc>
                <a:spcPct val="150000"/>
              </a:lnSpc>
              <a:spcBef>
                <a:spcPts val="1200"/>
              </a:spcBef>
              <a:spcAft>
                <a:spcPts val="0"/>
              </a:spcAft>
              <a:tabLst>
                <a:tab pos="400050" algn="l"/>
              </a:tabLst>
            </a:pPr>
            <a:r>
              <a:rPr lang="en-US"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Q9. Consider the following five schedules where R depicts Read, W depicts Write, C depicts commit. State whether they are  recoverable or non-recoverable.</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351128" y="4549676"/>
            <a:ext cx="9744501" cy="2031325"/>
          </a:xfrm>
          <a:prstGeom prst="rect">
            <a:avLst/>
          </a:prstGeom>
        </p:spPr>
        <p:txBody>
          <a:bodyPr wrap="square">
            <a:spAutoFit/>
          </a:bodyPr>
          <a:lstStyle/>
          <a:p>
            <a:endParaRPr lang="en-US" b="1" dirty="0">
              <a:solidFill>
                <a:srgbClr val="C00000"/>
              </a:solidFill>
            </a:endParaRPr>
          </a:p>
          <a:p>
            <a:r>
              <a:rPr lang="en-US" b="1" dirty="0">
                <a:solidFill>
                  <a:srgbClr val="C00000"/>
                </a:solidFill>
              </a:rPr>
              <a:t>P=Irrecoverable as T2 is reading updated value before T1 commits.</a:t>
            </a:r>
          </a:p>
          <a:p>
            <a:r>
              <a:rPr lang="en-US" b="1" dirty="0">
                <a:solidFill>
                  <a:schemeClr val="tx1">
                    <a:lumMod val="95000"/>
                    <a:lumOff val="5000"/>
                  </a:schemeClr>
                </a:solidFill>
              </a:rPr>
              <a:t>Q= Recoverable as T2 is reading any updated value</a:t>
            </a:r>
          </a:p>
          <a:p>
            <a:r>
              <a:rPr lang="en-US" b="1" dirty="0">
                <a:solidFill>
                  <a:srgbClr val="00B0F0"/>
                </a:solidFill>
              </a:rPr>
              <a:t>R=Recoverable as T1 is </a:t>
            </a:r>
            <a:r>
              <a:rPr lang="en-US" b="1" dirty="0" err="1">
                <a:solidFill>
                  <a:srgbClr val="00B0F0"/>
                </a:solidFill>
              </a:rPr>
              <a:t>commiting</a:t>
            </a:r>
            <a:r>
              <a:rPr lang="en-US" b="1" dirty="0">
                <a:solidFill>
                  <a:srgbClr val="00B0F0"/>
                </a:solidFill>
              </a:rPr>
              <a:t> before T2 </a:t>
            </a:r>
          </a:p>
          <a:p>
            <a:r>
              <a:rPr lang="en-US" b="1" dirty="0">
                <a:solidFill>
                  <a:srgbClr val="00B050"/>
                </a:solidFill>
              </a:rPr>
              <a:t>S= Irrecoverable because T2 operations are committing before T1 aborts.</a:t>
            </a:r>
          </a:p>
          <a:p>
            <a:r>
              <a:rPr lang="en-US" b="1" dirty="0">
                <a:solidFill>
                  <a:srgbClr val="7030A0"/>
                </a:solidFill>
              </a:rPr>
              <a:t>T= Recoverable as T1 is </a:t>
            </a:r>
            <a:r>
              <a:rPr lang="en-US" b="1" dirty="0" err="1">
                <a:solidFill>
                  <a:srgbClr val="7030A0"/>
                </a:solidFill>
              </a:rPr>
              <a:t>commiting</a:t>
            </a:r>
            <a:r>
              <a:rPr lang="en-US" b="1" dirty="0">
                <a:solidFill>
                  <a:srgbClr val="7030A0"/>
                </a:solidFill>
              </a:rPr>
              <a:t> before T2 </a:t>
            </a:r>
            <a:endParaRPr lang="en-IN" b="1" dirty="0">
              <a:solidFill>
                <a:srgbClr val="7030A0"/>
              </a:solidFill>
            </a:endParaRPr>
          </a:p>
          <a:p>
            <a:endParaRPr lang="en-US" dirty="0">
              <a:solidFill>
                <a:schemeClr val="tx1">
                  <a:lumMod val="95000"/>
                  <a:lumOff val="5000"/>
                </a:schemeClr>
              </a:solidFill>
            </a:endParaRPr>
          </a:p>
        </p:txBody>
      </p:sp>
    </p:spTree>
    <p:extLst>
      <p:ext uri="{BB962C8B-B14F-4D97-AF65-F5344CB8AC3E}">
        <p14:creationId xmlns:p14="http://schemas.microsoft.com/office/powerpoint/2010/main" val="14414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barn(inVertical)">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barn(inVertical)">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circle(in)">
                                      <p:cBhvr>
                                        <p:cTn id="23" dur="2000"/>
                                        <p:tgtEl>
                                          <p:spTgt spid="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 calcmode="lin" valueType="num">
                                      <p:cBhvr>
                                        <p:cTn id="28"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1000"/>
                                        <p:tgtEl>
                                          <p:spTgt spid="7">
                                            <p:txEl>
                                              <p:pRg st="5" end="5"/>
                                            </p:txEl>
                                          </p:spTgt>
                                        </p:tgtEl>
                                      </p:cBhvr>
                                    </p:animEffect>
                                    <p:anim calcmode="lin" valueType="num">
                                      <p:cBhvr>
                                        <p:cTn id="36"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837" y="1287652"/>
            <a:ext cx="4894784" cy="3549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997229" y="321692"/>
            <a:ext cx="9576072" cy="369332"/>
          </a:xfrm>
          <a:prstGeom prst="rect">
            <a:avLst/>
          </a:prstGeom>
        </p:spPr>
        <p:txBody>
          <a:bodyPr wrap="square">
            <a:spAutoFit/>
          </a:bodyPr>
          <a:lstStyle/>
          <a:p>
            <a:r>
              <a:rPr lang="en-US" b="1" dirty="0">
                <a:latin typeface="Calibri" panose="020F0502020204030204" pitchFamily="34" charset="0"/>
                <a:ea typeface="Calibri" panose="020F0502020204030204" pitchFamily="34" charset="0"/>
              </a:rPr>
              <a:t>Q10.</a:t>
            </a:r>
            <a:r>
              <a:rPr lang="en-US" dirty="0">
                <a:latin typeface="Calibri" panose="020F0502020204030204" pitchFamily="34" charset="0"/>
                <a:ea typeface="Calibri" panose="020F0502020204030204" pitchFamily="34" charset="0"/>
              </a:rPr>
              <a:t> Consider the following two transactions and schedule (time goes from top to bottom).</a:t>
            </a:r>
            <a:endParaRPr lang="en-IN" dirty="0"/>
          </a:p>
        </p:txBody>
      </p:sp>
      <p:sp>
        <p:nvSpPr>
          <p:cNvPr id="6" name="Rectangle 5"/>
          <p:cNvSpPr/>
          <p:nvPr/>
        </p:nvSpPr>
        <p:spPr>
          <a:xfrm>
            <a:off x="1655929" y="5173830"/>
            <a:ext cx="9753600" cy="1469120"/>
          </a:xfrm>
          <a:prstGeom prst="rect">
            <a:avLst/>
          </a:prstGeom>
        </p:spPr>
        <p:txBody>
          <a:bodyPr wrap="square">
            <a:spAutoFit/>
          </a:bodyPr>
          <a:lstStyle/>
          <a:p>
            <a:pPr lvl="0">
              <a:lnSpc>
                <a:spcPct val="107000"/>
              </a:lnSpc>
              <a:spcAft>
                <a:spcPts val="800"/>
              </a:spcAft>
              <a:buSzPts val="1100"/>
            </a:pPr>
            <a:r>
              <a:rPr lang="en-US" sz="2000" b="1" dirty="0">
                <a:solidFill>
                  <a:srgbClr val="7030A0"/>
                </a:solidFill>
                <a:latin typeface="Calibri" panose="020F0502020204030204" pitchFamily="34" charset="0"/>
                <a:ea typeface="Calibri" panose="020F0502020204030204" pitchFamily="34" charset="0"/>
                <a:cs typeface="Calibri" panose="020F0502020204030204" pitchFamily="34" charset="0"/>
              </a:rPr>
              <a:t>I. Show how strict 2PL can ensure a conflict-</a:t>
            </a:r>
            <a:r>
              <a:rPr lang="en-US" sz="2000" b="1" dirty="0" err="1">
                <a:solidFill>
                  <a:srgbClr val="7030A0"/>
                </a:solidFill>
                <a:latin typeface="Calibri" panose="020F0502020204030204" pitchFamily="34" charset="0"/>
                <a:ea typeface="Calibri" panose="020F0502020204030204" pitchFamily="34" charset="0"/>
                <a:cs typeface="Calibri" panose="020F0502020204030204" pitchFamily="34" charset="0"/>
              </a:rPr>
              <a:t>serializable</a:t>
            </a:r>
            <a:r>
              <a:rPr lang="en-US" sz="2000" b="1" dirty="0">
                <a:solidFill>
                  <a:srgbClr val="7030A0"/>
                </a:solidFill>
                <a:latin typeface="Calibri" panose="020F0502020204030204" pitchFamily="34" charset="0"/>
                <a:ea typeface="Calibri" panose="020F0502020204030204" pitchFamily="34" charset="0"/>
                <a:cs typeface="Calibri" panose="020F0502020204030204" pitchFamily="34" charset="0"/>
              </a:rPr>
              <a:t> schedule for the same transactions above.        </a:t>
            </a:r>
            <a:endParaRPr lang="en-IN" sz="2000" b="1"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r>
              <a:rPr lang="en-US" sz="2000" b="1" dirty="0">
                <a:solidFill>
                  <a:srgbClr val="7030A0"/>
                </a:solidFill>
                <a:latin typeface="Calibri" panose="020F0502020204030204" pitchFamily="34" charset="0"/>
                <a:ea typeface="Calibri" panose="020F0502020204030204" pitchFamily="34" charset="0"/>
              </a:rPr>
              <a:t>II. Show how the use of locks without strict 2PL can lead to a schedule that is NOT conflict </a:t>
            </a:r>
            <a:r>
              <a:rPr lang="en-US" sz="2000" b="1" dirty="0" err="1">
                <a:solidFill>
                  <a:srgbClr val="7030A0"/>
                </a:solidFill>
                <a:latin typeface="Calibri" panose="020F0502020204030204" pitchFamily="34" charset="0"/>
                <a:ea typeface="Calibri" panose="020F0502020204030204" pitchFamily="34" charset="0"/>
              </a:rPr>
              <a:t>serializable</a:t>
            </a:r>
            <a:r>
              <a:rPr lang="en-US" sz="2000" b="1" dirty="0">
                <a:solidFill>
                  <a:srgbClr val="7030A0"/>
                </a:solidFill>
                <a:latin typeface="Calibri" panose="020F0502020204030204" pitchFamily="34" charset="0"/>
                <a:ea typeface="Calibri" panose="020F0502020204030204" pitchFamily="34" charset="0"/>
              </a:rPr>
              <a:t>.</a:t>
            </a:r>
            <a:endParaRPr lang="en-IN" sz="2000" b="1" dirty="0">
              <a:solidFill>
                <a:srgbClr val="7030A0"/>
              </a:solidFill>
            </a:endParaRPr>
          </a:p>
        </p:txBody>
      </p:sp>
    </p:spTree>
    <p:extLst>
      <p:ext uri="{BB962C8B-B14F-4D97-AF65-F5344CB8AC3E}">
        <p14:creationId xmlns:p14="http://schemas.microsoft.com/office/powerpoint/2010/main" val="222106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arn(inVertical)">
                                      <p:cBhvr>
                                        <p:cTn id="13" dur="500"/>
                                        <p:tgtEl>
                                          <p:spTgt spid="6">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barn(inVertical)">
                                      <p:cBhvr>
                                        <p:cTn id="1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98670286"/>
              </p:ext>
            </p:extLst>
          </p:nvPr>
        </p:nvGraphicFramePr>
        <p:xfrm>
          <a:off x="6059605" y="13648"/>
          <a:ext cx="6132395" cy="6857618"/>
        </p:xfrm>
        <a:graphic>
          <a:graphicData uri="http://schemas.openxmlformats.org/drawingml/2006/table">
            <a:tbl>
              <a:tblPr firstRow="1" bandRow="1">
                <a:tableStyleId>{5C22544A-7EE6-4342-B048-85BDC9FD1C3A}</a:tableStyleId>
              </a:tblPr>
              <a:tblGrid>
                <a:gridCol w="2825087">
                  <a:extLst>
                    <a:ext uri="{9D8B030D-6E8A-4147-A177-3AD203B41FA5}">
                      <a16:colId xmlns:a16="http://schemas.microsoft.com/office/drawing/2014/main" val="20000"/>
                    </a:ext>
                  </a:extLst>
                </a:gridCol>
                <a:gridCol w="3307308">
                  <a:extLst>
                    <a:ext uri="{9D8B030D-6E8A-4147-A177-3AD203B41FA5}">
                      <a16:colId xmlns:a16="http://schemas.microsoft.com/office/drawing/2014/main" val="20001"/>
                    </a:ext>
                  </a:extLst>
                </a:gridCol>
              </a:tblGrid>
              <a:tr h="352499">
                <a:tc>
                  <a:txBody>
                    <a:bodyPr/>
                    <a:lstStyle/>
                    <a:p>
                      <a:r>
                        <a:rPr lang="en-US" dirty="0"/>
                        <a:t>Transaction T0</a:t>
                      </a:r>
                      <a:endParaRPr lang="en-IN" dirty="0"/>
                    </a:p>
                  </a:txBody>
                  <a:tcPr/>
                </a:tc>
                <a:tc>
                  <a:txBody>
                    <a:bodyPr/>
                    <a:lstStyle/>
                    <a:p>
                      <a:r>
                        <a:rPr lang="en-US" dirty="0"/>
                        <a:t>Transaction Ti</a:t>
                      </a:r>
                      <a:endParaRPr lang="en-IN" dirty="0"/>
                    </a:p>
                  </a:txBody>
                  <a:tcPr/>
                </a:tc>
                <a:extLst>
                  <a:ext uri="{0D108BD9-81ED-4DB2-BD59-A6C34878D82A}">
                    <a16:rowId xmlns:a16="http://schemas.microsoft.com/office/drawing/2014/main" val="10000"/>
                  </a:ext>
                </a:extLst>
              </a:tr>
              <a:tr h="381874">
                <a:tc>
                  <a:txBody>
                    <a:bodyPr/>
                    <a:lstStyle/>
                    <a:p>
                      <a:r>
                        <a:rPr lang="en-US" sz="1900" dirty="0"/>
                        <a:t>L0[A]</a:t>
                      </a:r>
                      <a:endParaRPr lang="en-IN" sz="1900" dirty="0"/>
                    </a:p>
                  </a:txBody>
                  <a:tcPr/>
                </a:tc>
                <a:tc>
                  <a:txBody>
                    <a:bodyPr/>
                    <a:lstStyle/>
                    <a:p>
                      <a:endParaRPr lang="en-IN" sz="1900" dirty="0"/>
                    </a:p>
                  </a:txBody>
                  <a:tcPr/>
                </a:tc>
                <a:extLst>
                  <a:ext uri="{0D108BD9-81ED-4DB2-BD59-A6C34878D82A}">
                    <a16:rowId xmlns:a16="http://schemas.microsoft.com/office/drawing/2014/main" val="10001"/>
                  </a:ext>
                </a:extLst>
              </a:tr>
              <a:tr h="381874">
                <a:tc>
                  <a:txBody>
                    <a:bodyPr/>
                    <a:lstStyle/>
                    <a:p>
                      <a:r>
                        <a:rPr lang="en-US" sz="1900" dirty="0"/>
                        <a:t>R0[A]</a:t>
                      </a:r>
                      <a:endParaRPr lang="en-IN" sz="1900" dirty="0"/>
                    </a:p>
                  </a:txBody>
                  <a:tcPr/>
                </a:tc>
                <a:tc>
                  <a:txBody>
                    <a:bodyPr/>
                    <a:lstStyle/>
                    <a:p>
                      <a:endParaRPr lang="en-IN" sz="1900"/>
                    </a:p>
                  </a:txBody>
                  <a:tcPr/>
                </a:tc>
                <a:extLst>
                  <a:ext uri="{0D108BD9-81ED-4DB2-BD59-A6C34878D82A}">
                    <a16:rowId xmlns:a16="http://schemas.microsoft.com/office/drawing/2014/main" val="10002"/>
                  </a:ext>
                </a:extLst>
              </a:tr>
              <a:tr h="381874">
                <a:tc>
                  <a:txBody>
                    <a:bodyPr/>
                    <a:lstStyle/>
                    <a:p>
                      <a:r>
                        <a:rPr lang="en-US" sz="1900" dirty="0"/>
                        <a:t>W0[A]</a:t>
                      </a:r>
                      <a:endParaRPr lang="en-IN" sz="1900" dirty="0"/>
                    </a:p>
                  </a:txBody>
                  <a:tcPr/>
                </a:tc>
                <a:tc>
                  <a:txBody>
                    <a:bodyPr/>
                    <a:lstStyle/>
                    <a:p>
                      <a:endParaRPr lang="en-IN" sz="1900" dirty="0"/>
                    </a:p>
                  </a:txBody>
                  <a:tcPr/>
                </a:tc>
                <a:extLst>
                  <a:ext uri="{0D108BD9-81ED-4DB2-BD59-A6C34878D82A}">
                    <a16:rowId xmlns:a16="http://schemas.microsoft.com/office/drawing/2014/main" val="10003"/>
                  </a:ext>
                </a:extLst>
              </a:tr>
              <a:tr h="381874">
                <a:tc>
                  <a:txBody>
                    <a:bodyPr/>
                    <a:lstStyle/>
                    <a:p>
                      <a:endParaRPr lang="en-IN" sz="1900" dirty="0"/>
                    </a:p>
                  </a:txBody>
                  <a:tcPr/>
                </a:tc>
                <a:tc>
                  <a:txBody>
                    <a:bodyPr/>
                    <a:lstStyle/>
                    <a:p>
                      <a:r>
                        <a:rPr lang="en-US" sz="1900" dirty="0"/>
                        <a:t>L1[A]</a:t>
                      </a:r>
                      <a:r>
                        <a:rPr lang="en-US" sz="1900" dirty="0">
                          <a:sym typeface="Wingdings" panose="05000000000000000000" pitchFamily="2" charset="2"/>
                        </a:rPr>
                        <a:t>BLOCKS</a:t>
                      </a:r>
                      <a:endParaRPr lang="en-IN" sz="1900" dirty="0"/>
                    </a:p>
                  </a:txBody>
                  <a:tcPr/>
                </a:tc>
                <a:extLst>
                  <a:ext uri="{0D108BD9-81ED-4DB2-BD59-A6C34878D82A}">
                    <a16:rowId xmlns:a16="http://schemas.microsoft.com/office/drawing/2014/main" val="10004"/>
                  </a:ext>
                </a:extLst>
              </a:tr>
              <a:tr h="381874">
                <a:tc>
                  <a:txBody>
                    <a:bodyPr/>
                    <a:lstStyle/>
                    <a:p>
                      <a:r>
                        <a:rPr lang="en-US" sz="1900" dirty="0"/>
                        <a:t>L0[B]</a:t>
                      </a:r>
                      <a:endParaRPr lang="en-IN" sz="1900" dirty="0"/>
                    </a:p>
                  </a:txBody>
                  <a:tcPr/>
                </a:tc>
                <a:tc>
                  <a:txBody>
                    <a:bodyPr/>
                    <a:lstStyle/>
                    <a:p>
                      <a:endParaRPr lang="en-IN" sz="1900" dirty="0"/>
                    </a:p>
                  </a:txBody>
                  <a:tcPr/>
                </a:tc>
                <a:extLst>
                  <a:ext uri="{0D108BD9-81ED-4DB2-BD59-A6C34878D82A}">
                    <a16:rowId xmlns:a16="http://schemas.microsoft.com/office/drawing/2014/main" val="10005"/>
                  </a:ext>
                </a:extLst>
              </a:tr>
              <a:tr h="381874">
                <a:tc>
                  <a:txBody>
                    <a:bodyPr/>
                    <a:lstStyle/>
                    <a:p>
                      <a:r>
                        <a:rPr lang="en-US" sz="1900" dirty="0"/>
                        <a:t>R0[B]</a:t>
                      </a:r>
                      <a:endParaRPr lang="en-IN" sz="1900" dirty="0"/>
                    </a:p>
                  </a:txBody>
                  <a:tcPr/>
                </a:tc>
                <a:tc>
                  <a:txBody>
                    <a:bodyPr/>
                    <a:lstStyle/>
                    <a:p>
                      <a:endParaRPr lang="en-IN" sz="1900"/>
                    </a:p>
                  </a:txBody>
                  <a:tcPr/>
                </a:tc>
                <a:extLst>
                  <a:ext uri="{0D108BD9-81ED-4DB2-BD59-A6C34878D82A}">
                    <a16:rowId xmlns:a16="http://schemas.microsoft.com/office/drawing/2014/main" val="10006"/>
                  </a:ext>
                </a:extLst>
              </a:tr>
              <a:tr h="381874">
                <a:tc>
                  <a:txBody>
                    <a:bodyPr/>
                    <a:lstStyle/>
                    <a:p>
                      <a:r>
                        <a:rPr lang="en-US" sz="1900" dirty="0"/>
                        <a:t>W0[B]</a:t>
                      </a:r>
                      <a:endParaRPr lang="en-IN" sz="1900" dirty="0"/>
                    </a:p>
                  </a:txBody>
                  <a:tcPr/>
                </a:tc>
                <a:tc>
                  <a:txBody>
                    <a:bodyPr/>
                    <a:lstStyle/>
                    <a:p>
                      <a:endParaRPr lang="en-IN" sz="1900" dirty="0"/>
                    </a:p>
                  </a:txBody>
                  <a:tcPr/>
                </a:tc>
                <a:extLst>
                  <a:ext uri="{0D108BD9-81ED-4DB2-BD59-A6C34878D82A}">
                    <a16:rowId xmlns:a16="http://schemas.microsoft.com/office/drawing/2014/main" val="10007"/>
                  </a:ext>
                </a:extLst>
              </a:tr>
              <a:tr h="381874">
                <a:tc>
                  <a:txBody>
                    <a:bodyPr/>
                    <a:lstStyle/>
                    <a:p>
                      <a:r>
                        <a:rPr lang="en-US" sz="1900" dirty="0"/>
                        <a:t>U0[A]</a:t>
                      </a:r>
                      <a:endParaRPr lang="en-IN" sz="1900" dirty="0"/>
                    </a:p>
                  </a:txBody>
                  <a:tcPr/>
                </a:tc>
                <a:tc>
                  <a:txBody>
                    <a:bodyPr/>
                    <a:lstStyle/>
                    <a:p>
                      <a:endParaRPr lang="en-IN" sz="1900" dirty="0"/>
                    </a:p>
                  </a:txBody>
                  <a:tcPr/>
                </a:tc>
                <a:extLst>
                  <a:ext uri="{0D108BD9-81ED-4DB2-BD59-A6C34878D82A}">
                    <a16:rowId xmlns:a16="http://schemas.microsoft.com/office/drawing/2014/main" val="10008"/>
                  </a:ext>
                </a:extLst>
              </a:tr>
              <a:tr h="381874">
                <a:tc>
                  <a:txBody>
                    <a:bodyPr/>
                    <a:lstStyle/>
                    <a:p>
                      <a:r>
                        <a:rPr lang="en-US" sz="1900" dirty="0"/>
                        <a:t>U0[B]</a:t>
                      </a:r>
                      <a:endParaRPr lang="en-IN" sz="1900" dirty="0"/>
                    </a:p>
                  </a:txBody>
                  <a:tcPr/>
                </a:tc>
                <a:tc>
                  <a:txBody>
                    <a:bodyPr/>
                    <a:lstStyle/>
                    <a:p>
                      <a:endParaRPr lang="en-IN" sz="1900" dirty="0"/>
                    </a:p>
                  </a:txBody>
                  <a:tcPr/>
                </a:tc>
                <a:extLst>
                  <a:ext uri="{0D108BD9-81ED-4DB2-BD59-A6C34878D82A}">
                    <a16:rowId xmlns:a16="http://schemas.microsoft.com/office/drawing/2014/main" val="10009"/>
                  </a:ext>
                </a:extLst>
              </a:tr>
              <a:tr h="381874">
                <a:tc>
                  <a:txBody>
                    <a:bodyPr/>
                    <a:lstStyle/>
                    <a:p>
                      <a:r>
                        <a:rPr lang="en-US" sz="1900" dirty="0"/>
                        <a:t>C0</a:t>
                      </a:r>
                      <a:endParaRPr lang="en-IN" sz="1900" dirty="0"/>
                    </a:p>
                  </a:txBody>
                  <a:tcPr/>
                </a:tc>
                <a:tc>
                  <a:txBody>
                    <a:bodyPr/>
                    <a:lstStyle/>
                    <a:p>
                      <a:endParaRPr lang="en-IN" sz="1900" dirty="0"/>
                    </a:p>
                  </a:txBody>
                  <a:tcPr/>
                </a:tc>
                <a:extLst>
                  <a:ext uri="{0D108BD9-81ED-4DB2-BD59-A6C34878D82A}">
                    <a16:rowId xmlns:a16="http://schemas.microsoft.com/office/drawing/2014/main" val="10010"/>
                  </a:ext>
                </a:extLst>
              </a:tr>
              <a:tr h="381874">
                <a:tc>
                  <a:txBody>
                    <a:bodyPr/>
                    <a:lstStyle/>
                    <a:p>
                      <a:endParaRPr lang="en-IN" sz="1900" dirty="0"/>
                    </a:p>
                  </a:txBody>
                  <a:tcPr/>
                </a:tc>
                <a:tc>
                  <a:txBody>
                    <a:bodyPr/>
                    <a:lstStyle/>
                    <a:p>
                      <a:r>
                        <a:rPr lang="en-US" sz="1900" dirty="0"/>
                        <a:t>L1[A]</a:t>
                      </a:r>
                      <a:r>
                        <a:rPr lang="en-US" sz="1900" dirty="0">
                          <a:sym typeface="Wingdings" panose="05000000000000000000" pitchFamily="2" charset="2"/>
                        </a:rPr>
                        <a:t>GRANTED</a:t>
                      </a:r>
                      <a:endParaRPr lang="en-IN" sz="1900" dirty="0"/>
                    </a:p>
                  </a:txBody>
                  <a:tcPr/>
                </a:tc>
                <a:extLst>
                  <a:ext uri="{0D108BD9-81ED-4DB2-BD59-A6C34878D82A}">
                    <a16:rowId xmlns:a16="http://schemas.microsoft.com/office/drawing/2014/main" val="10011"/>
                  </a:ext>
                </a:extLst>
              </a:tr>
              <a:tr h="381874">
                <a:tc>
                  <a:txBody>
                    <a:bodyPr/>
                    <a:lstStyle/>
                    <a:p>
                      <a:endParaRPr lang="en-IN" sz="1900" dirty="0"/>
                    </a:p>
                  </a:txBody>
                  <a:tcPr/>
                </a:tc>
                <a:tc>
                  <a:txBody>
                    <a:bodyPr/>
                    <a:lstStyle/>
                    <a:p>
                      <a:r>
                        <a:rPr lang="en-US" sz="1900" dirty="0"/>
                        <a:t>R1[A]</a:t>
                      </a:r>
                      <a:endParaRPr lang="en-IN" sz="1900" dirty="0"/>
                    </a:p>
                  </a:txBody>
                  <a:tcPr/>
                </a:tc>
                <a:extLst>
                  <a:ext uri="{0D108BD9-81ED-4DB2-BD59-A6C34878D82A}">
                    <a16:rowId xmlns:a16="http://schemas.microsoft.com/office/drawing/2014/main" val="10012"/>
                  </a:ext>
                </a:extLst>
              </a:tr>
              <a:tr h="381874">
                <a:tc>
                  <a:txBody>
                    <a:bodyPr/>
                    <a:lstStyle/>
                    <a:p>
                      <a:endParaRPr lang="en-IN" sz="1900" dirty="0"/>
                    </a:p>
                  </a:txBody>
                  <a:tcPr/>
                </a:tc>
                <a:tc>
                  <a:txBody>
                    <a:bodyPr/>
                    <a:lstStyle/>
                    <a:p>
                      <a:r>
                        <a:rPr lang="en-US" sz="1900" dirty="0"/>
                        <a:t>L1[B]</a:t>
                      </a:r>
                      <a:endParaRPr lang="en-IN" sz="1900" dirty="0"/>
                    </a:p>
                  </a:txBody>
                  <a:tcPr/>
                </a:tc>
                <a:extLst>
                  <a:ext uri="{0D108BD9-81ED-4DB2-BD59-A6C34878D82A}">
                    <a16:rowId xmlns:a16="http://schemas.microsoft.com/office/drawing/2014/main" val="10013"/>
                  </a:ext>
                </a:extLst>
              </a:tr>
              <a:tr h="381874">
                <a:tc>
                  <a:txBody>
                    <a:bodyPr/>
                    <a:lstStyle/>
                    <a:p>
                      <a:endParaRPr lang="en-IN" sz="1900" dirty="0"/>
                    </a:p>
                  </a:txBody>
                  <a:tcPr/>
                </a:tc>
                <a:tc>
                  <a:txBody>
                    <a:bodyPr/>
                    <a:lstStyle/>
                    <a:p>
                      <a:r>
                        <a:rPr lang="en-US" sz="1900" dirty="0"/>
                        <a:t>R1[B]</a:t>
                      </a:r>
                      <a:endParaRPr lang="en-IN" sz="1900" dirty="0"/>
                    </a:p>
                  </a:txBody>
                  <a:tcPr/>
                </a:tc>
                <a:extLst>
                  <a:ext uri="{0D108BD9-81ED-4DB2-BD59-A6C34878D82A}">
                    <a16:rowId xmlns:a16="http://schemas.microsoft.com/office/drawing/2014/main" val="10014"/>
                  </a:ext>
                </a:extLst>
              </a:tr>
              <a:tr h="381874">
                <a:tc>
                  <a:txBody>
                    <a:bodyPr/>
                    <a:lstStyle/>
                    <a:p>
                      <a:endParaRPr lang="en-IN" sz="1900" dirty="0"/>
                    </a:p>
                  </a:txBody>
                  <a:tcPr/>
                </a:tc>
                <a:tc>
                  <a:txBody>
                    <a:bodyPr/>
                    <a:lstStyle/>
                    <a:p>
                      <a:r>
                        <a:rPr lang="en-US" sz="1900" dirty="0"/>
                        <a:t>U1[A]</a:t>
                      </a:r>
                      <a:endParaRPr lang="en-IN" sz="1900" dirty="0"/>
                    </a:p>
                  </a:txBody>
                  <a:tcPr/>
                </a:tc>
                <a:extLst>
                  <a:ext uri="{0D108BD9-81ED-4DB2-BD59-A6C34878D82A}">
                    <a16:rowId xmlns:a16="http://schemas.microsoft.com/office/drawing/2014/main" val="10015"/>
                  </a:ext>
                </a:extLst>
              </a:tr>
              <a:tr h="381874">
                <a:tc>
                  <a:txBody>
                    <a:bodyPr/>
                    <a:lstStyle/>
                    <a:p>
                      <a:endParaRPr lang="en-IN" sz="1900" dirty="0"/>
                    </a:p>
                  </a:txBody>
                  <a:tcPr/>
                </a:tc>
                <a:tc>
                  <a:txBody>
                    <a:bodyPr/>
                    <a:lstStyle/>
                    <a:p>
                      <a:r>
                        <a:rPr lang="en-US" sz="1900" dirty="0"/>
                        <a:t>U1[B]</a:t>
                      </a:r>
                      <a:endParaRPr lang="en-IN" sz="1900" dirty="0"/>
                    </a:p>
                  </a:txBody>
                  <a:tcPr/>
                </a:tc>
                <a:extLst>
                  <a:ext uri="{0D108BD9-81ED-4DB2-BD59-A6C34878D82A}">
                    <a16:rowId xmlns:a16="http://schemas.microsoft.com/office/drawing/2014/main" val="10016"/>
                  </a:ext>
                </a:extLst>
              </a:tr>
              <a:tr h="381874">
                <a:tc>
                  <a:txBody>
                    <a:bodyPr/>
                    <a:lstStyle/>
                    <a:p>
                      <a:endParaRPr lang="en-IN" sz="1900" dirty="0"/>
                    </a:p>
                  </a:txBody>
                  <a:tcPr/>
                </a:tc>
                <a:tc>
                  <a:txBody>
                    <a:bodyPr/>
                    <a:lstStyle/>
                    <a:p>
                      <a:r>
                        <a:rPr lang="en-US" sz="1900" dirty="0"/>
                        <a:t>C1</a:t>
                      </a:r>
                      <a:endParaRPr lang="en-IN" sz="1900" dirty="0"/>
                    </a:p>
                  </a:txBody>
                  <a:tcPr/>
                </a:tc>
                <a:extLst>
                  <a:ext uri="{0D108BD9-81ED-4DB2-BD59-A6C34878D82A}">
                    <a16:rowId xmlns:a16="http://schemas.microsoft.com/office/drawing/2014/main" val="10017"/>
                  </a:ext>
                </a:extLst>
              </a:tr>
            </a:tbl>
          </a:graphicData>
        </a:graphic>
      </p:graphicFrame>
      <p:sp>
        <p:nvSpPr>
          <p:cNvPr id="5" name="TextBox 4"/>
          <p:cNvSpPr txBox="1"/>
          <p:nvPr/>
        </p:nvSpPr>
        <p:spPr>
          <a:xfrm>
            <a:off x="1815152" y="204716"/>
            <a:ext cx="914400" cy="400110"/>
          </a:xfrm>
          <a:prstGeom prst="rect">
            <a:avLst/>
          </a:prstGeom>
          <a:noFill/>
        </p:spPr>
        <p:txBody>
          <a:bodyPr wrap="square" rtlCol="0">
            <a:spAutoFit/>
          </a:bodyPr>
          <a:lstStyle/>
          <a:p>
            <a:r>
              <a:rPr lang="en-US" sz="2000" b="1" dirty="0">
                <a:solidFill>
                  <a:srgbClr val="C00000"/>
                </a:solidFill>
              </a:rPr>
              <a:t>I. </a:t>
            </a:r>
            <a:endParaRPr lang="en-IN" sz="2000" b="1" dirty="0">
              <a:solidFill>
                <a:srgbClr val="C00000"/>
              </a:solidFill>
            </a:endParaRPr>
          </a:p>
        </p:txBody>
      </p:sp>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843" y="1233061"/>
            <a:ext cx="4894784" cy="3549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457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19590042"/>
              </p:ext>
            </p:extLst>
          </p:nvPr>
        </p:nvGraphicFramePr>
        <p:xfrm>
          <a:off x="6523629" y="182880"/>
          <a:ext cx="5322627" cy="6217920"/>
        </p:xfrm>
        <a:graphic>
          <a:graphicData uri="http://schemas.openxmlformats.org/drawingml/2006/table">
            <a:tbl>
              <a:tblPr firstRow="1" bandRow="1">
                <a:tableStyleId>{5C22544A-7EE6-4342-B048-85BDC9FD1C3A}</a:tableStyleId>
              </a:tblPr>
              <a:tblGrid>
                <a:gridCol w="2634019">
                  <a:extLst>
                    <a:ext uri="{9D8B030D-6E8A-4147-A177-3AD203B41FA5}">
                      <a16:colId xmlns:a16="http://schemas.microsoft.com/office/drawing/2014/main" val="20000"/>
                    </a:ext>
                  </a:extLst>
                </a:gridCol>
                <a:gridCol w="2688608">
                  <a:extLst>
                    <a:ext uri="{9D8B030D-6E8A-4147-A177-3AD203B41FA5}">
                      <a16:colId xmlns:a16="http://schemas.microsoft.com/office/drawing/2014/main" val="20001"/>
                    </a:ext>
                  </a:extLst>
                </a:gridCol>
              </a:tblGrid>
              <a:tr h="362121">
                <a:tc>
                  <a:txBody>
                    <a:bodyPr/>
                    <a:lstStyle/>
                    <a:p>
                      <a:r>
                        <a:rPr lang="en-US" dirty="0"/>
                        <a:t>Transaction T0</a:t>
                      </a:r>
                      <a:endParaRPr lang="en-IN" dirty="0"/>
                    </a:p>
                  </a:txBody>
                  <a:tcPr/>
                </a:tc>
                <a:tc>
                  <a:txBody>
                    <a:bodyPr/>
                    <a:lstStyle/>
                    <a:p>
                      <a:r>
                        <a:rPr lang="en-US" dirty="0"/>
                        <a:t>Transaction Ti</a:t>
                      </a:r>
                      <a:endParaRPr lang="en-IN" dirty="0"/>
                    </a:p>
                  </a:txBody>
                  <a:tcPr/>
                </a:tc>
                <a:extLst>
                  <a:ext uri="{0D108BD9-81ED-4DB2-BD59-A6C34878D82A}">
                    <a16:rowId xmlns:a16="http://schemas.microsoft.com/office/drawing/2014/main" val="10000"/>
                  </a:ext>
                </a:extLst>
              </a:tr>
              <a:tr h="362121">
                <a:tc>
                  <a:txBody>
                    <a:bodyPr/>
                    <a:lstStyle/>
                    <a:p>
                      <a:pPr algn="ctr"/>
                      <a:r>
                        <a:rPr lang="en-US" dirty="0"/>
                        <a:t>L0[A]</a:t>
                      </a:r>
                      <a:endParaRPr lang="en-IN" dirty="0"/>
                    </a:p>
                  </a:txBody>
                  <a:tcPr/>
                </a:tc>
                <a:tc>
                  <a:txBody>
                    <a:bodyPr/>
                    <a:lstStyle/>
                    <a:p>
                      <a:pPr algn="ctr"/>
                      <a:endParaRPr lang="en-IN" dirty="0"/>
                    </a:p>
                  </a:txBody>
                  <a:tcPr/>
                </a:tc>
                <a:extLst>
                  <a:ext uri="{0D108BD9-81ED-4DB2-BD59-A6C34878D82A}">
                    <a16:rowId xmlns:a16="http://schemas.microsoft.com/office/drawing/2014/main" val="10001"/>
                  </a:ext>
                </a:extLst>
              </a:tr>
              <a:tr h="362121">
                <a:tc>
                  <a:txBody>
                    <a:bodyPr/>
                    <a:lstStyle/>
                    <a:p>
                      <a:pPr algn="ctr"/>
                      <a:r>
                        <a:rPr lang="en-US" dirty="0"/>
                        <a:t>R0[A]</a:t>
                      </a:r>
                      <a:endParaRPr lang="en-IN" dirty="0"/>
                    </a:p>
                  </a:txBody>
                  <a:tcPr/>
                </a:tc>
                <a:tc>
                  <a:txBody>
                    <a:bodyPr/>
                    <a:lstStyle/>
                    <a:p>
                      <a:pPr algn="ctr"/>
                      <a:endParaRPr lang="en-IN"/>
                    </a:p>
                  </a:txBody>
                  <a:tcPr/>
                </a:tc>
                <a:extLst>
                  <a:ext uri="{0D108BD9-81ED-4DB2-BD59-A6C34878D82A}">
                    <a16:rowId xmlns:a16="http://schemas.microsoft.com/office/drawing/2014/main" val="10002"/>
                  </a:ext>
                </a:extLst>
              </a:tr>
              <a:tr h="362121">
                <a:tc>
                  <a:txBody>
                    <a:bodyPr/>
                    <a:lstStyle/>
                    <a:p>
                      <a:pPr algn="ctr"/>
                      <a:r>
                        <a:rPr lang="en-US" dirty="0"/>
                        <a:t>W0[A]</a:t>
                      </a:r>
                      <a:endParaRPr lang="en-IN" dirty="0"/>
                    </a:p>
                  </a:txBody>
                  <a:tcPr/>
                </a:tc>
                <a:tc>
                  <a:txBody>
                    <a:bodyPr/>
                    <a:lstStyle/>
                    <a:p>
                      <a:pPr algn="ctr"/>
                      <a:endParaRPr lang="en-IN" dirty="0"/>
                    </a:p>
                  </a:txBody>
                  <a:tcPr/>
                </a:tc>
                <a:extLst>
                  <a:ext uri="{0D108BD9-81ED-4DB2-BD59-A6C34878D82A}">
                    <a16:rowId xmlns:a16="http://schemas.microsoft.com/office/drawing/2014/main" val="10003"/>
                  </a:ext>
                </a:extLst>
              </a:tr>
              <a:tr h="36212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U0[A]</a:t>
                      </a:r>
                      <a:endParaRPr lang="en-IN" dirty="0"/>
                    </a:p>
                  </a:txBody>
                  <a:tcPr/>
                </a:tc>
                <a:tc>
                  <a:txBody>
                    <a:bodyPr/>
                    <a:lstStyle/>
                    <a:p>
                      <a:pPr algn="ctr"/>
                      <a:endParaRPr lang="en-IN" dirty="0"/>
                    </a:p>
                  </a:txBody>
                  <a:tcPr/>
                </a:tc>
                <a:extLst>
                  <a:ext uri="{0D108BD9-81ED-4DB2-BD59-A6C34878D82A}">
                    <a16:rowId xmlns:a16="http://schemas.microsoft.com/office/drawing/2014/main" val="10004"/>
                  </a:ext>
                </a:extLst>
              </a:tr>
              <a:tr h="362121">
                <a:tc>
                  <a:txBody>
                    <a:bodyPr/>
                    <a:lstStyle/>
                    <a:p>
                      <a:pPr algn="ctr"/>
                      <a:endParaRPr lang="en-IN" dirty="0"/>
                    </a:p>
                  </a:txBody>
                  <a:tcPr/>
                </a:tc>
                <a:tc>
                  <a:txBody>
                    <a:bodyPr/>
                    <a:lstStyle/>
                    <a:p>
                      <a:pPr algn="ctr"/>
                      <a:r>
                        <a:rPr lang="en-US" dirty="0"/>
                        <a:t>L1[A]</a:t>
                      </a:r>
                      <a:endParaRPr lang="en-IN" dirty="0"/>
                    </a:p>
                  </a:txBody>
                  <a:tcPr/>
                </a:tc>
                <a:extLst>
                  <a:ext uri="{0D108BD9-81ED-4DB2-BD59-A6C34878D82A}">
                    <a16:rowId xmlns:a16="http://schemas.microsoft.com/office/drawing/2014/main" val="10005"/>
                  </a:ext>
                </a:extLst>
              </a:tr>
              <a:tr h="362121">
                <a:tc>
                  <a:txBody>
                    <a:bodyPr/>
                    <a:lstStyle/>
                    <a:p>
                      <a:pPr algn="ctr"/>
                      <a:endParaRPr lang="en-IN" dirty="0"/>
                    </a:p>
                  </a:txBody>
                  <a:tcPr/>
                </a:tc>
                <a:tc>
                  <a:txBody>
                    <a:bodyPr/>
                    <a:lstStyle/>
                    <a:p>
                      <a:pPr algn="ctr"/>
                      <a:r>
                        <a:rPr lang="en-US" dirty="0"/>
                        <a:t>R1[A]</a:t>
                      </a:r>
                      <a:endParaRPr lang="en-IN" dirty="0"/>
                    </a:p>
                  </a:txBody>
                  <a:tcPr/>
                </a:tc>
                <a:extLst>
                  <a:ext uri="{0D108BD9-81ED-4DB2-BD59-A6C34878D82A}">
                    <a16:rowId xmlns:a16="http://schemas.microsoft.com/office/drawing/2014/main" val="10006"/>
                  </a:ext>
                </a:extLst>
              </a:tr>
              <a:tr h="362121">
                <a:tc>
                  <a:txBody>
                    <a:bodyPr/>
                    <a:lstStyle/>
                    <a:p>
                      <a:pPr algn="ctr"/>
                      <a:endParaRPr lang="en-IN"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U1[A]</a:t>
                      </a:r>
                      <a:endParaRPr lang="en-IN" dirty="0"/>
                    </a:p>
                  </a:txBody>
                  <a:tcPr/>
                </a:tc>
                <a:extLst>
                  <a:ext uri="{0D108BD9-81ED-4DB2-BD59-A6C34878D82A}">
                    <a16:rowId xmlns:a16="http://schemas.microsoft.com/office/drawing/2014/main" val="10007"/>
                  </a:ext>
                </a:extLst>
              </a:tr>
              <a:tr h="362121">
                <a:tc>
                  <a:txBody>
                    <a:bodyPr/>
                    <a:lstStyle/>
                    <a:p>
                      <a:pPr algn="ctr"/>
                      <a:endParaRPr lang="en-IN" dirty="0"/>
                    </a:p>
                  </a:txBody>
                  <a:tcPr/>
                </a:tc>
                <a:tc>
                  <a:txBody>
                    <a:bodyPr/>
                    <a:lstStyle/>
                    <a:p>
                      <a:pPr algn="ctr"/>
                      <a:r>
                        <a:rPr lang="en-US" dirty="0"/>
                        <a:t>L1[B]</a:t>
                      </a:r>
                      <a:endParaRPr lang="en-IN" dirty="0"/>
                    </a:p>
                  </a:txBody>
                  <a:tcPr/>
                </a:tc>
                <a:extLst>
                  <a:ext uri="{0D108BD9-81ED-4DB2-BD59-A6C34878D82A}">
                    <a16:rowId xmlns:a16="http://schemas.microsoft.com/office/drawing/2014/main" val="10008"/>
                  </a:ext>
                </a:extLst>
              </a:tr>
              <a:tr h="362121">
                <a:tc>
                  <a:txBody>
                    <a:bodyPr/>
                    <a:lstStyle/>
                    <a:p>
                      <a:pPr algn="ctr"/>
                      <a:endParaRPr lang="en-IN" dirty="0"/>
                    </a:p>
                  </a:txBody>
                  <a:tcPr/>
                </a:tc>
                <a:tc>
                  <a:txBody>
                    <a:bodyPr/>
                    <a:lstStyle/>
                    <a:p>
                      <a:pPr algn="ctr"/>
                      <a:r>
                        <a:rPr lang="en-US" dirty="0"/>
                        <a:t>R1[B]</a:t>
                      </a:r>
                      <a:endParaRPr lang="en-IN" dirty="0"/>
                    </a:p>
                  </a:txBody>
                  <a:tcPr/>
                </a:tc>
                <a:extLst>
                  <a:ext uri="{0D108BD9-81ED-4DB2-BD59-A6C34878D82A}">
                    <a16:rowId xmlns:a16="http://schemas.microsoft.com/office/drawing/2014/main" val="10009"/>
                  </a:ext>
                </a:extLst>
              </a:tr>
              <a:tr h="362121">
                <a:tc>
                  <a:txBody>
                    <a:bodyPr/>
                    <a:lstStyle/>
                    <a:p>
                      <a:pPr algn="ctr"/>
                      <a:endParaRPr lang="en-IN" dirty="0"/>
                    </a:p>
                  </a:txBody>
                  <a:tcPr/>
                </a:tc>
                <a:tc>
                  <a:txBody>
                    <a:bodyPr/>
                    <a:lstStyle/>
                    <a:p>
                      <a:pPr algn="ctr"/>
                      <a:r>
                        <a:rPr lang="en-US" dirty="0"/>
                        <a:t>U1[B]</a:t>
                      </a:r>
                      <a:endParaRPr lang="en-IN" dirty="0"/>
                    </a:p>
                  </a:txBody>
                  <a:tcPr/>
                </a:tc>
                <a:extLst>
                  <a:ext uri="{0D108BD9-81ED-4DB2-BD59-A6C34878D82A}">
                    <a16:rowId xmlns:a16="http://schemas.microsoft.com/office/drawing/2014/main" val="10010"/>
                  </a:ext>
                </a:extLst>
              </a:tr>
              <a:tr h="362121">
                <a:tc>
                  <a:txBody>
                    <a:bodyPr/>
                    <a:lstStyle/>
                    <a:p>
                      <a:pPr algn="ctr"/>
                      <a:endParaRPr lang="en-IN" dirty="0"/>
                    </a:p>
                  </a:txBody>
                  <a:tcPr/>
                </a:tc>
                <a:tc>
                  <a:txBody>
                    <a:bodyPr/>
                    <a:lstStyle/>
                    <a:p>
                      <a:pPr algn="ctr"/>
                      <a:r>
                        <a:rPr lang="en-US" dirty="0"/>
                        <a:t>C1</a:t>
                      </a:r>
                      <a:endParaRPr lang="en-IN" dirty="0"/>
                    </a:p>
                  </a:txBody>
                  <a:tcPr/>
                </a:tc>
                <a:extLst>
                  <a:ext uri="{0D108BD9-81ED-4DB2-BD59-A6C34878D82A}">
                    <a16:rowId xmlns:a16="http://schemas.microsoft.com/office/drawing/2014/main" val="10011"/>
                  </a:ext>
                </a:extLst>
              </a:tr>
              <a:tr h="362121">
                <a:tc>
                  <a:txBody>
                    <a:bodyPr/>
                    <a:lstStyle/>
                    <a:p>
                      <a:pPr algn="ctr"/>
                      <a:r>
                        <a:rPr lang="en-US" dirty="0"/>
                        <a:t>L0[B]</a:t>
                      </a:r>
                      <a:endParaRPr lang="en-IN" dirty="0"/>
                    </a:p>
                  </a:txBody>
                  <a:tcPr/>
                </a:tc>
                <a:tc>
                  <a:txBody>
                    <a:bodyPr/>
                    <a:lstStyle/>
                    <a:p>
                      <a:pPr algn="ctr"/>
                      <a:endParaRPr lang="en-IN" dirty="0"/>
                    </a:p>
                  </a:txBody>
                  <a:tcPr/>
                </a:tc>
                <a:extLst>
                  <a:ext uri="{0D108BD9-81ED-4DB2-BD59-A6C34878D82A}">
                    <a16:rowId xmlns:a16="http://schemas.microsoft.com/office/drawing/2014/main" val="10012"/>
                  </a:ext>
                </a:extLst>
              </a:tr>
              <a:tr h="362121">
                <a:tc>
                  <a:txBody>
                    <a:bodyPr/>
                    <a:lstStyle/>
                    <a:p>
                      <a:pPr algn="ctr"/>
                      <a:r>
                        <a:rPr lang="en-US" dirty="0"/>
                        <a:t>R0[B]</a:t>
                      </a:r>
                      <a:endParaRPr lang="en-IN" dirty="0"/>
                    </a:p>
                  </a:txBody>
                  <a:tcPr/>
                </a:tc>
                <a:tc>
                  <a:txBody>
                    <a:bodyPr/>
                    <a:lstStyle/>
                    <a:p>
                      <a:pPr algn="ctr"/>
                      <a:endParaRPr lang="en-IN"/>
                    </a:p>
                  </a:txBody>
                  <a:tcPr/>
                </a:tc>
                <a:extLst>
                  <a:ext uri="{0D108BD9-81ED-4DB2-BD59-A6C34878D82A}">
                    <a16:rowId xmlns:a16="http://schemas.microsoft.com/office/drawing/2014/main" val="10013"/>
                  </a:ext>
                </a:extLst>
              </a:tr>
              <a:tr h="362121">
                <a:tc>
                  <a:txBody>
                    <a:bodyPr/>
                    <a:lstStyle/>
                    <a:p>
                      <a:pPr algn="ctr"/>
                      <a:r>
                        <a:rPr lang="en-US" dirty="0"/>
                        <a:t>W0[B]</a:t>
                      </a:r>
                      <a:endParaRPr lang="en-IN" dirty="0"/>
                    </a:p>
                  </a:txBody>
                  <a:tcPr/>
                </a:tc>
                <a:tc>
                  <a:txBody>
                    <a:bodyPr/>
                    <a:lstStyle/>
                    <a:p>
                      <a:pPr algn="ctr"/>
                      <a:endParaRPr lang="en-IN"/>
                    </a:p>
                  </a:txBody>
                  <a:tcPr/>
                </a:tc>
                <a:extLst>
                  <a:ext uri="{0D108BD9-81ED-4DB2-BD59-A6C34878D82A}">
                    <a16:rowId xmlns:a16="http://schemas.microsoft.com/office/drawing/2014/main" val="10014"/>
                  </a:ext>
                </a:extLst>
              </a:tr>
              <a:tr h="362121">
                <a:tc>
                  <a:txBody>
                    <a:bodyPr/>
                    <a:lstStyle/>
                    <a:p>
                      <a:pPr algn="ctr"/>
                      <a:r>
                        <a:rPr lang="en-US" dirty="0"/>
                        <a:t>U0[B]</a:t>
                      </a:r>
                      <a:endParaRPr lang="en-IN" dirty="0"/>
                    </a:p>
                  </a:txBody>
                  <a:tcPr/>
                </a:tc>
                <a:tc>
                  <a:txBody>
                    <a:bodyPr/>
                    <a:lstStyle/>
                    <a:p>
                      <a:pPr algn="ctr"/>
                      <a:endParaRPr lang="en-IN" dirty="0"/>
                    </a:p>
                  </a:txBody>
                  <a:tcPr/>
                </a:tc>
                <a:extLst>
                  <a:ext uri="{0D108BD9-81ED-4DB2-BD59-A6C34878D82A}">
                    <a16:rowId xmlns:a16="http://schemas.microsoft.com/office/drawing/2014/main" val="10015"/>
                  </a:ext>
                </a:extLst>
              </a:tr>
              <a:tr h="362121">
                <a:tc>
                  <a:txBody>
                    <a:bodyPr/>
                    <a:lstStyle/>
                    <a:p>
                      <a:pPr algn="ctr"/>
                      <a:r>
                        <a:rPr lang="en-US" dirty="0"/>
                        <a:t>C0</a:t>
                      </a:r>
                      <a:endParaRPr lang="en-IN" dirty="0"/>
                    </a:p>
                  </a:txBody>
                  <a:tcPr/>
                </a:tc>
                <a:tc>
                  <a:txBody>
                    <a:bodyPr/>
                    <a:lstStyle/>
                    <a:p>
                      <a:pPr algn="ctr"/>
                      <a:endParaRPr lang="en-IN" dirty="0"/>
                    </a:p>
                  </a:txBody>
                  <a:tcPr/>
                </a:tc>
                <a:extLst>
                  <a:ext uri="{0D108BD9-81ED-4DB2-BD59-A6C34878D82A}">
                    <a16:rowId xmlns:a16="http://schemas.microsoft.com/office/drawing/2014/main" val="10016"/>
                  </a:ext>
                </a:extLst>
              </a:tr>
            </a:tbl>
          </a:graphicData>
        </a:graphic>
      </p:graphicFrame>
      <p:pic>
        <p:nvPicPr>
          <p:cNvPr id="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843" y="1233061"/>
            <a:ext cx="4894784" cy="3549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815152" y="204716"/>
            <a:ext cx="914400" cy="400110"/>
          </a:xfrm>
          <a:prstGeom prst="rect">
            <a:avLst/>
          </a:prstGeom>
          <a:noFill/>
        </p:spPr>
        <p:txBody>
          <a:bodyPr wrap="square" rtlCol="0">
            <a:spAutoFit/>
          </a:bodyPr>
          <a:lstStyle/>
          <a:p>
            <a:r>
              <a:rPr lang="en-US" sz="2000" b="1" dirty="0">
                <a:solidFill>
                  <a:srgbClr val="C00000"/>
                </a:solidFill>
              </a:rPr>
              <a:t>II. </a:t>
            </a:r>
            <a:endParaRPr lang="en-IN" sz="2000" b="1" dirty="0">
              <a:solidFill>
                <a:srgbClr val="C00000"/>
              </a:solidFill>
            </a:endParaRPr>
          </a:p>
        </p:txBody>
      </p:sp>
    </p:spTree>
    <p:extLst>
      <p:ext uri="{BB962C8B-B14F-4D97-AF65-F5344CB8AC3E}">
        <p14:creationId xmlns:p14="http://schemas.microsoft.com/office/powerpoint/2010/main" val="2915845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10688" y="235896"/>
            <a:ext cx="5540990" cy="5182266"/>
          </a:xfrm>
          <a:prstGeom prst="rect">
            <a:avLst/>
          </a:prstGeom>
        </p:spPr>
      </p:pic>
      <p:graphicFrame>
        <p:nvGraphicFramePr>
          <p:cNvPr id="5" name="Table 4"/>
          <p:cNvGraphicFramePr>
            <a:graphicFrameLocks noGrp="1"/>
          </p:cNvGraphicFramePr>
          <p:nvPr/>
        </p:nvGraphicFramePr>
        <p:xfrm>
          <a:off x="7149912" y="818865"/>
          <a:ext cx="4737291" cy="1586526"/>
        </p:xfrm>
        <a:graphic>
          <a:graphicData uri="http://schemas.openxmlformats.org/drawingml/2006/table">
            <a:tbl>
              <a:tblPr firstRow="1" bandRow="1">
                <a:tableStyleId>{5C22544A-7EE6-4342-B048-85BDC9FD1C3A}</a:tableStyleId>
              </a:tblPr>
              <a:tblGrid>
                <a:gridCol w="1579097">
                  <a:extLst>
                    <a:ext uri="{9D8B030D-6E8A-4147-A177-3AD203B41FA5}">
                      <a16:colId xmlns:a16="http://schemas.microsoft.com/office/drawing/2014/main" val="20000"/>
                    </a:ext>
                  </a:extLst>
                </a:gridCol>
                <a:gridCol w="1579097">
                  <a:extLst>
                    <a:ext uri="{9D8B030D-6E8A-4147-A177-3AD203B41FA5}">
                      <a16:colId xmlns:a16="http://schemas.microsoft.com/office/drawing/2014/main" val="20001"/>
                    </a:ext>
                  </a:extLst>
                </a:gridCol>
                <a:gridCol w="1579097">
                  <a:extLst>
                    <a:ext uri="{9D8B030D-6E8A-4147-A177-3AD203B41FA5}">
                      <a16:colId xmlns:a16="http://schemas.microsoft.com/office/drawing/2014/main" val="20002"/>
                    </a:ext>
                  </a:extLst>
                </a:gridCol>
              </a:tblGrid>
              <a:tr h="528842">
                <a:tc>
                  <a:txBody>
                    <a:bodyPr/>
                    <a:lstStyle/>
                    <a:p>
                      <a:r>
                        <a:rPr lang="en-US" dirty="0"/>
                        <a:t>Object</a:t>
                      </a:r>
                      <a:endParaRPr lang="en-IN" dirty="0"/>
                    </a:p>
                  </a:txBody>
                  <a:tcPr/>
                </a:tc>
                <a:tc>
                  <a:txBody>
                    <a:bodyPr/>
                    <a:lstStyle/>
                    <a:p>
                      <a:r>
                        <a:rPr lang="en-US" dirty="0"/>
                        <a:t>R-TS</a:t>
                      </a:r>
                      <a:endParaRPr lang="en-IN" dirty="0"/>
                    </a:p>
                  </a:txBody>
                  <a:tcPr/>
                </a:tc>
                <a:tc>
                  <a:txBody>
                    <a:bodyPr/>
                    <a:lstStyle/>
                    <a:p>
                      <a:r>
                        <a:rPr lang="en-US" dirty="0"/>
                        <a:t>W-TS</a:t>
                      </a:r>
                      <a:endParaRPr lang="en-IN" dirty="0"/>
                    </a:p>
                  </a:txBody>
                  <a:tcPr/>
                </a:tc>
                <a:extLst>
                  <a:ext uri="{0D108BD9-81ED-4DB2-BD59-A6C34878D82A}">
                    <a16:rowId xmlns:a16="http://schemas.microsoft.com/office/drawing/2014/main" val="10000"/>
                  </a:ext>
                </a:extLst>
              </a:tr>
              <a:tr h="528842">
                <a:tc>
                  <a:txBody>
                    <a:bodyPr/>
                    <a:lstStyle/>
                    <a:p>
                      <a:r>
                        <a:rPr lang="en-US" b="1" dirty="0"/>
                        <a:t>A</a:t>
                      </a:r>
                      <a:endParaRPr lang="en-IN" b="1"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1"/>
                  </a:ext>
                </a:extLst>
              </a:tr>
              <a:tr h="528842">
                <a:tc>
                  <a:txBody>
                    <a:bodyPr/>
                    <a:lstStyle/>
                    <a:p>
                      <a:r>
                        <a:rPr lang="en-US" b="1" dirty="0"/>
                        <a:t>B</a:t>
                      </a:r>
                      <a:endParaRPr lang="en-IN" b="1"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2129619" y="5562699"/>
            <a:ext cx="9512490" cy="954107"/>
          </a:xfrm>
          <a:prstGeom prst="rect">
            <a:avLst/>
          </a:prstGeom>
          <a:noFill/>
        </p:spPr>
        <p:txBody>
          <a:bodyPr wrap="square" rtlCol="0">
            <a:spAutoFit/>
          </a:bodyPr>
          <a:lstStyle/>
          <a:p>
            <a:pPr marL="342900" indent="-342900">
              <a:buAutoNum type="alphaUcPeriod"/>
            </a:pPr>
            <a:r>
              <a:rPr lang="en-US" sz="2800" dirty="0">
                <a:solidFill>
                  <a:srgbClr val="0070C0"/>
                </a:solidFill>
              </a:rPr>
              <a:t>Identify which transaction will be rolled back?</a:t>
            </a:r>
          </a:p>
          <a:p>
            <a:pPr marL="342900" indent="-342900">
              <a:buAutoNum type="alphaUcPeriod"/>
            </a:pPr>
            <a:r>
              <a:rPr lang="en-US" sz="2800" dirty="0">
                <a:solidFill>
                  <a:srgbClr val="C00000"/>
                </a:solidFill>
              </a:rPr>
              <a:t>Find the R-TS and W-TS for each data variable.</a:t>
            </a:r>
            <a:endParaRPr lang="en-IN" sz="2800" dirty="0">
              <a:solidFill>
                <a:srgbClr val="C00000"/>
              </a:solidFill>
            </a:endParaRPr>
          </a:p>
        </p:txBody>
      </p:sp>
      <p:sp>
        <p:nvSpPr>
          <p:cNvPr id="8" name="TextBox 7"/>
          <p:cNvSpPr txBox="1"/>
          <p:nvPr/>
        </p:nvSpPr>
        <p:spPr>
          <a:xfrm>
            <a:off x="3187890" y="539508"/>
            <a:ext cx="696036" cy="369332"/>
          </a:xfrm>
          <a:prstGeom prst="rect">
            <a:avLst/>
          </a:prstGeom>
          <a:solidFill>
            <a:srgbClr val="FFFF00"/>
          </a:solidFill>
        </p:spPr>
        <p:txBody>
          <a:bodyPr wrap="square" rtlCol="0">
            <a:spAutoFit/>
          </a:bodyPr>
          <a:lstStyle/>
          <a:p>
            <a:r>
              <a:rPr lang="en-US" b="1" dirty="0">
                <a:solidFill>
                  <a:srgbClr val="C00000"/>
                </a:solidFill>
              </a:rPr>
              <a:t>10</a:t>
            </a:r>
            <a:endParaRPr lang="en-IN" b="1" dirty="0">
              <a:solidFill>
                <a:srgbClr val="C00000"/>
              </a:solidFill>
            </a:endParaRPr>
          </a:p>
        </p:txBody>
      </p:sp>
      <p:sp>
        <p:nvSpPr>
          <p:cNvPr id="9" name="TextBox 8"/>
          <p:cNvSpPr txBox="1"/>
          <p:nvPr/>
        </p:nvSpPr>
        <p:spPr>
          <a:xfrm>
            <a:off x="5857164" y="539508"/>
            <a:ext cx="696036" cy="369332"/>
          </a:xfrm>
          <a:prstGeom prst="rect">
            <a:avLst/>
          </a:prstGeom>
          <a:solidFill>
            <a:srgbClr val="FFFF00"/>
          </a:solidFill>
        </p:spPr>
        <p:txBody>
          <a:bodyPr wrap="square" rtlCol="0">
            <a:spAutoFit/>
          </a:bodyPr>
          <a:lstStyle/>
          <a:p>
            <a:r>
              <a:rPr lang="en-US" b="1" dirty="0"/>
              <a:t>20</a:t>
            </a:r>
            <a:endParaRPr lang="en-IN" b="1" dirty="0"/>
          </a:p>
        </p:txBody>
      </p:sp>
      <p:graphicFrame>
        <p:nvGraphicFramePr>
          <p:cNvPr id="10" name="Table 9"/>
          <p:cNvGraphicFramePr>
            <a:graphicFrameLocks noGrp="1"/>
          </p:cNvGraphicFramePr>
          <p:nvPr/>
        </p:nvGraphicFramePr>
        <p:xfrm>
          <a:off x="7220426" y="2827029"/>
          <a:ext cx="4737291" cy="1586526"/>
        </p:xfrm>
        <a:graphic>
          <a:graphicData uri="http://schemas.openxmlformats.org/drawingml/2006/table">
            <a:tbl>
              <a:tblPr firstRow="1" bandRow="1">
                <a:tableStyleId>{5C22544A-7EE6-4342-B048-85BDC9FD1C3A}</a:tableStyleId>
              </a:tblPr>
              <a:tblGrid>
                <a:gridCol w="1579097">
                  <a:extLst>
                    <a:ext uri="{9D8B030D-6E8A-4147-A177-3AD203B41FA5}">
                      <a16:colId xmlns:a16="http://schemas.microsoft.com/office/drawing/2014/main" val="20000"/>
                    </a:ext>
                  </a:extLst>
                </a:gridCol>
                <a:gridCol w="1579097">
                  <a:extLst>
                    <a:ext uri="{9D8B030D-6E8A-4147-A177-3AD203B41FA5}">
                      <a16:colId xmlns:a16="http://schemas.microsoft.com/office/drawing/2014/main" val="20001"/>
                    </a:ext>
                  </a:extLst>
                </a:gridCol>
                <a:gridCol w="1579097">
                  <a:extLst>
                    <a:ext uri="{9D8B030D-6E8A-4147-A177-3AD203B41FA5}">
                      <a16:colId xmlns:a16="http://schemas.microsoft.com/office/drawing/2014/main" val="20002"/>
                    </a:ext>
                  </a:extLst>
                </a:gridCol>
              </a:tblGrid>
              <a:tr h="528842">
                <a:tc>
                  <a:txBody>
                    <a:bodyPr/>
                    <a:lstStyle/>
                    <a:p>
                      <a:r>
                        <a:rPr lang="en-US" b="1" dirty="0">
                          <a:solidFill>
                            <a:srgbClr val="C00000"/>
                          </a:solidFill>
                        </a:rPr>
                        <a:t>Object</a:t>
                      </a:r>
                      <a:endParaRPr lang="en-IN" b="1" dirty="0">
                        <a:solidFill>
                          <a:srgbClr val="C00000"/>
                        </a:solidFill>
                      </a:endParaRPr>
                    </a:p>
                  </a:txBody>
                  <a:tcPr>
                    <a:solidFill>
                      <a:srgbClr val="00B0F0"/>
                    </a:solidFill>
                  </a:tcPr>
                </a:tc>
                <a:tc>
                  <a:txBody>
                    <a:bodyPr/>
                    <a:lstStyle/>
                    <a:p>
                      <a:r>
                        <a:rPr lang="en-US" b="1" dirty="0">
                          <a:solidFill>
                            <a:srgbClr val="C00000"/>
                          </a:solidFill>
                        </a:rPr>
                        <a:t>R-TS</a:t>
                      </a:r>
                      <a:endParaRPr lang="en-IN" b="1" dirty="0">
                        <a:solidFill>
                          <a:srgbClr val="C00000"/>
                        </a:solidFill>
                      </a:endParaRPr>
                    </a:p>
                  </a:txBody>
                  <a:tcPr>
                    <a:solidFill>
                      <a:srgbClr val="00B0F0"/>
                    </a:solidFill>
                  </a:tcPr>
                </a:tc>
                <a:tc>
                  <a:txBody>
                    <a:bodyPr/>
                    <a:lstStyle/>
                    <a:p>
                      <a:r>
                        <a:rPr lang="en-US" b="1" dirty="0">
                          <a:solidFill>
                            <a:srgbClr val="C00000"/>
                          </a:solidFill>
                        </a:rPr>
                        <a:t>W-TS</a:t>
                      </a:r>
                      <a:endParaRPr lang="en-IN" b="1" dirty="0">
                        <a:solidFill>
                          <a:srgbClr val="C00000"/>
                        </a:solidFill>
                      </a:endParaRPr>
                    </a:p>
                  </a:txBody>
                  <a:tcPr>
                    <a:solidFill>
                      <a:srgbClr val="00B0F0"/>
                    </a:solidFill>
                  </a:tcPr>
                </a:tc>
                <a:extLst>
                  <a:ext uri="{0D108BD9-81ED-4DB2-BD59-A6C34878D82A}">
                    <a16:rowId xmlns:a16="http://schemas.microsoft.com/office/drawing/2014/main" val="10000"/>
                  </a:ext>
                </a:extLst>
              </a:tr>
              <a:tr h="528842">
                <a:tc>
                  <a:txBody>
                    <a:bodyPr/>
                    <a:lstStyle/>
                    <a:p>
                      <a:r>
                        <a:rPr lang="en-US" b="1" dirty="0"/>
                        <a:t>A</a:t>
                      </a:r>
                      <a:endParaRPr lang="en-IN" b="1" dirty="0"/>
                    </a:p>
                  </a:txBody>
                  <a:tcPr>
                    <a:solidFill>
                      <a:srgbClr val="00B0F0"/>
                    </a:solidFill>
                  </a:tcPr>
                </a:tc>
                <a:tc>
                  <a:txBody>
                    <a:bodyPr/>
                    <a:lstStyle/>
                    <a:p>
                      <a:r>
                        <a:rPr lang="en-US" b="1" dirty="0"/>
                        <a:t>10</a:t>
                      </a:r>
                      <a:endParaRPr lang="en-IN" b="1" dirty="0"/>
                    </a:p>
                  </a:txBody>
                  <a:tcPr>
                    <a:solidFill>
                      <a:srgbClr val="00B0F0"/>
                    </a:solidFill>
                  </a:tcPr>
                </a:tc>
                <a:tc>
                  <a:txBody>
                    <a:bodyPr/>
                    <a:lstStyle/>
                    <a:p>
                      <a:r>
                        <a:rPr lang="en-US" b="1" dirty="0"/>
                        <a:t>20</a:t>
                      </a:r>
                      <a:endParaRPr lang="en-IN" b="1" dirty="0"/>
                    </a:p>
                  </a:txBody>
                  <a:tcPr>
                    <a:solidFill>
                      <a:srgbClr val="00B0F0"/>
                    </a:solidFill>
                  </a:tcPr>
                </a:tc>
                <a:extLst>
                  <a:ext uri="{0D108BD9-81ED-4DB2-BD59-A6C34878D82A}">
                    <a16:rowId xmlns:a16="http://schemas.microsoft.com/office/drawing/2014/main" val="10001"/>
                  </a:ext>
                </a:extLst>
              </a:tr>
              <a:tr h="528842">
                <a:tc>
                  <a:txBody>
                    <a:bodyPr/>
                    <a:lstStyle/>
                    <a:p>
                      <a:r>
                        <a:rPr lang="en-US" b="1" dirty="0"/>
                        <a:t>B</a:t>
                      </a:r>
                      <a:endParaRPr lang="en-IN" b="1" dirty="0"/>
                    </a:p>
                  </a:txBody>
                  <a:tcPr>
                    <a:solidFill>
                      <a:srgbClr val="00B0F0"/>
                    </a:solidFill>
                  </a:tcPr>
                </a:tc>
                <a:tc>
                  <a:txBody>
                    <a:bodyPr/>
                    <a:lstStyle/>
                    <a:p>
                      <a:r>
                        <a:rPr lang="en-US" b="1" dirty="0"/>
                        <a:t>0</a:t>
                      </a:r>
                      <a:endParaRPr lang="en-IN" b="1" dirty="0"/>
                    </a:p>
                  </a:txBody>
                  <a:tcPr>
                    <a:solidFill>
                      <a:srgbClr val="00B0F0"/>
                    </a:solidFill>
                  </a:tcPr>
                </a:tc>
                <a:tc>
                  <a:txBody>
                    <a:bodyPr/>
                    <a:lstStyle/>
                    <a:p>
                      <a:r>
                        <a:rPr lang="en-US" b="1" dirty="0"/>
                        <a:t>0</a:t>
                      </a:r>
                      <a:endParaRPr lang="en-IN" b="1" dirty="0"/>
                    </a:p>
                  </a:txBody>
                  <a:tcPr>
                    <a:solidFill>
                      <a:srgbClr val="00B0F0"/>
                    </a:solidFill>
                  </a:tcPr>
                </a:tc>
                <a:extLst>
                  <a:ext uri="{0D108BD9-81ED-4DB2-BD59-A6C34878D82A}">
                    <a16:rowId xmlns:a16="http://schemas.microsoft.com/office/drawing/2014/main" val="10002"/>
                  </a:ext>
                </a:extLst>
              </a:tr>
            </a:tbl>
          </a:graphicData>
        </a:graphic>
      </p:graphicFrame>
      <p:sp>
        <p:nvSpPr>
          <p:cNvPr id="11" name="Rectangle 10"/>
          <p:cNvSpPr/>
          <p:nvPr/>
        </p:nvSpPr>
        <p:spPr>
          <a:xfrm>
            <a:off x="8024884" y="4681182"/>
            <a:ext cx="2866029" cy="73698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rgbClr val="C00000"/>
                </a:solidFill>
              </a:rPr>
              <a:t>T1 will be rolled back</a:t>
            </a:r>
            <a:endParaRPr lang="en-IN" sz="2000" b="1" i="1" dirty="0">
              <a:solidFill>
                <a:srgbClr val="C00000"/>
              </a:solidFill>
            </a:endParaRPr>
          </a:p>
        </p:txBody>
      </p:sp>
    </p:spTree>
    <p:extLst>
      <p:ext uri="{BB962C8B-B14F-4D97-AF65-F5344CB8AC3E}">
        <p14:creationId xmlns:p14="http://schemas.microsoft.com/office/powerpoint/2010/main" val="183646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barn(inVertical)">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0597" y="154675"/>
            <a:ext cx="8915400" cy="3777622"/>
          </a:xfrm>
        </p:spPr>
        <p:txBody>
          <a:bodyPr/>
          <a:lstStyle/>
          <a:p>
            <a:pPr algn="just"/>
            <a:r>
              <a:rPr lang="en-US" dirty="0"/>
              <a:t>Q11. Assume basic timestamp ordering protocol and that time starts from 1, each operation takes unit amount of time and start of transaction Ti is denoted as Si. The table of timestamp is given below:</a:t>
            </a:r>
          </a:p>
          <a:p>
            <a:pPr algn="just"/>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832745505"/>
              </p:ext>
            </p:extLst>
          </p:nvPr>
        </p:nvGraphicFramePr>
        <p:xfrm>
          <a:off x="1378423" y="1374518"/>
          <a:ext cx="3862317" cy="3657600"/>
        </p:xfrm>
        <a:graphic>
          <a:graphicData uri="http://schemas.openxmlformats.org/drawingml/2006/table">
            <a:tbl>
              <a:tblPr firstRow="1" bandRow="1">
                <a:tableStyleId>{5C22544A-7EE6-4342-B048-85BDC9FD1C3A}</a:tableStyleId>
              </a:tblPr>
              <a:tblGrid>
                <a:gridCol w="1337854">
                  <a:extLst>
                    <a:ext uri="{9D8B030D-6E8A-4147-A177-3AD203B41FA5}">
                      <a16:colId xmlns:a16="http://schemas.microsoft.com/office/drawing/2014/main" val="20000"/>
                    </a:ext>
                  </a:extLst>
                </a:gridCol>
                <a:gridCol w="2524463">
                  <a:extLst>
                    <a:ext uri="{9D8B030D-6E8A-4147-A177-3AD203B41FA5}">
                      <a16:colId xmlns:a16="http://schemas.microsoft.com/office/drawing/2014/main" val="20001"/>
                    </a:ext>
                  </a:extLst>
                </a:gridCol>
              </a:tblGrid>
              <a:tr h="348151">
                <a:tc>
                  <a:txBody>
                    <a:bodyPr/>
                    <a:lstStyle/>
                    <a:p>
                      <a:r>
                        <a:rPr lang="en-US" dirty="0"/>
                        <a:t>Time</a:t>
                      </a:r>
                      <a:endParaRPr lang="en-IN" dirty="0"/>
                    </a:p>
                  </a:txBody>
                  <a:tcPr/>
                </a:tc>
                <a:tc>
                  <a:txBody>
                    <a:bodyPr/>
                    <a:lstStyle/>
                    <a:p>
                      <a:r>
                        <a:rPr lang="en-US" dirty="0"/>
                        <a:t>Operation</a:t>
                      </a:r>
                      <a:endParaRPr lang="en-IN" dirty="0"/>
                    </a:p>
                  </a:txBody>
                  <a:tcPr/>
                </a:tc>
                <a:extLst>
                  <a:ext uri="{0D108BD9-81ED-4DB2-BD59-A6C34878D82A}">
                    <a16:rowId xmlns:a16="http://schemas.microsoft.com/office/drawing/2014/main" val="10000"/>
                  </a:ext>
                </a:extLst>
              </a:tr>
              <a:tr h="352986">
                <a:tc>
                  <a:txBody>
                    <a:bodyPr/>
                    <a:lstStyle/>
                    <a:p>
                      <a:r>
                        <a:rPr lang="en-US" dirty="0"/>
                        <a:t>1</a:t>
                      </a:r>
                      <a:endParaRPr lang="en-IN" dirty="0"/>
                    </a:p>
                  </a:txBody>
                  <a:tcPr/>
                </a:tc>
                <a:tc>
                  <a:txBody>
                    <a:bodyPr/>
                    <a:lstStyle/>
                    <a:p>
                      <a:r>
                        <a:rPr lang="en-US" dirty="0"/>
                        <a:t>S1</a:t>
                      </a:r>
                      <a:endParaRPr lang="en-IN" dirty="0"/>
                    </a:p>
                  </a:txBody>
                  <a:tcPr/>
                </a:tc>
                <a:extLst>
                  <a:ext uri="{0D108BD9-81ED-4DB2-BD59-A6C34878D82A}">
                    <a16:rowId xmlns:a16="http://schemas.microsoft.com/office/drawing/2014/main" val="10001"/>
                  </a:ext>
                </a:extLst>
              </a:tr>
              <a:tr h="352986">
                <a:tc>
                  <a:txBody>
                    <a:bodyPr/>
                    <a:lstStyle/>
                    <a:p>
                      <a:r>
                        <a:rPr lang="en-US" dirty="0"/>
                        <a:t>2</a:t>
                      </a:r>
                      <a:endParaRPr lang="en-IN" dirty="0"/>
                    </a:p>
                  </a:txBody>
                  <a:tcPr/>
                </a:tc>
                <a:tc>
                  <a:txBody>
                    <a:bodyPr/>
                    <a:lstStyle/>
                    <a:p>
                      <a:r>
                        <a:rPr lang="en-US" dirty="0"/>
                        <a:t>R1(A)</a:t>
                      </a:r>
                      <a:endParaRPr lang="en-IN" dirty="0"/>
                    </a:p>
                  </a:txBody>
                  <a:tcPr/>
                </a:tc>
                <a:extLst>
                  <a:ext uri="{0D108BD9-81ED-4DB2-BD59-A6C34878D82A}">
                    <a16:rowId xmlns:a16="http://schemas.microsoft.com/office/drawing/2014/main" val="10002"/>
                  </a:ext>
                </a:extLst>
              </a:tr>
              <a:tr h="352986">
                <a:tc>
                  <a:txBody>
                    <a:bodyPr/>
                    <a:lstStyle/>
                    <a:p>
                      <a:r>
                        <a:rPr lang="en-US" dirty="0"/>
                        <a:t>3</a:t>
                      </a:r>
                      <a:endParaRPr lang="en-IN" dirty="0"/>
                    </a:p>
                  </a:txBody>
                  <a:tcPr/>
                </a:tc>
                <a:tc>
                  <a:txBody>
                    <a:bodyPr/>
                    <a:lstStyle/>
                    <a:p>
                      <a:r>
                        <a:rPr lang="en-US" dirty="0"/>
                        <a:t>S2</a:t>
                      </a:r>
                      <a:endParaRPr lang="en-IN" dirty="0"/>
                    </a:p>
                  </a:txBody>
                  <a:tcPr/>
                </a:tc>
                <a:extLst>
                  <a:ext uri="{0D108BD9-81ED-4DB2-BD59-A6C34878D82A}">
                    <a16:rowId xmlns:a16="http://schemas.microsoft.com/office/drawing/2014/main" val="10003"/>
                  </a:ext>
                </a:extLst>
              </a:tr>
              <a:tr h="352986">
                <a:tc>
                  <a:txBody>
                    <a:bodyPr/>
                    <a:lstStyle/>
                    <a:p>
                      <a:r>
                        <a:rPr lang="en-US" dirty="0"/>
                        <a:t>4</a:t>
                      </a:r>
                      <a:endParaRPr lang="en-IN" dirty="0"/>
                    </a:p>
                  </a:txBody>
                  <a:tcPr/>
                </a:tc>
                <a:tc>
                  <a:txBody>
                    <a:bodyPr/>
                    <a:lstStyle/>
                    <a:p>
                      <a:r>
                        <a:rPr lang="en-US" dirty="0"/>
                        <a:t>R2(B)</a:t>
                      </a:r>
                      <a:endParaRPr lang="en-IN" dirty="0"/>
                    </a:p>
                  </a:txBody>
                  <a:tcPr/>
                </a:tc>
                <a:extLst>
                  <a:ext uri="{0D108BD9-81ED-4DB2-BD59-A6C34878D82A}">
                    <a16:rowId xmlns:a16="http://schemas.microsoft.com/office/drawing/2014/main" val="10004"/>
                  </a:ext>
                </a:extLst>
              </a:tr>
              <a:tr h="352986">
                <a:tc>
                  <a:txBody>
                    <a:bodyPr/>
                    <a:lstStyle/>
                    <a:p>
                      <a:r>
                        <a:rPr lang="en-US" dirty="0"/>
                        <a:t>5</a:t>
                      </a:r>
                      <a:endParaRPr lang="en-IN" dirty="0"/>
                    </a:p>
                  </a:txBody>
                  <a:tcPr/>
                </a:tc>
                <a:tc>
                  <a:txBody>
                    <a:bodyPr/>
                    <a:lstStyle/>
                    <a:p>
                      <a:r>
                        <a:rPr lang="en-US" dirty="0"/>
                        <a:t>W2(B)</a:t>
                      </a:r>
                      <a:endParaRPr lang="en-IN" dirty="0"/>
                    </a:p>
                  </a:txBody>
                  <a:tcPr/>
                </a:tc>
                <a:extLst>
                  <a:ext uri="{0D108BD9-81ED-4DB2-BD59-A6C34878D82A}">
                    <a16:rowId xmlns:a16="http://schemas.microsoft.com/office/drawing/2014/main" val="10005"/>
                  </a:ext>
                </a:extLst>
              </a:tr>
              <a:tr h="352986">
                <a:tc>
                  <a:txBody>
                    <a:bodyPr/>
                    <a:lstStyle/>
                    <a:p>
                      <a:r>
                        <a:rPr lang="en-US" dirty="0"/>
                        <a:t>6</a:t>
                      </a:r>
                      <a:endParaRPr lang="en-IN" dirty="0"/>
                    </a:p>
                  </a:txBody>
                  <a:tcPr/>
                </a:tc>
                <a:tc>
                  <a:txBody>
                    <a:bodyPr/>
                    <a:lstStyle/>
                    <a:p>
                      <a:r>
                        <a:rPr lang="en-US" dirty="0"/>
                        <a:t>W1(A)</a:t>
                      </a:r>
                      <a:endParaRPr lang="en-IN" dirty="0"/>
                    </a:p>
                  </a:txBody>
                  <a:tcPr/>
                </a:tc>
                <a:extLst>
                  <a:ext uri="{0D108BD9-81ED-4DB2-BD59-A6C34878D82A}">
                    <a16:rowId xmlns:a16="http://schemas.microsoft.com/office/drawing/2014/main" val="10006"/>
                  </a:ext>
                </a:extLst>
              </a:tr>
              <a:tr h="352986">
                <a:tc>
                  <a:txBody>
                    <a:bodyPr/>
                    <a:lstStyle/>
                    <a:p>
                      <a:r>
                        <a:rPr lang="en-US" dirty="0"/>
                        <a:t>7</a:t>
                      </a:r>
                      <a:endParaRPr lang="en-IN" dirty="0"/>
                    </a:p>
                  </a:txBody>
                  <a:tcPr/>
                </a:tc>
                <a:tc>
                  <a:txBody>
                    <a:bodyPr/>
                    <a:lstStyle/>
                    <a:p>
                      <a:r>
                        <a:rPr lang="en-US" dirty="0"/>
                        <a:t>S3</a:t>
                      </a:r>
                      <a:endParaRPr lang="en-IN" dirty="0"/>
                    </a:p>
                  </a:txBody>
                  <a:tcPr/>
                </a:tc>
                <a:extLst>
                  <a:ext uri="{0D108BD9-81ED-4DB2-BD59-A6C34878D82A}">
                    <a16:rowId xmlns:a16="http://schemas.microsoft.com/office/drawing/2014/main" val="10007"/>
                  </a:ext>
                </a:extLst>
              </a:tr>
              <a:tr h="352986">
                <a:tc>
                  <a:txBody>
                    <a:bodyPr/>
                    <a:lstStyle/>
                    <a:p>
                      <a:r>
                        <a:rPr lang="en-US" dirty="0"/>
                        <a:t>8</a:t>
                      </a:r>
                      <a:endParaRPr lang="en-IN" dirty="0"/>
                    </a:p>
                  </a:txBody>
                  <a:tcPr/>
                </a:tc>
                <a:tc>
                  <a:txBody>
                    <a:bodyPr/>
                    <a:lstStyle/>
                    <a:p>
                      <a:r>
                        <a:rPr lang="en-US" dirty="0"/>
                        <a:t>W3(A)</a:t>
                      </a:r>
                      <a:endParaRPr lang="en-IN" dirty="0"/>
                    </a:p>
                  </a:txBody>
                  <a:tcPr/>
                </a:tc>
                <a:extLst>
                  <a:ext uri="{0D108BD9-81ED-4DB2-BD59-A6C34878D82A}">
                    <a16:rowId xmlns:a16="http://schemas.microsoft.com/office/drawing/2014/main" val="10008"/>
                  </a:ext>
                </a:extLst>
              </a:tr>
              <a:tr h="352986">
                <a:tc>
                  <a:txBody>
                    <a:bodyPr/>
                    <a:lstStyle/>
                    <a:p>
                      <a:r>
                        <a:rPr lang="en-US" dirty="0"/>
                        <a:t>9</a:t>
                      </a:r>
                      <a:endParaRPr lang="en-IN" dirty="0"/>
                    </a:p>
                  </a:txBody>
                  <a:tcPr/>
                </a:tc>
                <a:tc>
                  <a:txBody>
                    <a:bodyPr/>
                    <a:lstStyle/>
                    <a:p>
                      <a:r>
                        <a:rPr lang="en-US" dirty="0"/>
                        <a:t>W3(B)</a:t>
                      </a:r>
                      <a:endParaRPr lang="en-IN" dirty="0"/>
                    </a:p>
                  </a:txBody>
                  <a:tcPr/>
                </a:tc>
                <a:extLst>
                  <a:ext uri="{0D108BD9-81ED-4DB2-BD59-A6C34878D82A}">
                    <a16:rowId xmlns:a16="http://schemas.microsoft.com/office/drawing/2014/main" val="10009"/>
                  </a:ext>
                </a:extLst>
              </a:tr>
            </a:tbl>
          </a:graphicData>
        </a:graphic>
      </p:graphicFrame>
      <p:sp>
        <p:nvSpPr>
          <p:cNvPr id="5" name="TextBox 4"/>
          <p:cNvSpPr txBox="1"/>
          <p:nvPr/>
        </p:nvSpPr>
        <p:spPr>
          <a:xfrm>
            <a:off x="5472752" y="1746913"/>
            <a:ext cx="6509982" cy="1938992"/>
          </a:xfrm>
          <a:prstGeom prst="rect">
            <a:avLst/>
          </a:prstGeom>
          <a:noFill/>
        </p:spPr>
        <p:txBody>
          <a:bodyPr wrap="square" rtlCol="0">
            <a:spAutoFit/>
          </a:bodyPr>
          <a:lstStyle/>
          <a:p>
            <a:pPr algn="just"/>
            <a:r>
              <a:rPr lang="en-US" sz="2000" b="1" dirty="0">
                <a:solidFill>
                  <a:srgbClr val="0070C0"/>
                </a:solidFill>
              </a:rPr>
              <a:t>Q. Find </a:t>
            </a:r>
            <a:r>
              <a:rPr lang="en-US" sz="2000" b="1" dirty="0" err="1">
                <a:solidFill>
                  <a:srgbClr val="0070C0"/>
                </a:solidFill>
              </a:rPr>
              <a:t>rts</a:t>
            </a:r>
            <a:r>
              <a:rPr lang="en-US" sz="2000" b="1" dirty="0">
                <a:solidFill>
                  <a:srgbClr val="0070C0"/>
                </a:solidFill>
              </a:rPr>
              <a:t>(a),</a:t>
            </a:r>
            <a:r>
              <a:rPr lang="en-US" sz="2000" b="1" dirty="0" err="1">
                <a:solidFill>
                  <a:srgbClr val="0070C0"/>
                </a:solidFill>
              </a:rPr>
              <a:t>wts</a:t>
            </a:r>
            <a:r>
              <a:rPr lang="en-US" sz="2000" b="1" dirty="0">
                <a:solidFill>
                  <a:srgbClr val="0070C0"/>
                </a:solidFill>
              </a:rPr>
              <a:t>(a),</a:t>
            </a:r>
            <a:r>
              <a:rPr lang="en-US" sz="2000" b="1" dirty="0" err="1">
                <a:solidFill>
                  <a:srgbClr val="0070C0"/>
                </a:solidFill>
              </a:rPr>
              <a:t>rts</a:t>
            </a:r>
            <a:r>
              <a:rPr lang="en-US" sz="2000" b="1" dirty="0">
                <a:solidFill>
                  <a:srgbClr val="0070C0"/>
                </a:solidFill>
              </a:rPr>
              <a:t>(b) and </a:t>
            </a:r>
            <a:r>
              <a:rPr lang="en-US" sz="2000" b="1" dirty="0" err="1">
                <a:solidFill>
                  <a:srgbClr val="0070C0"/>
                </a:solidFill>
              </a:rPr>
              <a:t>wts</a:t>
            </a:r>
            <a:r>
              <a:rPr lang="en-US" sz="2000" b="1" dirty="0">
                <a:solidFill>
                  <a:srgbClr val="0070C0"/>
                </a:solidFill>
              </a:rPr>
              <a:t>(b) at the end</a:t>
            </a:r>
          </a:p>
          <a:p>
            <a:pPr algn="just"/>
            <a:endParaRPr lang="en-US" sz="2000" dirty="0"/>
          </a:p>
          <a:p>
            <a:pPr algn="just"/>
            <a:r>
              <a:rPr lang="en-US" sz="2000" b="1" dirty="0"/>
              <a:t>a.  </a:t>
            </a:r>
            <a:r>
              <a:rPr lang="en-US" sz="2000" dirty="0">
                <a:solidFill>
                  <a:srgbClr val="00B050"/>
                </a:solidFill>
              </a:rPr>
              <a:t>1, 5, 2, 5</a:t>
            </a:r>
          </a:p>
          <a:p>
            <a:pPr algn="just"/>
            <a:r>
              <a:rPr lang="en-US" sz="2000" b="1" dirty="0"/>
              <a:t>b.   </a:t>
            </a:r>
            <a:r>
              <a:rPr lang="en-US" sz="2000" dirty="0">
                <a:solidFill>
                  <a:srgbClr val="00B050"/>
                </a:solidFill>
              </a:rPr>
              <a:t>1, 7, 3, 3</a:t>
            </a:r>
          </a:p>
          <a:p>
            <a:pPr algn="just"/>
            <a:r>
              <a:rPr lang="en-US" sz="2000" b="1" dirty="0"/>
              <a:t>c.   </a:t>
            </a:r>
            <a:r>
              <a:rPr lang="en-US" sz="2000" dirty="0">
                <a:solidFill>
                  <a:srgbClr val="00B050"/>
                </a:solidFill>
              </a:rPr>
              <a:t>3, 7, 3, 7</a:t>
            </a:r>
          </a:p>
          <a:p>
            <a:pPr algn="just"/>
            <a:r>
              <a:rPr lang="en-US" sz="2000" b="1" dirty="0"/>
              <a:t>d. </a:t>
            </a:r>
            <a:r>
              <a:rPr lang="en-US" sz="2000" b="1" dirty="0">
                <a:solidFill>
                  <a:srgbClr val="00B050"/>
                </a:solidFill>
              </a:rPr>
              <a:t>  </a:t>
            </a:r>
            <a:r>
              <a:rPr lang="en-US" sz="2000" dirty="0">
                <a:solidFill>
                  <a:srgbClr val="00B050"/>
                </a:solidFill>
              </a:rPr>
              <a:t>1, 7, 3, 7</a:t>
            </a:r>
            <a:endParaRPr lang="en-IN" sz="2000" dirty="0">
              <a:solidFill>
                <a:srgbClr val="00B050"/>
              </a:solidFill>
            </a:endParaRPr>
          </a:p>
        </p:txBody>
      </p:sp>
      <p:sp>
        <p:nvSpPr>
          <p:cNvPr id="8" name="Oval 7"/>
          <p:cNvSpPr/>
          <p:nvPr/>
        </p:nvSpPr>
        <p:spPr>
          <a:xfrm>
            <a:off x="6919415" y="4462818"/>
            <a:ext cx="2893325" cy="1542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Option d</a:t>
            </a:r>
            <a:endParaRPr lang="en-IN" sz="2800" b="1" dirty="0"/>
          </a:p>
        </p:txBody>
      </p:sp>
    </p:spTree>
    <p:extLst>
      <p:ext uri="{BB962C8B-B14F-4D97-AF65-F5344CB8AC3E}">
        <p14:creationId xmlns:p14="http://schemas.microsoft.com/office/powerpoint/2010/main" val="247169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696" y="141026"/>
            <a:ext cx="11250303" cy="6716973"/>
          </a:xfrm>
        </p:spPr>
        <p:txBody>
          <a:bodyPr>
            <a:noAutofit/>
          </a:bodyPr>
          <a:lstStyle/>
          <a:p>
            <a:r>
              <a:rPr lang="en-US" sz="1600" dirty="0"/>
              <a:t>T1 starts at TS =1</a:t>
            </a:r>
          </a:p>
          <a:p>
            <a:endParaRPr lang="en-US" sz="1600" dirty="0"/>
          </a:p>
          <a:p>
            <a:pPr lvl="1"/>
            <a:r>
              <a:rPr lang="en-US" dirty="0"/>
              <a:t>T2 starts at TS = 3</a:t>
            </a:r>
          </a:p>
          <a:p>
            <a:endParaRPr lang="en-US" sz="1600" dirty="0"/>
          </a:p>
          <a:p>
            <a:r>
              <a:rPr lang="en-US" sz="1600" dirty="0"/>
              <a:t>T3 starts at TS =7.</a:t>
            </a:r>
          </a:p>
          <a:p>
            <a:endParaRPr lang="en-US" sz="1600" dirty="0"/>
          </a:p>
          <a:p>
            <a:r>
              <a:rPr lang="en-US" sz="1600" dirty="0"/>
              <a:t>While giving the TS for any read or write always look for youngest.</a:t>
            </a:r>
          </a:p>
          <a:p>
            <a:endParaRPr lang="en-US" sz="1600" dirty="0"/>
          </a:p>
          <a:p>
            <a:r>
              <a:rPr lang="en-US" sz="1600" dirty="0"/>
              <a:t>RTS(a) = a is first read by T1 hence RTS(a) =1. (Read(a) is never done anywhere again hence it is youngest)</a:t>
            </a:r>
          </a:p>
          <a:p>
            <a:endParaRPr lang="en-US" sz="1600" dirty="0"/>
          </a:p>
          <a:p>
            <a:r>
              <a:rPr lang="en-US" sz="1600" dirty="0"/>
              <a:t>WTS(a) = a is first written by T2 hence WTS(a) = 3. But again written by T3 which has higher TS (youngest) Hence final TS of W(a) = 7</a:t>
            </a:r>
          </a:p>
          <a:p>
            <a:endParaRPr lang="en-US" sz="1600" dirty="0"/>
          </a:p>
          <a:p>
            <a:r>
              <a:rPr lang="en-US" sz="1600" dirty="0"/>
              <a:t>RTS(b) = b is first read by T2 hence RTS(b) =3. (Read(b) is never done anywhere again hence it is youngest)</a:t>
            </a:r>
          </a:p>
          <a:p>
            <a:endParaRPr lang="en-US" sz="1600" dirty="0"/>
          </a:p>
          <a:p>
            <a:r>
              <a:rPr lang="en-US" sz="1600" dirty="0"/>
              <a:t>WTS(b) = b is first written by T2 hence WTS(b) = 3. But again written by T3 which has higher TS (youngest) Hence final TS of W(b) = 7</a:t>
            </a:r>
          </a:p>
          <a:p>
            <a:r>
              <a:rPr lang="en-US" sz="2400" b="1" dirty="0">
                <a:solidFill>
                  <a:srgbClr val="0070C0"/>
                </a:solidFill>
              </a:rPr>
              <a:t>Hence answer is 1,7,3,7</a:t>
            </a:r>
            <a:endParaRPr lang="en-IN" sz="2400" b="1" dirty="0">
              <a:solidFill>
                <a:srgbClr val="0070C0"/>
              </a:solidFill>
            </a:endParaRPr>
          </a:p>
        </p:txBody>
      </p:sp>
    </p:spTree>
    <p:extLst>
      <p:ext uri="{BB962C8B-B14F-4D97-AF65-F5344CB8AC3E}">
        <p14:creationId xmlns:p14="http://schemas.microsoft.com/office/powerpoint/2010/main" val="356616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9905" y="504967"/>
            <a:ext cx="8915400" cy="4191604"/>
          </a:xfrm>
        </p:spPr>
        <p:txBody>
          <a:bodyPr/>
          <a:lstStyle/>
          <a:p>
            <a:r>
              <a:rPr lang="en-US" sz="2400" dirty="0"/>
              <a:t>Q. 12 Identify the type of schedules</a:t>
            </a:r>
          </a:p>
          <a:p>
            <a:pPr marL="0" indent="0">
              <a:buNone/>
            </a:pPr>
            <a:r>
              <a:rPr lang="en-US" dirty="0"/>
              <a:t>A. </a:t>
            </a:r>
          </a:p>
          <a:p>
            <a:endParaRPr lang="en-IN" dirty="0"/>
          </a:p>
        </p:txBody>
      </p:sp>
      <p:pic>
        <p:nvPicPr>
          <p:cNvPr id="4" name="Picture 12">
            <a:extLst>
              <a:ext uri="{FF2B5EF4-FFF2-40B4-BE49-F238E27FC236}">
                <a16:creationId xmlns:a16="http://schemas.microsoft.com/office/drawing/2014/main" id="{978D49EE-1E54-4581-AF79-92E562252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905" y="1425929"/>
            <a:ext cx="5784613" cy="243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817828" y="4435097"/>
            <a:ext cx="7032142" cy="1938992"/>
          </a:xfrm>
          <a:prstGeom prst="rect">
            <a:avLst/>
          </a:prstGeom>
        </p:spPr>
        <p:txBody>
          <a:bodyPr wrap="square">
            <a:spAutoFit/>
          </a:bodyPr>
          <a:lstStyle/>
          <a:p>
            <a:pPr algn="just"/>
            <a:r>
              <a:rPr lang="en-US" altLang="en-US" sz="2400" b="1" dirty="0">
                <a:solidFill>
                  <a:srgbClr val="000099"/>
                </a:solidFill>
                <a:ea typeface="ＭＳ Ｐゴシック" panose="020B0600070205080204" pitchFamily="34" charset="-128"/>
              </a:rPr>
              <a:t>Cascading rollback</a:t>
            </a:r>
            <a:r>
              <a:rPr lang="en-US" altLang="en-US" sz="2400" dirty="0">
                <a:ea typeface="ＭＳ Ｐゴシック" panose="020B0600070205080204" pitchFamily="34" charset="-128"/>
              </a:rPr>
              <a:t> – a single transaction failure leads to a series of transaction rollbacks.  Consider the following schedule where none of the transactions has yet committed </a:t>
            </a:r>
            <a:endParaRPr lang="en-IN" sz="2400" dirty="0"/>
          </a:p>
        </p:txBody>
      </p:sp>
    </p:spTree>
    <p:extLst>
      <p:ext uri="{BB962C8B-B14F-4D97-AF65-F5344CB8AC3E}">
        <p14:creationId xmlns:p14="http://schemas.microsoft.com/office/powerpoint/2010/main" val="3982164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8425" y="153641"/>
            <a:ext cx="8915400" cy="3777622"/>
          </a:xfrm>
        </p:spPr>
        <p:txBody>
          <a:bodyPr/>
          <a:lstStyle/>
          <a:p>
            <a:r>
              <a:rPr lang="en-US" sz="2400" b="1" dirty="0"/>
              <a:t>Q13. Find the R-TS and W-TS for the following schedules:</a:t>
            </a:r>
          </a:p>
          <a:p>
            <a:endParaRPr lang="en-US" dirty="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272595509"/>
              </p:ext>
            </p:extLst>
          </p:nvPr>
        </p:nvGraphicFramePr>
        <p:xfrm>
          <a:off x="1433016" y="1005183"/>
          <a:ext cx="5349921" cy="2926080"/>
        </p:xfrm>
        <a:graphic>
          <a:graphicData uri="http://schemas.openxmlformats.org/drawingml/2006/table">
            <a:tbl>
              <a:tblPr firstRow="1" bandRow="1">
                <a:tableStyleId>{5C22544A-7EE6-4342-B048-85BDC9FD1C3A}</a:tableStyleId>
              </a:tblPr>
              <a:tblGrid>
                <a:gridCol w="1783307">
                  <a:extLst>
                    <a:ext uri="{9D8B030D-6E8A-4147-A177-3AD203B41FA5}">
                      <a16:colId xmlns:a16="http://schemas.microsoft.com/office/drawing/2014/main" val="20000"/>
                    </a:ext>
                  </a:extLst>
                </a:gridCol>
                <a:gridCol w="1783307">
                  <a:extLst>
                    <a:ext uri="{9D8B030D-6E8A-4147-A177-3AD203B41FA5}">
                      <a16:colId xmlns:a16="http://schemas.microsoft.com/office/drawing/2014/main" val="20001"/>
                    </a:ext>
                  </a:extLst>
                </a:gridCol>
                <a:gridCol w="1783307">
                  <a:extLst>
                    <a:ext uri="{9D8B030D-6E8A-4147-A177-3AD203B41FA5}">
                      <a16:colId xmlns:a16="http://schemas.microsoft.com/office/drawing/2014/main" val="20002"/>
                    </a:ext>
                  </a:extLst>
                </a:gridCol>
              </a:tblGrid>
              <a:tr h="361883">
                <a:tc>
                  <a:txBody>
                    <a:bodyPr/>
                    <a:lstStyle/>
                    <a:p>
                      <a:r>
                        <a:rPr lang="en-US" dirty="0"/>
                        <a:t>T1(TS-100)</a:t>
                      </a:r>
                      <a:endParaRPr lang="en-IN" dirty="0"/>
                    </a:p>
                  </a:txBody>
                  <a:tcPr/>
                </a:tc>
                <a:tc>
                  <a:txBody>
                    <a:bodyPr/>
                    <a:lstStyle/>
                    <a:p>
                      <a:r>
                        <a:rPr lang="en-US" dirty="0"/>
                        <a:t>T2(TS-200)</a:t>
                      </a:r>
                      <a:endParaRPr lang="en-IN" dirty="0"/>
                    </a:p>
                  </a:txBody>
                  <a:tcPr/>
                </a:tc>
                <a:tc>
                  <a:txBody>
                    <a:bodyPr/>
                    <a:lstStyle/>
                    <a:p>
                      <a:r>
                        <a:rPr lang="en-US" dirty="0"/>
                        <a:t>T3(TS-300)</a:t>
                      </a:r>
                      <a:endParaRPr lang="en-IN" dirty="0"/>
                    </a:p>
                  </a:txBody>
                  <a:tcPr/>
                </a:tc>
                <a:extLst>
                  <a:ext uri="{0D108BD9-81ED-4DB2-BD59-A6C34878D82A}">
                    <a16:rowId xmlns:a16="http://schemas.microsoft.com/office/drawing/2014/main" val="10000"/>
                  </a:ext>
                </a:extLst>
              </a:tr>
              <a:tr h="361883">
                <a:tc>
                  <a:txBody>
                    <a:bodyPr/>
                    <a:lstStyle/>
                    <a:p>
                      <a:r>
                        <a:rPr lang="en-US" dirty="0"/>
                        <a:t>R(A)</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1"/>
                  </a:ext>
                </a:extLst>
              </a:tr>
              <a:tr h="361883">
                <a:tc>
                  <a:txBody>
                    <a:bodyPr/>
                    <a:lstStyle/>
                    <a:p>
                      <a:endParaRPr lang="en-IN"/>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R(B)</a:t>
                      </a:r>
                      <a:endParaRPr lang="en-IN" dirty="0"/>
                    </a:p>
                  </a:txBody>
                  <a:tcPr/>
                </a:tc>
                <a:tc>
                  <a:txBody>
                    <a:bodyPr/>
                    <a:lstStyle/>
                    <a:p>
                      <a:endParaRPr lang="en-IN" dirty="0"/>
                    </a:p>
                  </a:txBody>
                  <a:tcPr/>
                </a:tc>
                <a:extLst>
                  <a:ext uri="{0D108BD9-81ED-4DB2-BD59-A6C34878D82A}">
                    <a16:rowId xmlns:a16="http://schemas.microsoft.com/office/drawing/2014/main" val="10002"/>
                  </a:ext>
                </a:extLst>
              </a:tr>
              <a:tr h="361883">
                <a:tc>
                  <a:txBody>
                    <a:bodyPr/>
                    <a:lstStyle/>
                    <a:p>
                      <a:r>
                        <a:rPr lang="en-US" dirty="0"/>
                        <a:t>W(C)</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3"/>
                  </a:ext>
                </a:extLst>
              </a:tr>
              <a:tr h="361883">
                <a:tc>
                  <a:txBody>
                    <a:bodyPr/>
                    <a:lstStyle/>
                    <a:p>
                      <a:endParaRPr lang="en-IN"/>
                    </a:p>
                  </a:txBody>
                  <a:tcPr/>
                </a:tc>
                <a:tc>
                  <a:txBody>
                    <a:bodyPr/>
                    <a:lstStyle/>
                    <a:p>
                      <a:endParaRPr lang="en-IN"/>
                    </a:p>
                  </a:txBody>
                  <a:tcPr/>
                </a:tc>
                <a:tc>
                  <a:txBody>
                    <a:bodyPr/>
                    <a:lstStyle/>
                    <a:p>
                      <a:r>
                        <a:rPr lang="en-US" dirty="0"/>
                        <a:t>R(B)</a:t>
                      </a:r>
                      <a:endParaRPr lang="en-IN" dirty="0"/>
                    </a:p>
                  </a:txBody>
                  <a:tcPr/>
                </a:tc>
                <a:extLst>
                  <a:ext uri="{0D108BD9-81ED-4DB2-BD59-A6C34878D82A}">
                    <a16:rowId xmlns:a16="http://schemas.microsoft.com/office/drawing/2014/main" val="10004"/>
                  </a:ext>
                </a:extLst>
              </a:tr>
              <a:tr h="361883">
                <a:tc>
                  <a:txBody>
                    <a:bodyPr/>
                    <a:lstStyle/>
                    <a:p>
                      <a:r>
                        <a:rPr lang="en-US" dirty="0"/>
                        <a:t>R(C)</a:t>
                      </a:r>
                      <a:r>
                        <a:rPr lang="en-US" baseline="0" dirty="0"/>
                        <a:t> </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5"/>
                  </a:ext>
                </a:extLst>
              </a:tr>
              <a:tr h="361883">
                <a:tc>
                  <a:txBody>
                    <a:bodyPr/>
                    <a:lstStyle/>
                    <a:p>
                      <a:endParaRPr lang="en-IN"/>
                    </a:p>
                  </a:txBody>
                  <a:tcPr/>
                </a:tc>
                <a:tc>
                  <a:txBody>
                    <a:bodyPr/>
                    <a:lstStyle/>
                    <a:p>
                      <a:r>
                        <a:rPr lang="en-US" dirty="0"/>
                        <a:t>W(B)</a:t>
                      </a:r>
                      <a:endParaRPr lang="en-IN" dirty="0"/>
                    </a:p>
                  </a:txBody>
                  <a:tcPr/>
                </a:tc>
                <a:tc>
                  <a:txBody>
                    <a:bodyPr/>
                    <a:lstStyle/>
                    <a:p>
                      <a:endParaRPr lang="en-IN" dirty="0"/>
                    </a:p>
                  </a:txBody>
                  <a:tcPr/>
                </a:tc>
                <a:extLst>
                  <a:ext uri="{0D108BD9-81ED-4DB2-BD59-A6C34878D82A}">
                    <a16:rowId xmlns:a16="http://schemas.microsoft.com/office/drawing/2014/main" val="10006"/>
                  </a:ext>
                </a:extLst>
              </a:tr>
              <a:tr h="361883">
                <a:tc>
                  <a:txBody>
                    <a:bodyPr/>
                    <a:lstStyle/>
                    <a:p>
                      <a:endParaRPr lang="en-IN" dirty="0"/>
                    </a:p>
                  </a:txBody>
                  <a:tcPr/>
                </a:tc>
                <a:tc>
                  <a:txBody>
                    <a:bodyPr/>
                    <a:lstStyle/>
                    <a:p>
                      <a:endParaRPr lang="en-IN"/>
                    </a:p>
                  </a:txBody>
                  <a:tcPr/>
                </a:tc>
                <a:tc>
                  <a:txBody>
                    <a:bodyPr/>
                    <a:lstStyle/>
                    <a:p>
                      <a:r>
                        <a:rPr lang="en-US" dirty="0"/>
                        <a:t>W(A)</a:t>
                      </a:r>
                      <a:endParaRPr lang="en-IN" dirty="0"/>
                    </a:p>
                  </a:txBody>
                  <a:tcPr/>
                </a:tc>
                <a:extLst>
                  <a:ext uri="{0D108BD9-81ED-4DB2-BD59-A6C34878D82A}">
                    <a16:rowId xmlns:a16="http://schemas.microsoft.com/office/drawing/2014/main" val="10007"/>
                  </a:ext>
                </a:extLst>
              </a:tr>
            </a:tbl>
          </a:graphicData>
        </a:graphic>
      </p:graphicFrame>
      <p:sp>
        <p:nvSpPr>
          <p:cNvPr id="6" name="TextBox 5"/>
          <p:cNvSpPr txBox="1"/>
          <p:nvPr/>
        </p:nvSpPr>
        <p:spPr>
          <a:xfrm>
            <a:off x="1788425" y="4285397"/>
            <a:ext cx="9512490" cy="954107"/>
          </a:xfrm>
          <a:prstGeom prst="rect">
            <a:avLst/>
          </a:prstGeom>
          <a:noFill/>
        </p:spPr>
        <p:txBody>
          <a:bodyPr wrap="square" rtlCol="0">
            <a:spAutoFit/>
          </a:bodyPr>
          <a:lstStyle/>
          <a:p>
            <a:pPr marL="342900" indent="-342900">
              <a:buAutoNum type="alphaUcPeriod"/>
            </a:pPr>
            <a:r>
              <a:rPr lang="en-US" sz="2800" dirty="0">
                <a:solidFill>
                  <a:srgbClr val="0070C0"/>
                </a:solidFill>
              </a:rPr>
              <a:t>Identify which transaction will be rolled back?</a:t>
            </a:r>
          </a:p>
          <a:p>
            <a:pPr marL="342900" indent="-342900">
              <a:buAutoNum type="alphaUcPeriod"/>
            </a:pPr>
            <a:r>
              <a:rPr lang="en-US" sz="2800" dirty="0">
                <a:solidFill>
                  <a:srgbClr val="C00000"/>
                </a:solidFill>
              </a:rPr>
              <a:t>Find the R-TS and W-TS for each data variable.</a:t>
            </a:r>
            <a:endParaRPr lang="en-IN" sz="2800" dirty="0">
              <a:solidFill>
                <a:srgbClr val="C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619175137"/>
              </p:ext>
            </p:extLst>
          </p:nvPr>
        </p:nvGraphicFramePr>
        <p:xfrm>
          <a:off x="5102747" y="5346944"/>
          <a:ext cx="4214124" cy="1112520"/>
        </p:xfrm>
        <a:graphic>
          <a:graphicData uri="http://schemas.openxmlformats.org/drawingml/2006/table">
            <a:tbl>
              <a:tblPr firstRow="1" bandRow="1">
                <a:tableStyleId>{37CE84F3-28C3-443E-9E96-99CF82512B78}</a:tableStyleId>
              </a:tblPr>
              <a:tblGrid>
                <a:gridCol w="1053531">
                  <a:extLst>
                    <a:ext uri="{9D8B030D-6E8A-4147-A177-3AD203B41FA5}">
                      <a16:colId xmlns:a16="http://schemas.microsoft.com/office/drawing/2014/main" val="20000"/>
                    </a:ext>
                  </a:extLst>
                </a:gridCol>
                <a:gridCol w="1053531">
                  <a:extLst>
                    <a:ext uri="{9D8B030D-6E8A-4147-A177-3AD203B41FA5}">
                      <a16:colId xmlns:a16="http://schemas.microsoft.com/office/drawing/2014/main" val="20001"/>
                    </a:ext>
                  </a:extLst>
                </a:gridCol>
                <a:gridCol w="1053531">
                  <a:extLst>
                    <a:ext uri="{9D8B030D-6E8A-4147-A177-3AD203B41FA5}">
                      <a16:colId xmlns:a16="http://schemas.microsoft.com/office/drawing/2014/main" val="20002"/>
                    </a:ext>
                  </a:extLst>
                </a:gridCol>
                <a:gridCol w="1053531">
                  <a:extLst>
                    <a:ext uri="{9D8B030D-6E8A-4147-A177-3AD203B41FA5}">
                      <a16:colId xmlns:a16="http://schemas.microsoft.com/office/drawing/2014/main" val="20003"/>
                    </a:ext>
                  </a:extLst>
                </a:gridCol>
              </a:tblGrid>
              <a:tr h="370840">
                <a:tc>
                  <a:txBody>
                    <a:bodyPr/>
                    <a:lstStyle/>
                    <a:p>
                      <a:endParaRPr lang="en-IN" dirty="0"/>
                    </a:p>
                  </a:txBody>
                  <a:tcPr/>
                </a:tc>
                <a:tc>
                  <a:txBody>
                    <a:bodyPr/>
                    <a:lstStyle/>
                    <a:p>
                      <a:r>
                        <a:rPr lang="en-US" dirty="0"/>
                        <a:t>A</a:t>
                      </a:r>
                      <a:endParaRPr lang="en-IN" dirty="0"/>
                    </a:p>
                  </a:txBody>
                  <a:tcPr/>
                </a:tc>
                <a:tc>
                  <a:txBody>
                    <a:bodyPr/>
                    <a:lstStyle/>
                    <a:p>
                      <a:r>
                        <a:rPr lang="en-US" dirty="0"/>
                        <a:t>B</a:t>
                      </a:r>
                      <a:endParaRPr lang="en-IN" dirty="0"/>
                    </a:p>
                  </a:txBody>
                  <a:tcPr/>
                </a:tc>
                <a:tc>
                  <a:txBody>
                    <a:bodyPr/>
                    <a:lstStyle/>
                    <a:p>
                      <a:r>
                        <a:rPr lang="en-US" dirty="0"/>
                        <a:t>C</a:t>
                      </a:r>
                      <a:endParaRPr lang="en-IN" dirty="0"/>
                    </a:p>
                  </a:txBody>
                  <a:tcPr/>
                </a:tc>
                <a:extLst>
                  <a:ext uri="{0D108BD9-81ED-4DB2-BD59-A6C34878D82A}">
                    <a16:rowId xmlns:a16="http://schemas.microsoft.com/office/drawing/2014/main" val="10000"/>
                  </a:ext>
                </a:extLst>
              </a:tr>
              <a:tr h="370840">
                <a:tc>
                  <a:txBody>
                    <a:bodyPr/>
                    <a:lstStyle/>
                    <a:p>
                      <a:r>
                        <a:rPr lang="en-US" b="1" dirty="0"/>
                        <a:t>R-TS</a:t>
                      </a:r>
                      <a:endParaRPr lang="en-IN" b="1" dirty="0"/>
                    </a:p>
                  </a:txBody>
                  <a:tcPr/>
                </a:tc>
                <a:tc>
                  <a:txBody>
                    <a:bodyPr/>
                    <a:lstStyle/>
                    <a:p>
                      <a:r>
                        <a:rPr lang="en-US" b="1" dirty="0"/>
                        <a:t>100</a:t>
                      </a:r>
                      <a:endParaRPr lang="en-IN" b="1" dirty="0"/>
                    </a:p>
                  </a:txBody>
                  <a:tcPr/>
                </a:tc>
                <a:tc>
                  <a:txBody>
                    <a:bodyPr/>
                    <a:lstStyle/>
                    <a:p>
                      <a:r>
                        <a:rPr lang="en-US" b="1" dirty="0"/>
                        <a:t>300</a:t>
                      </a:r>
                      <a:endParaRPr lang="en-IN" b="1" dirty="0"/>
                    </a:p>
                  </a:txBody>
                  <a:tcPr/>
                </a:tc>
                <a:tc>
                  <a:txBody>
                    <a:bodyPr/>
                    <a:lstStyle/>
                    <a:p>
                      <a:r>
                        <a:rPr lang="en-US" b="1" dirty="0"/>
                        <a:t>100</a:t>
                      </a:r>
                      <a:endParaRPr lang="en-IN" b="1" dirty="0"/>
                    </a:p>
                  </a:txBody>
                  <a:tcPr/>
                </a:tc>
                <a:extLst>
                  <a:ext uri="{0D108BD9-81ED-4DB2-BD59-A6C34878D82A}">
                    <a16:rowId xmlns:a16="http://schemas.microsoft.com/office/drawing/2014/main" val="10001"/>
                  </a:ext>
                </a:extLst>
              </a:tr>
              <a:tr h="370840">
                <a:tc>
                  <a:txBody>
                    <a:bodyPr/>
                    <a:lstStyle/>
                    <a:p>
                      <a:r>
                        <a:rPr lang="en-US" b="1" dirty="0"/>
                        <a:t>W-TS</a:t>
                      </a:r>
                      <a:endParaRPr lang="en-IN" b="1" dirty="0"/>
                    </a:p>
                  </a:txBody>
                  <a:tcPr/>
                </a:tc>
                <a:tc>
                  <a:txBody>
                    <a:bodyPr/>
                    <a:lstStyle/>
                    <a:p>
                      <a:r>
                        <a:rPr lang="en-US" b="1" dirty="0"/>
                        <a:t>300</a:t>
                      </a:r>
                      <a:endParaRPr lang="en-IN" b="1" dirty="0"/>
                    </a:p>
                  </a:txBody>
                  <a:tcPr/>
                </a:tc>
                <a:tc>
                  <a:txBody>
                    <a:bodyPr/>
                    <a:lstStyle/>
                    <a:p>
                      <a:r>
                        <a:rPr lang="en-US" b="1" dirty="0"/>
                        <a:t>0</a:t>
                      </a:r>
                      <a:endParaRPr lang="en-IN" b="1" dirty="0"/>
                    </a:p>
                  </a:txBody>
                  <a:tcPr/>
                </a:tc>
                <a:tc>
                  <a:txBody>
                    <a:bodyPr/>
                    <a:lstStyle/>
                    <a:p>
                      <a:r>
                        <a:rPr lang="en-US" b="1" dirty="0"/>
                        <a:t>100</a:t>
                      </a:r>
                      <a:endParaRPr lang="en-IN" b="1" dirty="0"/>
                    </a:p>
                  </a:txBody>
                  <a:tcPr/>
                </a:tc>
                <a:extLst>
                  <a:ext uri="{0D108BD9-81ED-4DB2-BD59-A6C34878D82A}">
                    <a16:rowId xmlns:a16="http://schemas.microsoft.com/office/drawing/2014/main" val="10002"/>
                  </a:ext>
                </a:extLst>
              </a:tr>
            </a:tbl>
          </a:graphicData>
        </a:graphic>
      </p:graphicFrame>
      <p:sp>
        <p:nvSpPr>
          <p:cNvPr id="10" name="Cloud Callout 9"/>
          <p:cNvSpPr/>
          <p:nvPr/>
        </p:nvSpPr>
        <p:spPr>
          <a:xfrm>
            <a:off x="8035689" y="997260"/>
            <a:ext cx="3605852" cy="246927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T2 will be rolled back.</a:t>
            </a:r>
            <a:endParaRPr lang="en-IN" sz="2400" b="1" dirty="0"/>
          </a:p>
        </p:txBody>
      </p:sp>
    </p:spTree>
    <p:extLst>
      <p:ext uri="{BB962C8B-B14F-4D97-AF65-F5344CB8AC3E}">
        <p14:creationId xmlns:p14="http://schemas.microsoft.com/office/powerpoint/2010/main" val="34578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barn(inVertical)">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80">
                                          <p:stCondLst>
                                            <p:cond delay="0"/>
                                          </p:stCondLst>
                                        </p:cTn>
                                        <p:tgtEl>
                                          <p:spTgt spid="10"/>
                                        </p:tgtEl>
                                      </p:cBhvr>
                                    </p:animEffect>
                                    <p:anim calcmode="lin" valueType="num">
                                      <p:cBhvr>
                                        <p:cTn id="19"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4" dur="26">
                                          <p:stCondLst>
                                            <p:cond delay="650"/>
                                          </p:stCondLst>
                                        </p:cTn>
                                        <p:tgtEl>
                                          <p:spTgt spid="10"/>
                                        </p:tgtEl>
                                      </p:cBhvr>
                                      <p:to x="100000" y="60000"/>
                                    </p:animScale>
                                    <p:animScale>
                                      <p:cBhvr>
                                        <p:cTn id="25" dur="166" decel="50000">
                                          <p:stCondLst>
                                            <p:cond delay="676"/>
                                          </p:stCondLst>
                                        </p:cTn>
                                        <p:tgtEl>
                                          <p:spTgt spid="10"/>
                                        </p:tgtEl>
                                      </p:cBhvr>
                                      <p:to x="100000" y="100000"/>
                                    </p:animScale>
                                    <p:animScale>
                                      <p:cBhvr>
                                        <p:cTn id="26" dur="26">
                                          <p:stCondLst>
                                            <p:cond delay="1312"/>
                                          </p:stCondLst>
                                        </p:cTn>
                                        <p:tgtEl>
                                          <p:spTgt spid="10"/>
                                        </p:tgtEl>
                                      </p:cBhvr>
                                      <p:to x="100000" y="80000"/>
                                    </p:animScale>
                                    <p:animScale>
                                      <p:cBhvr>
                                        <p:cTn id="27" dur="166" decel="50000">
                                          <p:stCondLst>
                                            <p:cond delay="1338"/>
                                          </p:stCondLst>
                                        </p:cTn>
                                        <p:tgtEl>
                                          <p:spTgt spid="10"/>
                                        </p:tgtEl>
                                      </p:cBhvr>
                                      <p:to x="100000" y="100000"/>
                                    </p:animScale>
                                    <p:animScale>
                                      <p:cBhvr>
                                        <p:cTn id="28" dur="26">
                                          <p:stCondLst>
                                            <p:cond delay="1642"/>
                                          </p:stCondLst>
                                        </p:cTn>
                                        <p:tgtEl>
                                          <p:spTgt spid="10"/>
                                        </p:tgtEl>
                                      </p:cBhvr>
                                      <p:to x="100000" y="90000"/>
                                    </p:animScale>
                                    <p:animScale>
                                      <p:cBhvr>
                                        <p:cTn id="29" dur="166" decel="50000">
                                          <p:stCondLst>
                                            <p:cond delay="1668"/>
                                          </p:stCondLst>
                                        </p:cTn>
                                        <p:tgtEl>
                                          <p:spTgt spid="10"/>
                                        </p:tgtEl>
                                      </p:cBhvr>
                                      <p:to x="100000" y="100000"/>
                                    </p:animScale>
                                    <p:animScale>
                                      <p:cBhvr>
                                        <p:cTn id="30" dur="26">
                                          <p:stCondLst>
                                            <p:cond delay="1808"/>
                                          </p:stCondLst>
                                        </p:cTn>
                                        <p:tgtEl>
                                          <p:spTgt spid="10"/>
                                        </p:tgtEl>
                                      </p:cBhvr>
                                      <p:to x="100000" y="95000"/>
                                    </p:animScale>
                                    <p:animScale>
                                      <p:cBhvr>
                                        <p:cTn id="31" dur="166" decel="50000">
                                          <p:stCondLst>
                                            <p:cond delay="1834"/>
                                          </p:stCondLst>
                                        </p:cTn>
                                        <p:tgtEl>
                                          <p:spTgt spid="10"/>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arn(inVertic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5720" y="0"/>
            <a:ext cx="10481480" cy="3777622"/>
          </a:xfrm>
        </p:spPr>
        <p:txBody>
          <a:bodyPr>
            <a:normAutofit/>
          </a:bodyPr>
          <a:lstStyle/>
          <a:p>
            <a:pPr marL="0" indent="0">
              <a:buNone/>
            </a:pPr>
            <a:r>
              <a:rPr lang="en-US" sz="2400" b="1" dirty="0"/>
              <a:t>Q1. </a:t>
            </a:r>
            <a:r>
              <a:rPr lang="en-US" sz="2400" dirty="0"/>
              <a:t>Consider the transactions t1, t2 and t3 and a schedule S given below:</a:t>
            </a:r>
            <a:endParaRPr lang="en-IN" sz="2400" dirty="0"/>
          </a:p>
          <a:p>
            <a:r>
              <a:rPr lang="en-US" sz="2400" dirty="0"/>
              <a:t>	S: read</a:t>
            </a:r>
            <a:r>
              <a:rPr lang="en-US" sz="2400" b="1" baseline="-25000" dirty="0"/>
              <a:t>1</a:t>
            </a:r>
            <a:r>
              <a:rPr lang="en-US" sz="2400" dirty="0"/>
              <a:t>(A); read</a:t>
            </a:r>
            <a:r>
              <a:rPr lang="en-US" sz="2400" b="1" baseline="-25000" dirty="0"/>
              <a:t>2</a:t>
            </a:r>
            <a:r>
              <a:rPr lang="en-US" sz="2400" dirty="0"/>
              <a:t> (B); write</a:t>
            </a:r>
            <a:r>
              <a:rPr lang="en-US" sz="2400" b="1" baseline="-25000" dirty="0"/>
              <a:t>1</a:t>
            </a:r>
            <a:r>
              <a:rPr lang="en-US" sz="2400" dirty="0"/>
              <a:t> (C); read</a:t>
            </a:r>
            <a:r>
              <a:rPr lang="en-US" sz="2400" b="1" baseline="-25000" dirty="0"/>
              <a:t>3</a:t>
            </a:r>
            <a:r>
              <a:rPr lang="en-US" sz="2400" dirty="0"/>
              <a:t>(B); read</a:t>
            </a:r>
            <a:r>
              <a:rPr lang="en-US" sz="2400" b="1" baseline="-25000" dirty="0"/>
              <a:t>3</a:t>
            </a:r>
            <a:r>
              <a:rPr lang="en-US" sz="2400" dirty="0"/>
              <a:t> (C); write</a:t>
            </a:r>
            <a:r>
              <a:rPr lang="en-US" sz="2400" b="1" baseline="-25000" dirty="0"/>
              <a:t>2</a:t>
            </a:r>
            <a:r>
              <a:rPr lang="en-US" sz="2400" dirty="0"/>
              <a:t>(B); write</a:t>
            </a:r>
            <a:r>
              <a:rPr lang="en-US" sz="2400" b="1" baseline="-25000" dirty="0"/>
              <a:t>3</a:t>
            </a:r>
            <a:r>
              <a:rPr lang="en-US" sz="2400" dirty="0"/>
              <a:t>(A)</a:t>
            </a:r>
            <a:endParaRPr lang="en-IN" sz="2400" dirty="0"/>
          </a:p>
          <a:p>
            <a:r>
              <a:rPr lang="en-US" sz="2400" dirty="0"/>
              <a:t>where subscript denotes the transaction number. Assume that the time stamp of t1&lt;t2&lt;t3. Using time-stamp ordering scheme for concurrency control find out if the schedule will go through. If there is to be a rollback, which transaction(s) will be rolled back?</a:t>
            </a:r>
            <a:endParaRPr lang="en-IN" sz="2400" dirty="0"/>
          </a:p>
          <a:p>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1718411551"/>
              </p:ext>
            </p:extLst>
          </p:nvPr>
        </p:nvGraphicFramePr>
        <p:xfrm>
          <a:off x="2032000" y="3244502"/>
          <a:ext cx="8127999" cy="3413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en-US" sz="2200" dirty="0"/>
                        <a:t>t1</a:t>
                      </a:r>
                      <a:endParaRPr lang="en-IN" sz="2200" dirty="0"/>
                    </a:p>
                  </a:txBody>
                  <a:tcPr/>
                </a:tc>
                <a:tc>
                  <a:txBody>
                    <a:bodyPr/>
                    <a:lstStyle/>
                    <a:p>
                      <a:pPr algn="ctr"/>
                      <a:r>
                        <a:rPr lang="en-US" sz="2200" dirty="0"/>
                        <a:t>t2</a:t>
                      </a:r>
                      <a:endParaRPr lang="en-IN" sz="2200" dirty="0"/>
                    </a:p>
                  </a:txBody>
                  <a:tcPr/>
                </a:tc>
                <a:tc>
                  <a:txBody>
                    <a:bodyPr/>
                    <a:lstStyle/>
                    <a:p>
                      <a:pPr algn="ctr"/>
                      <a:r>
                        <a:rPr lang="en-US" sz="2200" dirty="0"/>
                        <a:t>t3</a:t>
                      </a:r>
                      <a:endParaRPr lang="en-IN" sz="2200" dirty="0"/>
                    </a:p>
                  </a:txBody>
                  <a:tcPr/>
                </a:tc>
                <a:extLst>
                  <a:ext uri="{0D108BD9-81ED-4DB2-BD59-A6C34878D82A}">
                    <a16:rowId xmlns:a16="http://schemas.microsoft.com/office/drawing/2014/main" val="10000"/>
                  </a:ext>
                </a:extLst>
              </a:tr>
              <a:tr h="370840">
                <a:tc>
                  <a:txBody>
                    <a:bodyPr/>
                    <a:lstStyle/>
                    <a:p>
                      <a:r>
                        <a:rPr lang="en-US" sz="2200" dirty="0"/>
                        <a:t>Read(A)</a:t>
                      </a:r>
                      <a:endParaRPr lang="en-IN" sz="2200" dirty="0"/>
                    </a:p>
                  </a:txBody>
                  <a:tcPr/>
                </a:tc>
                <a:tc>
                  <a:txBody>
                    <a:bodyPr/>
                    <a:lstStyle/>
                    <a:p>
                      <a:endParaRPr lang="en-IN" sz="2200" dirty="0"/>
                    </a:p>
                  </a:txBody>
                  <a:tcPr/>
                </a:tc>
                <a:tc>
                  <a:txBody>
                    <a:bodyPr/>
                    <a:lstStyle/>
                    <a:p>
                      <a:endParaRPr lang="en-IN" sz="2200" dirty="0"/>
                    </a:p>
                  </a:txBody>
                  <a:tcPr/>
                </a:tc>
                <a:extLst>
                  <a:ext uri="{0D108BD9-81ED-4DB2-BD59-A6C34878D82A}">
                    <a16:rowId xmlns:a16="http://schemas.microsoft.com/office/drawing/2014/main" val="10001"/>
                  </a:ext>
                </a:extLst>
              </a:tr>
              <a:tr h="370840">
                <a:tc>
                  <a:txBody>
                    <a:bodyPr/>
                    <a:lstStyle/>
                    <a:p>
                      <a:endParaRPr lang="en-IN" sz="220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t>Read(B)</a:t>
                      </a:r>
                      <a:endParaRPr lang="en-IN" sz="2200" dirty="0"/>
                    </a:p>
                  </a:txBody>
                  <a:tcPr/>
                </a:tc>
                <a:tc>
                  <a:txBody>
                    <a:bodyPr/>
                    <a:lstStyle/>
                    <a:p>
                      <a:endParaRPr lang="en-IN" sz="2200"/>
                    </a:p>
                  </a:txBody>
                  <a:tcPr/>
                </a:tc>
                <a:extLst>
                  <a:ext uri="{0D108BD9-81ED-4DB2-BD59-A6C34878D82A}">
                    <a16:rowId xmlns:a16="http://schemas.microsoft.com/office/drawing/2014/main" val="10002"/>
                  </a:ext>
                </a:extLst>
              </a:tr>
              <a:tr h="370840">
                <a:tc>
                  <a:txBody>
                    <a:bodyPr/>
                    <a:lstStyle/>
                    <a:p>
                      <a:r>
                        <a:rPr lang="en-US" sz="2200" dirty="0"/>
                        <a:t>Write(C)</a:t>
                      </a:r>
                      <a:endParaRPr lang="en-IN" sz="2200" dirty="0"/>
                    </a:p>
                  </a:txBody>
                  <a:tcPr/>
                </a:tc>
                <a:tc>
                  <a:txBody>
                    <a:bodyPr/>
                    <a:lstStyle/>
                    <a:p>
                      <a:endParaRPr lang="en-IN" sz="2200"/>
                    </a:p>
                  </a:txBody>
                  <a:tcPr/>
                </a:tc>
                <a:tc>
                  <a:txBody>
                    <a:bodyPr/>
                    <a:lstStyle/>
                    <a:p>
                      <a:endParaRPr lang="en-IN" sz="2200"/>
                    </a:p>
                  </a:txBody>
                  <a:tcPr/>
                </a:tc>
                <a:extLst>
                  <a:ext uri="{0D108BD9-81ED-4DB2-BD59-A6C34878D82A}">
                    <a16:rowId xmlns:a16="http://schemas.microsoft.com/office/drawing/2014/main" val="10003"/>
                  </a:ext>
                </a:extLst>
              </a:tr>
              <a:tr h="370840">
                <a:tc>
                  <a:txBody>
                    <a:bodyPr/>
                    <a:lstStyle/>
                    <a:p>
                      <a:endParaRPr lang="en-IN" sz="2200"/>
                    </a:p>
                  </a:txBody>
                  <a:tcPr/>
                </a:tc>
                <a:tc>
                  <a:txBody>
                    <a:bodyPr/>
                    <a:lstStyle/>
                    <a:p>
                      <a:endParaRPr lang="en-IN" sz="220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t>Read(B)</a:t>
                      </a:r>
                      <a:endParaRPr lang="en-IN" sz="2200" dirty="0"/>
                    </a:p>
                  </a:txBody>
                  <a:tcPr/>
                </a:tc>
                <a:extLst>
                  <a:ext uri="{0D108BD9-81ED-4DB2-BD59-A6C34878D82A}">
                    <a16:rowId xmlns:a16="http://schemas.microsoft.com/office/drawing/2014/main" val="10004"/>
                  </a:ext>
                </a:extLst>
              </a:tr>
              <a:tr h="370840">
                <a:tc>
                  <a:txBody>
                    <a:bodyPr/>
                    <a:lstStyle/>
                    <a:p>
                      <a:endParaRPr lang="en-IN" sz="2200" dirty="0"/>
                    </a:p>
                  </a:txBody>
                  <a:tcPr/>
                </a:tc>
                <a:tc>
                  <a:txBody>
                    <a:bodyPr/>
                    <a:lstStyle/>
                    <a:p>
                      <a:endParaRPr lang="en-IN" sz="220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t>Read(C)</a:t>
                      </a:r>
                      <a:endParaRPr lang="en-IN" sz="2200" dirty="0"/>
                    </a:p>
                  </a:txBody>
                  <a:tcPr/>
                </a:tc>
                <a:extLst>
                  <a:ext uri="{0D108BD9-81ED-4DB2-BD59-A6C34878D82A}">
                    <a16:rowId xmlns:a16="http://schemas.microsoft.com/office/drawing/2014/main" val="10005"/>
                  </a:ext>
                </a:extLst>
              </a:tr>
              <a:tr h="370840">
                <a:tc>
                  <a:txBody>
                    <a:bodyPr/>
                    <a:lstStyle/>
                    <a:p>
                      <a:endParaRPr lang="en-IN" sz="2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t>Write(B)</a:t>
                      </a:r>
                      <a:endParaRPr lang="en-IN" sz="2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IN" sz="2200" dirty="0"/>
                    </a:p>
                  </a:txBody>
                  <a:tcPr/>
                </a:tc>
                <a:extLst>
                  <a:ext uri="{0D108BD9-81ED-4DB2-BD59-A6C34878D82A}">
                    <a16:rowId xmlns:a16="http://schemas.microsoft.com/office/drawing/2014/main" val="10006"/>
                  </a:ext>
                </a:extLst>
              </a:tr>
              <a:tr h="370840">
                <a:tc>
                  <a:txBody>
                    <a:bodyPr/>
                    <a:lstStyle/>
                    <a:p>
                      <a:endParaRPr lang="en-IN" sz="2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IN" sz="2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t>Write(A)</a:t>
                      </a:r>
                      <a:endParaRPr lang="en-IN" sz="22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0372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3582" y="386687"/>
            <a:ext cx="11168418" cy="5167952"/>
          </a:xfrm>
        </p:spPr>
        <p:txBody>
          <a:bodyPr>
            <a:noAutofit/>
          </a:bodyPr>
          <a:lstStyle/>
          <a:p>
            <a:pPr fontAlgn="base"/>
            <a:r>
              <a:rPr lang="en-US" sz="2400" b="1" dirty="0"/>
              <a:t>Q14. </a:t>
            </a:r>
            <a:r>
              <a:rPr lang="en-IN" sz="2400" dirty="0"/>
              <a:t>Consider a relation- R ( V , W , X , Y , Z ) with functional               </a:t>
            </a:r>
          </a:p>
          <a:p>
            <a:pPr fontAlgn="base"/>
            <a:r>
              <a:rPr lang="en-IN" sz="2400" dirty="0"/>
              <a:t>          dependencies-</a:t>
            </a:r>
          </a:p>
          <a:p>
            <a:pPr fontAlgn="base"/>
            <a:r>
              <a:rPr lang="en-IN" sz="2400" b="1" dirty="0">
                <a:solidFill>
                  <a:srgbClr val="00B050"/>
                </a:solidFill>
              </a:rPr>
              <a:t>VW → XY</a:t>
            </a:r>
          </a:p>
          <a:p>
            <a:pPr fontAlgn="base"/>
            <a:r>
              <a:rPr lang="en-IN" sz="2400" b="1" dirty="0">
                <a:solidFill>
                  <a:srgbClr val="00B050"/>
                </a:solidFill>
              </a:rPr>
              <a:t>Y → V</a:t>
            </a:r>
          </a:p>
          <a:p>
            <a:pPr fontAlgn="base"/>
            <a:r>
              <a:rPr lang="en-IN" sz="2400" b="1" dirty="0">
                <a:solidFill>
                  <a:srgbClr val="00B050"/>
                </a:solidFill>
              </a:rPr>
              <a:t>WX → YZ</a:t>
            </a:r>
          </a:p>
          <a:p>
            <a:pPr marL="0" indent="0">
              <a:buNone/>
            </a:pPr>
            <a:r>
              <a:rPr lang="en-US" sz="2400" b="1" dirty="0">
                <a:solidFill>
                  <a:srgbClr val="C00000"/>
                </a:solidFill>
              </a:rPr>
              <a:t>Find the highest normal form?</a:t>
            </a:r>
          </a:p>
          <a:p>
            <a:pPr marL="0" indent="0">
              <a:buNone/>
            </a:pPr>
            <a:r>
              <a:rPr lang="en-US" sz="2400" b="1" dirty="0" err="1"/>
              <a:t>Ans</a:t>
            </a:r>
            <a:r>
              <a:rPr lang="en-US" sz="2400" b="1" dirty="0"/>
              <a:t>: CK: </a:t>
            </a:r>
            <a:r>
              <a:rPr lang="en-IN" sz="2400" b="1" dirty="0">
                <a:solidFill>
                  <a:srgbClr val="0070C0"/>
                </a:solidFill>
              </a:rPr>
              <a:t>VW , WX , WY</a:t>
            </a:r>
            <a:endParaRPr lang="en-US" sz="2400" b="1" dirty="0">
              <a:solidFill>
                <a:srgbClr val="0070C0"/>
              </a:solidFill>
            </a:endParaRPr>
          </a:p>
          <a:p>
            <a:pPr marL="0" indent="0" fontAlgn="base">
              <a:buNone/>
            </a:pPr>
            <a:r>
              <a:rPr lang="en-IN" sz="2400" dirty="0"/>
              <a:t>	Prime attributes = { V , W , X , Y }</a:t>
            </a:r>
          </a:p>
          <a:p>
            <a:pPr marL="0" indent="0" fontAlgn="base">
              <a:buNone/>
            </a:pPr>
            <a:r>
              <a:rPr lang="en-IN" sz="2400" dirty="0"/>
              <a:t>	Non-prime attributes = { Z }</a:t>
            </a:r>
          </a:p>
          <a:p>
            <a:pPr marL="0" indent="0" fontAlgn="base">
              <a:buNone/>
            </a:pPr>
            <a:r>
              <a:rPr lang="en-US" sz="2400" dirty="0"/>
              <a:t>	There is no partial dependency.</a:t>
            </a:r>
          </a:p>
          <a:p>
            <a:pPr marL="0" indent="0" fontAlgn="base">
              <a:buNone/>
            </a:pPr>
            <a:r>
              <a:rPr lang="en-US" sz="2400" dirty="0"/>
              <a:t>	This is because there exists no dependency where incomplete 	candidate key determines any non-prime attribute.</a:t>
            </a:r>
          </a:p>
          <a:p>
            <a:pPr marL="0" indent="0" fontAlgn="base">
              <a:buNone/>
            </a:pPr>
            <a:r>
              <a:rPr lang="en-US" sz="2400" dirty="0"/>
              <a:t>	</a:t>
            </a:r>
            <a:r>
              <a:rPr lang="en-US" sz="3200" b="1" dirty="0">
                <a:solidFill>
                  <a:srgbClr val="00B0F0"/>
                </a:solidFill>
              </a:rPr>
              <a:t>Thus, we conclude that the given relation is in 2NF.</a:t>
            </a:r>
          </a:p>
          <a:p>
            <a:endParaRPr lang="en-IN" sz="2400" dirty="0"/>
          </a:p>
        </p:txBody>
      </p:sp>
    </p:spTree>
    <p:extLst>
      <p:ext uri="{BB962C8B-B14F-4D97-AF65-F5344CB8AC3E}">
        <p14:creationId xmlns:p14="http://schemas.microsoft.com/office/powerpoint/2010/main" val="151346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arn(inVertical)">
                                      <p:cBhvr>
                                        <p:cTn id="16" dur="500"/>
                                        <p:tgtEl>
                                          <p:spTgt spid="3">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wipe(down)">
                                      <p:cBhvr>
                                        <p:cTn id="21" dur="500"/>
                                        <p:tgtEl>
                                          <p:spTgt spid="3">
                                            <p:txEl>
                                              <p:pRg st="9" end="9"/>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wipe(down)">
                                      <p:cBhvr>
                                        <p:cTn id="24" dur="500"/>
                                        <p:tgtEl>
                                          <p:spTgt spid="3">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circle(in)">
                                      <p:cBhvr>
                                        <p:cTn id="29"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5971" y="386686"/>
            <a:ext cx="10112990" cy="5577386"/>
          </a:xfrm>
        </p:spPr>
        <p:txBody>
          <a:bodyPr>
            <a:noAutofit/>
          </a:bodyPr>
          <a:lstStyle/>
          <a:p>
            <a:r>
              <a:rPr lang="en-US" sz="2800" b="1" dirty="0"/>
              <a:t>Q15 </a:t>
            </a:r>
            <a:r>
              <a:rPr lang="en-US" sz="2800" dirty="0"/>
              <a:t>Which normal form is considered adequate for normal relational database design?</a:t>
            </a:r>
          </a:p>
          <a:p>
            <a:pPr>
              <a:buAutoNum type="alphaLcParenBoth"/>
            </a:pPr>
            <a:r>
              <a:rPr lang="en-US" sz="2800" b="1" i="1" dirty="0">
                <a:solidFill>
                  <a:srgbClr val="C00000"/>
                </a:solidFill>
              </a:rPr>
              <a:t>2NF           (b) 5NF          (c) 4NF         (d) 3NF</a:t>
            </a:r>
          </a:p>
          <a:p>
            <a:pPr marL="0" indent="0">
              <a:buNone/>
            </a:pPr>
            <a:endParaRPr lang="en-US" sz="2800" b="1" i="1" u="sng" dirty="0">
              <a:solidFill>
                <a:srgbClr val="7030A0"/>
              </a:solidFill>
            </a:endParaRPr>
          </a:p>
          <a:p>
            <a:pPr marL="0" indent="0">
              <a:buNone/>
            </a:pPr>
            <a:r>
              <a:rPr lang="en-US" sz="3600" b="1" i="1" u="sng" dirty="0" err="1">
                <a:solidFill>
                  <a:srgbClr val="7030A0"/>
                </a:solidFill>
              </a:rPr>
              <a:t>Ans</a:t>
            </a:r>
            <a:r>
              <a:rPr lang="en-US" sz="3600" b="1" i="1" u="sng" dirty="0">
                <a:solidFill>
                  <a:srgbClr val="7030A0"/>
                </a:solidFill>
              </a:rPr>
              <a:t>: option (d)</a:t>
            </a:r>
            <a:br>
              <a:rPr lang="en-US" sz="2800" dirty="0"/>
            </a:br>
            <a:endParaRPr lang="en-US" sz="2800" dirty="0"/>
          </a:p>
          <a:p>
            <a:pPr marL="0" indent="0">
              <a:buNone/>
            </a:pPr>
            <a:r>
              <a:rPr lang="en-US" sz="2800" u="sng" dirty="0"/>
              <a:t>Explanation:</a:t>
            </a:r>
            <a:br>
              <a:rPr lang="en-US" sz="2800" dirty="0"/>
            </a:br>
            <a:r>
              <a:rPr lang="en-US" sz="2800" dirty="0"/>
              <a:t>A relational database table is often described as "normalized" if it is in the Third Normal Form because most of the 3NF tables are free of insertion, update, and deletion anomalies.</a:t>
            </a:r>
          </a:p>
          <a:p>
            <a:pPr>
              <a:buAutoNum type="alphaLcParenBoth"/>
            </a:pPr>
            <a:endParaRPr lang="en-IN" sz="2800" dirty="0"/>
          </a:p>
        </p:txBody>
      </p:sp>
    </p:spTree>
    <p:extLst>
      <p:ext uri="{BB962C8B-B14F-4D97-AF65-F5344CB8AC3E}">
        <p14:creationId xmlns:p14="http://schemas.microsoft.com/office/powerpoint/2010/main" val="234710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80">
                                          <p:stCondLst>
                                            <p:cond delay="0"/>
                                          </p:stCondLst>
                                        </p:cTn>
                                        <p:tgtEl>
                                          <p:spTgt spid="3">
                                            <p:txEl>
                                              <p:pRg st="3" end="3"/>
                                            </p:txEl>
                                          </p:spTgt>
                                        </p:tgtEl>
                                      </p:cBhvr>
                                    </p:animEffect>
                                    <p:anim calcmode="lin" valueType="num">
                                      <p:cBhvr>
                                        <p:cTn id="1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3" end="3"/>
                                            </p:txEl>
                                          </p:spTgt>
                                        </p:tgtEl>
                                      </p:cBhvr>
                                      <p:to x="100000" y="60000"/>
                                    </p:animScale>
                                    <p:animScale>
                                      <p:cBhvr>
                                        <p:cTn id="20" dur="166" decel="50000">
                                          <p:stCondLst>
                                            <p:cond delay="676"/>
                                          </p:stCondLst>
                                        </p:cTn>
                                        <p:tgtEl>
                                          <p:spTgt spid="3">
                                            <p:txEl>
                                              <p:pRg st="3" end="3"/>
                                            </p:txEl>
                                          </p:spTgt>
                                        </p:tgtEl>
                                      </p:cBhvr>
                                      <p:to x="100000" y="100000"/>
                                    </p:animScale>
                                    <p:animScale>
                                      <p:cBhvr>
                                        <p:cTn id="21" dur="26">
                                          <p:stCondLst>
                                            <p:cond delay="1312"/>
                                          </p:stCondLst>
                                        </p:cTn>
                                        <p:tgtEl>
                                          <p:spTgt spid="3">
                                            <p:txEl>
                                              <p:pRg st="3" end="3"/>
                                            </p:txEl>
                                          </p:spTgt>
                                        </p:tgtEl>
                                      </p:cBhvr>
                                      <p:to x="100000" y="80000"/>
                                    </p:animScale>
                                    <p:animScale>
                                      <p:cBhvr>
                                        <p:cTn id="22" dur="166" decel="50000">
                                          <p:stCondLst>
                                            <p:cond delay="1338"/>
                                          </p:stCondLst>
                                        </p:cTn>
                                        <p:tgtEl>
                                          <p:spTgt spid="3">
                                            <p:txEl>
                                              <p:pRg st="3" end="3"/>
                                            </p:txEl>
                                          </p:spTgt>
                                        </p:tgtEl>
                                      </p:cBhvr>
                                      <p:to x="100000" y="100000"/>
                                    </p:animScale>
                                    <p:animScale>
                                      <p:cBhvr>
                                        <p:cTn id="23" dur="26">
                                          <p:stCondLst>
                                            <p:cond delay="1642"/>
                                          </p:stCondLst>
                                        </p:cTn>
                                        <p:tgtEl>
                                          <p:spTgt spid="3">
                                            <p:txEl>
                                              <p:pRg st="3" end="3"/>
                                            </p:txEl>
                                          </p:spTgt>
                                        </p:tgtEl>
                                      </p:cBhvr>
                                      <p:to x="100000" y="90000"/>
                                    </p:animScale>
                                    <p:animScale>
                                      <p:cBhvr>
                                        <p:cTn id="24" dur="166" decel="50000">
                                          <p:stCondLst>
                                            <p:cond delay="1668"/>
                                          </p:stCondLst>
                                        </p:cTn>
                                        <p:tgtEl>
                                          <p:spTgt spid="3">
                                            <p:txEl>
                                              <p:pRg st="3" end="3"/>
                                            </p:txEl>
                                          </p:spTgt>
                                        </p:tgtEl>
                                      </p:cBhvr>
                                      <p:to x="100000" y="100000"/>
                                    </p:animScale>
                                    <p:animScale>
                                      <p:cBhvr>
                                        <p:cTn id="25" dur="26">
                                          <p:stCondLst>
                                            <p:cond delay="1808"/>
                                          </p:stCondLst>
                                        </p:cTn>
                                        <p:tgtEl>
                                          <p:spTgt spid="3">
                                            <p:txEl>
                                              <p:pRg st="3" end="3"/>
                                            </p:txEl>
                                          </p:spTgt>
                                        </p:tgtEl>
                                      </p:cBhvr>
                                      <p:to x="100000" y="95000"/>
                                    </p:animScale>
                                    <p:animScale>
                                      <p:cBhvr>
                                        <p:cTn id="26" dur="166" decel="50000">
                                          <p:stCondLst>
                                            <p:cond delay="1834"/>
                                          </p:stCondLst>
                                        </p:cTn>
                                        <p:tgtEl>
                                          <p:spTgt spid="3">
                                            <p:txEl>
                                              <p:pRg st="3" end="3"/>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433" y="122828"/>
            <a:ext cx="11782567" cy="6735171"/>
          </a:xfrm>
        </p:spPr>
        <p:txBody>
          <a:bodyPr>
            <a:noAutofit/>
          </a:bodyPr>
          <a:lstStyle/>
          <a:p>
            <a:r>
              <a:rPr lang="en-US" sz="1700" b="1" dirty="0"/>
              <a:t>Q16 </a:t>
            </a:r>
            <a:r>
              <a:rPr lang="en-US" sz="1700" dirty="0"/>
              <a:t>Consider a schema R(A, B, C, D) and functional dependencies A -&gt; B and C -&gt; D. Then the decomposition of R into R1 (A, B) and R2(C, D) is </a:t>
            </a:r>
          </a:p>
          <a:p>
            <a:pPr marL="0" indent="0" fontAlgn="base">
              <a:buNone/>
            </a:pPr>
            <a:r>
              <a:rPr lang="en-US" sz="1700" dirty="0"/>
              <a:t>			(a) dependency preserving and lossless join</a:t>
            </a:r>
          </a:p>
          <a:p>
            <a:pPr marL="0" indent="0" fontAlgn="base">
              <a:buNone/>
            </a:pPr>
            <a:r>
              <a:rPr lang="en-US" sz="1700" dirty="0"/>
              <a:t>			(b) lossless join but not dependency preserving</a:t>
            </a:r>
          </a:p>
          <a:p>
            <a:pPr marL="0" indent="0" fontAlgn="base">
              <a:buNone/>
            </a:pPr>
            <a:r>
              <a:rPr lang="en-US" sz="1700" dirty="0"/>
              <a:t>			(c) dependency preserving but not lossless join</a:t>
            </a:r>
          </a:p>
          <a:p>
            <a:pPr marL="0" indent="0" fontAlgn="base">
              <a:buNone/>
            </a:pPr>
            <a:r>
              <a:rPr lang="en-US" sz="1700" dirty="0"/>
              <a:t>			(d) not dependency preserving and not lossless join</a:t>
            </a:r>
          </a:p>
          <a:p>
            <a:pPr marL="800100" lvl="2" indent="0" fontAlgn="base">
              <a:buNone/>
            </a:pPr>
            <a:r>
              <a:rPr lang="en-IN" sz="2000" b="1" dirty="0" err="1">
                <a:solidFill>
                  <a:srgbClr val="7030A0"/>
                </a:solidFill>
              </a:rPr>
              <a:t>Ans</a:t>
            </a:r>
            <a:r>
              <a:rPr lang="en-IN" sz="2000" b="1" dirty="0">
                <a:solidFill>
                  <a:srgbClr val="7030A0"/>
                </a:solidFill>
              </a:rPr>
              <a:t>: option (c)</a:t>
            </a:r>
          </a:p>
          <a:p>
            <a:pPr fontAlgn="base"/>
            <a:r>
              <a:rPr lang="en-US" sz="1600" b="1" u="sng" dirty="0">
                <a:solidFill>
                  <a:srgbClr val="FFC000"/>
                </a:solidFill>
              </a:rPr>
              <a:t>Explanation:</a:t>
            </a:r>
          </a:p>
          <a:p>
            <a:pPr fontAlgn="base"/>
            <a:r>
              <a:rPr lang="en-US" sz="1600" dirty="0"/>
              <a:t>While decomposing a relational table we must verify the following properties:</a:t>
            </a:r>
          </a:p>
          <a:p>
            <a:pPr fontAlgn="base"/>
            <a:r>
              <a:rPr lang="en-US" sz="1600" b="1" dirty="0" err="1">
                <a:solidFill>
                  <a:srgbClr val="00B050"/>
                </a:solidFill>
              </a:rPr>
              <a:t>i</a:t>
            </a:r>
            <a:r>
              <a:rPr lang="en-US" sz="1600" b="1" dirty="0">
                <a:solidFill>
                  <a:srgbClr val="00B050"/>
                </a:solidFill>
              </a:rPr>
              <a:t>) Dependency Preserving Property: </a:t>
            </a:r>
            <a:r>
              <a:rPr lang="en-US" sz="1600" dirty="0"/>
              <a:t>A decomposition is said to be  dependency preserving if F</a:t>
            </a:r>
            <a:r>
              <a:rPr lang="en-US" sz="1600" baseline="30000" dirty="0"/>
              <a:t>+</a:t>
            </a:r>
            <a:r>
              <a:rPr lang="en-US" sz="1600" dirty="0"/>
              <a:t>=(F1 ∪ F2 ∪ .. </a:t>
            </a:r>
            <a:r>
              <a:rPr lang="en-US" sz="1600" dirty="0" err="1"/>
              <a:t>Fn</a:t>
            </a:r>
            <a:r>
              <a:rPr lang="en-US" sz="1600" dirty="0"/>
              <a:t>)</a:t>
            </a:r>
            <a:r>
              <a:rPr lang="en-US" sz="1600" baseline="30000" dirty="0"/>
              <a:t>+</a:t>
            </a:r>
            <a:r>
              <a:rPr lang="en-US" sz="1600" dirty="0"/>
              <a:t>, Where F</a:t>
            </a:r>
            <a:r>
              <a:rPr lang="en-US" sz="1600" baseline="30000" dirty="0"/>
              <a:t>+</a:t>
            </a:r>
            <a:r>
              <a:rPr lang="en-US" sz="1600" dirty="0"/>
              <a:t>=total functional dependencies(FDs) on universal relation R, F1 = set of FDs of R1, and F2 = set of FDs of R2.</a:t>
            </a:r>
            <a:br>
              <a:rPr lang="en-US" sz="1600" dirty="0"/>
            </a:br>
            <a:r>
              <a:rPr lang="en-US" sz="1600" dirty="0"/>
              <a:t>For the above question R1 preserves A-&gt;B and R2 preserves C-&gt;D. Since the FDs of universal relation R is preserved by R1 and R2, the decomposition is dependency preserving.</a:t>
            </a:r>
            <a:br>
              <a:rPr lang="en-US" sz="1600" dirty="0"/>
            </a:br>
            <a:br>
              <a:rPr lang="en-US" sz="1600" dirty="0"/>
            </a:br>
            <a:r>
              <a:rPr lang="en-US" sz="1600" b="1" dirty="0">
                <a:solidFill>
                  <a:srgbClr val="00B050"/>
                </a:solidFill>
              </a:rPr>
              <a:t>ii) Lossless-Join Property:</a:t>
            </a:r>
            <a:br>
              <a:rPr lang="en-US" sz="1600" dirty="0"/>
            </a:br>
            <a:r>
              <a:rPr lang="en-US" sz="1600" dirty="0"/>
              <a:t>The decomposition is a lossless-join decomposition of R if at least one of the following functional dependencies are in F+:-</a:t>
            </a:r>
            <a:br>
              <a:rPr lang="en-US" sz="1600" dirty="0"/>
            </a:br>
            <a:r>
              <a:rPr lang="en-US" sz="1600" dirty="0"/>
              <a:t>a) R1 ∩ R2 -&gt; R1</a:t>
            </a:r>
            <a:br>
              <a:rPr lang="en-US" sz="1600" dirty="0"/>
            </a:br>
            <a:r>
              <a:rPr lang="en-US" sz="1600" dirty="0"/>
              <a:t>b) R1 ∩ R2 -&gt; R2</a:t>
            </a:r>
            <a:br>
              <a:rPr lang="en-US" sz="1600" dirty="0"/>
            </a:br>
            <a:r>
              <a:rPr lang="en-US" sz="1600" dirty="0"/>
              <a:t>It ensures that the attributes involved in the natural join (  ) are a candidate key for at least one of the two </a:t>
            </a:r>
            <a:r>
              <a:rPr lang="en-US" sz="1600" dirty="0" err="1"/>
              <a:t>relations.In</a:t>
            </a:r>
            <a:r>
              <a:rPr lang="en-US" sz="1600" dirty="0"/>
              <a:t> the above question schema R is decomposed into R1 (A, B) and R2(C, D), and R1 ∩ R2 is empty. So, the decomposition is not lossless.</a:t>
            </a:r>
          </a:p>
          <a:p>
            <a:pPr marL="0" indent="0" fontAlgn="base">
              <a:buNone/>
            </a:pPr>
            <a:endParaRPr lang="en-US" sz="1600" b="1" dirty="0">
              <a:solidFill>
                <a:srgbClr val="7030A0"/>
              </a:solidFill>
            </a:endParaRPr>
          </a:p>
          <a:p>
            <a:pPr marL="0" indent="0">
              <a:buNone/>
            </a:pPr>
            <a:br>
              <a:rPr lang="en-US" sz="1700" dirty="0"/>
            </a:br>
            <a:endParaRPr lang="en-IN" sz="1700" dirty="0"/>
          </a:p>
        </p:txBody>
      </p:sp>
    </p:spTree>
    <p:extLst>
      <p:ext uri="{BB962C8B-B14F-4D97-AF65-F5344CB8AC3E}">
        <p14:creationId xmlns:p14="http://schemas.microsoft.com/office/powerpoint/2010/main" val="397659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arn(inVertical)">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down)">
                                      <p:cBhvr>
                                        <p:cTn id="34" dur="500"/>
                                        <p:tgtEl>
                                          <p:spTgt spid="3">
                                            <p:txEl>
                                              <p:pRg st="6" end="6"/>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down)">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5026" y="495868"/>
            <a:ext cx="10126639" cy="3777622"/>
          </a:xfrm>
        </p:spPr>
        <p:txBody>
          <a:bodyPr>
            <a:noAutofit/>
          </a:bodyPr>
          <a:lstStyle/>
          <a:p>
            <a:pPr marL="0" indent="0">
              <a:buNone/>
            </a:pPr>
            <a:r>
              <a:rPr lang="en-US" sz="2400" b="1" dirty="0"/>
              <a:t>Q17 </a:t>
            </a:r>
            <a:r>
              <a:rPr lang="en-US" sz="2400" dirty="0"/>
              <a:t>A table has fields F1, F2, F3, F4, and F5, with the following functional dependencies:</a:t>
            </a:r>
            <a:br>
              <a:rPr lang="en-US" sz="2400" dirty="0"/>
            </a:br>
            <a:r>
              <a:rPr lang="en-US" sz="2400" dirty="0"/>
              <a:t>F1-&gt;F3</a:t>
            </a:r>
            <a:br>
              <a:rPr lang="en-US" sz="2400" dirty="0"/>
            </a:br>
            <a:r>
              <a:rPr lang="en-US" sz="2400" dirty="0"/>
              <a:t>F2-&gt;F4</a:t>
            </a:r>
            <a:br>
              <a:rPr lang="en-US" sz="2400" dirty="0"/>
            </a:br>
            <a:r>
              <a:rPr lang="en-US" sz="2400" dirty="0"/>
              <a:t>(F1,F2)-&gt;F5</a:t>
            </a:r>
            <a:br>
              <a:rPr lang="en-US" sz="2400" dirty="0"/>
            </a:br>
            <a:r>
              <a:rPr lang="en-US" sz="2400" dirty="0"/>
              <a:t>in terms of normalization, this table is in</a:t>
            </a:r>
            <a:br>
              <a:rPr lang="en-US" sz="2400" dirty="0"/>
            </a:br>
            <a:r>
              <a:rPr lang="en-US" sz="2400" dirty="0"/>
              <a:t>(a) 1NF             (b) 2NF           (c) 3NF           (d) None of these</a:t>
            </a:r>
          </a:p>
          <a:p>
            <a:pPr marL="0" indent="0">
              <a:buNone/>
            </a:pPr>
            <a:endParaRPr lang="en-US" sz="2400" dirty="0"/>
          </a:p>
          <a:p>
            <a:pPr marL="0" indent="0">
              <a:buNone/>
            </a:pPr>
            <a:r>
              <a:rPr lang="en-IN" sz="3200" b="1" u="sng" dirty="0" err="1">
                <a:solidFill>
                  <a:srgbClr val="FFC000"/>
                </a:solidFill>
              </a:rPr>
              <a:t>Ans</a:t>
            </a:r>
            <a:r>
              <a:rPr lang="en-IN" sz="3200" b="1" u="sng" dirty="0">
                <a:solidFill>
                  <a:srgbClr val="FFC000"/>
                </a:solidFill>
              </a:rPr>
              <a:t>: option (a)</a:t>
            </a:r>
          </a:p>
          <a:p>
            <a:pPr marL="0" indent="0">
              <a:buNone/>
            </a:pPr>
            <a:r>
              <a:rPr lang="en-US" sz="2400" dirty="0"/>
              <a:t>Explanation:</a:t>
            </a:r>
            <a:br>
              <a:rPr lang="en-US" sz="2400" dirty="0"/>
            </a:br>
            <a:r>
              <a:rPr lang="en-US" sz="2400" dirty="0"/>
              <a:t>Since the primary key is not given we have to derive the primary key of the table. Using the closure set of attributes we get the primary key as (F1,F2). From functional dependencies, "F1-&gt;F3, F2-&gt;F4", we can see that there is partial functional dependency therefore it is not in 2NF. Hence the table is in 1NF.</a:t>
            </a:r>
            <a:br>
              <a:rPr lang="en-US" sz="2400" dirty="0"/>
            </a:br>
            <a:endParaRPr lang="en-IN" sz="2400" dirty="0"/>
          </a:p>
        </p:txBody>
      </p:sp>
    </p:spTree>
    <p:extLst>
      <p:ext uri="{BB962C8B-B14F-4D97-AF65-F5344CB8AC3E}">
        <p14:creationId xmlns:p14="http://schemas.microsoft.com/office/powerpoint/2010/main" val="412749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3229" y="1869743"/>
            <a:ext cx="6629590" cy="2651836"/>
          </a:xfrm>
          <a:prstGeom prst="rect">
            <a:avLst/>
          </a:prstGeom>
        </p:spPr>
      </p:pic>
    </p:spTree>
    <p:extLst>
      <p:ext uri="{BB962C8B-B14F-4D97-AF65-F5344CB8AC3E}">
        <p14:creationId xmlns:p14="http://schemas.microsoft.com/office/powerpoint/2010/main" val="219017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7290" y="4681182"/>
            <a:ext cx="8338782" cy="1978925"/>
          </a:xfrm>
        </p:spPr>
        <p:txBody>
          <a:bodyPr>
            <a:noAutofit/>
          </a:bodyPr>
          <a:lstStyle/>
          <a:p>
            <a:pPr algn="just"/>
            <a:r>
              <a:rPr lang="en-US" sz="3200" dirty="0">
                <a:solidFill>
                  <a:srgbClr val="0070C0"/>
                </a:solidFill>
              </a:rPr>
              <a:t>Since this write in t2 is after a younger  transaction (t3) has  read the value of B, therefore t2 will be rolled back.</a:t>
            </a:r>
            <a:endParaRPr lang="en-IN" sz="3200"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456342466"/>
              </p:ext>
            </p:extLst>
          </p:nvPr>
        </p:nvGraphicFramePr>
        <p:xfrm>
          <a:off x="2217004" y="310234"/>
          <a:ext cx="8127999" cy="3657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en-US" sz="2400" dirty="0"/>
                        <a:t>t1</a:t>
                      </a:r>
                      <a:endParaRPr lang="en-IN" sz="2400" dirty="0"/>
                    </a:p>
                  </a:txBody>
                  <a:tcPr/>
                </a:tc>
                <a:tc>
                  <a:txBody>
                    <a:bodyPr/>
                    <a:lstStyle/>
                    <a:p>
                      <a:pPr algn="ctr"/>
                      <a:r>
                        <a:rPr lang="en-US" sz="2400" dirty="0"/>
                        <a:t>t2</a:t>
                      </a:r>
                      <a:endParaRPr lang="en-IN" sz="2400" dirty="0"/>
                    </a:p>
                  </a:txBody>
                  <a:tcPr/>
                </a:tc>
                <a:tc>
                  <a:txBody>
                    <a:bodyPr/>
                    <a:lstStyle/>
                    <a:p>
                      <a:pPr algn="ctr"/>
                      <a:r>
                        <a:rPr lang="en-US" sz="2400" dirty="0"/>
                        <a:t>t3</a:t>
                      </a:r>
                      <a:endParaRPr lang="en-IN" sz="2400" dirty="0"/>
                    </a:p>
                  </a:txBody>
                  <a:tcPr/>
                </a:tc>
                <a:extLst>
                  <a:ext uri="{0D108BD9-81ED-4DB2-BD59-A6C34878D82A}">
                    <a16:rowId xmlns:a16="http://schemas.microsoft.com/office/drawing/2014/main" val="10000"/>
                  </a:ext>
                </a:extLst>
              </a:tr>
              <a:tr h="370840">
                <a:tc>
                  <a:txBody>
                    <a:bodyPr/>
                    <a:lstStyle/>
                    <a:p>
                      <a:r>
                        <a:rPr lang="en-US" sz="2400" dirty="0"/>
                        <a:t>Read(A)</a:t>
                      </a:r>
                      <a:endParaRPr lang="en-IN" sz="2400" dirty="0"/>
                    </a:p>
                  </a:txBody>
                  <a:tcPr/>
                </a:tc>
                <a:tc>
                  <a:txBody>
                    <a:bodyPr/>
                    <a:lstStyle/>
                    <a:p>
                      <a:endParaRPr lang="en-IN" sz="2400" dirty="0"/>
                    </a:p>
                  </a:txBody>
                  <a:tcPr/>
                </a:tc>
                <a:tc>
                  <a:txBody>
                    <a:bodyPr/>
                    <a:lstStyle/>
                    <a:p>
                      <a:endParaRPr lang="en-IN" sz="2400" dirty="0"/>
                    </a:p>
                  </a:txBody>
                  <a:tcPr/>
                </a:tc>
                <a:extLst>
                  <a:ext uri="{0D108BD9-81ED-4DB2-BD59-A6C34878D82A}">
                    <a16:rowId xmlns:a16="http://schemas.microsoft.com/office/drawing/2014/main" val="10001"/>
                  </a:ext>
                </a:extLst>
              </a:tr>
              <a:tr h="370840">
                <a:tc>
                  <a:txBody>
                    <a:bodyPr/>
                    <a:lstStyle/>
                    <a:p>
                      <a:endParaRPr lang="en-IN" sz="240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Read(B)</a:t>
                      </a:r>
                      <a:endParaRPr lang="en-IN" sz="2400" dirty="0"/>
                    </a:p>
                  </a:txBody>
                  <a:tcPr/>
                </a:tc>
                <a:tc>
                  <a:txBody>
                    <a:bodyPr/>
                    <a:lstStyle/>
                    <a:p>
                      <a:endParaRPr lang="en-IN" sz="2400"/>
                    </a:p>
                  </a:txBody>
                  <a:tcPr/>
                </a:tc>
                <a:extLst>
                  <a:ext uri="{0D108BD9-81ED-4DB2-BD59-A6C34878D82A}">
                    <a16:rowId xmlns:a16="http://schemas.microsoft.com/office/drawing/2014/main" val="10002"/>
                  </a:ext>
                </a:extLst>
              </a:tr>
              <a:tr h="370840">
                <a:tc>
                  <a:txBody>
                    <a:bodyPr/>
                    <a:lstStyle/>
                    <a:p>
                      <a:r>
                        <a:rPr lang="en-US" sz="2400" dirty="0"/>
                        <a:t>Write(C)</a:t>
                      </a:r>
                      <a:endParaRPr lang="en-IN" sz="2400" dirty="0"/>
                    </a:p>
                  </a:txBody>
                  <a:tcPr/>
                </a:tc>
                <a:tc>
                  <a:txBody>
                    <a:bodyPr/>
                    <a:lstStyle/>
                    <a:p>
                      <a:endParaRPr lang="en-IN" sz="2400"/>
                    </a:p>
                  </a:txBody>
                  <a:tcPr/>
                </a:tc>
                <a:tc>
                  <a:txBody>
                    <a:bodyPr/>
                    <a:lstStyle/>
                    <a:p>
                      <a:endParaRPr lang="en-IN" sz="2400"/>
                    </a:p>
                  </a:txBody>
                  <a:tcPr/>
                </a:tc>
                <a:extLst>
                  <a:ext uri="{0D108BD9-81ED-4DB2-BD59-A6C34878D82A}">
                    <a16:rowId xmlns:a16="http://schemas.microsoft.com/office/drawing/2014/main" val="10003"/>
                  </a:ext>
                </a:extLst>
              </a:tr>
              <a:tr h="370840">
                <a:tc>
                  <a:txBody>
                    <a:bodyPr/>
                    <a:lstStyle/>
                    <a:p>
                      <a:endParaRPr lang="en-IN" sz="2400"/>
                    </a:p>
                  </a:txBody>
                  <a:tcPr/>
                </a:tc>
                <a:tc>
                  <a:txBody>
                    <a:bodyPr/>
                    <a:lstStyle/>
                    <a:p>
                      <a:endParaRPr lang="en-IN" sz="240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Read(B)</a:t>
                      </a:r>
                      <a:endParaRPr lang="en-IN" sz="2400" dirty="0"/>
                    </a:p>
                  </a:txBody>
                  <a:tcPr/>
                </a:tc>
                <a:extLst>
                  <a:ext uri="{0D108BD9-81ED-4DB2-BD59-A6C34878D82A}">
                    <a16:rowId xmlns:a16="http://schemas.microsoft.com/office/drawing/2014/main" val="10004"/>
                  </a:ext>
                </a:extLst>
              </a:tr>
              <a:tr h="370840">
                <a:tc>
                  <a:txBody>
                    <a:bodyPr/>
                    <a:lstStyle/>
                    <a:p>
                      <a:endParaRPr lang="en-IN" sz="2400" dirty="0"/>
                    </a:p>
                  </a:txBody>
                  <a:tcPr/>
                </a:tc>
                <a:tc>
                  <a:txBody>
                    <a:bodyPr/>
                    <a:lstStyle/>
                    <a:p>
                      <a:endParaRPr lang="en-IN" sz="240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Read(C)</a:t>
                      </a:r>
                      <a:endParaRPr lang="en-IN" sz="2400" dirty="0"/>
                    </a:p>
                  </a:txBody>
                  <a:tcPr/>
                </a:tc>
                <a:extLst>
                  <a:ext uri="{0D108BD9-81ED-4DB2-BD59-A6C34878D82A}">
                    <a16:rowId xmlns:a16="http://schemas.microsoft.com/office/drawing/2014/main" val="10005"/>
                  </a:ext>
                </a:extLst>
              </a:tr>
              <a:tr h="370840">
                <a:tc>
                  <a:txBody>
                    <a:bodyPr/>
                    <a:lstStyle/>
                    <a:p>
                      <a:endParaRPr lang="en-IN"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Write(B)</a:t>
                      </a:r>
                      <a:endParaRPr lang="en-IN"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IN" sz="2400" dirty="0"/>
                    </a:p>
                  </a:txBody>
                  <a:tcPr/>
                </a:tc>
                <a:extLst>
                  <a:ext uri="{0D108BD9-81ED-4DB2-BD59-A6C34878D82A}">
                    <a16:rowId xmlns:a16="http://schemas.microsoft.com/office/drawing/2014/main" val="10006"/>
                  </a:ext>
                </a:extLst>
              </a:tr>
              <a:tr h="370840">
                <a:tc>
                  <a:txBody>
                    <a:bodyPr/>
                    <a:lstStyle/>
                    <a:p>
                      <a:endParaRPr lang="en-IN"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IN"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Write(A)</a:t>
                      </a:r>
                      <a:endParaRPr lang="en-IN" sz="2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1662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0346" y="136478"/>
            <a:ext cx="8915400" cy="3777622"/>
          </a:xfrm>
        </p:spPr>
        <p:txBody>
          <a:bodyPr>
            <a:noAutofit/>
          </a:bodyPr>
          <a:lstStyle/>
          <a:p>
            <a:r>
              <a:rPr lang="en-US" sz="2800" b="1" dirty="0"/>
              <a:t>Q2. </a:t>
            </a:r>
            <a:r>
              <a:rPr lang="en-US" sz="2800" dirty="0"/>
              <a:t>If transaction T1 reads a change made by transaction T2, then T1 commits only after T2 commits. This property of a transaction schedule is known as:</a:t>
            </a:r>
          </a:p>
          <a:p>
            <a:pPr marL="0" indent="0">
              <a:buNone/>
            </a:pPr>
            <a:r>
              <a:rPr lang="en-US" sz="2800" dirty="0"/>
              <a:t>A) Strict</a:t>
            </a:r>
          </a:p>
          <a:p>
            <a:pPr marL="0" indent="0">
              <a:buNone/>
            </a:pPr>
            <a:r>
              <a:rPr lang="en-US" sz="2800" dirty="0"/>
              <a:t>B) </a:t>
            </a:r>
            <a:r>
              <a:rPr lang="en-US" sz="2800" dirty="0" err="1"/>
              <a:t>Serializable</a:t>
            </a:r>
            <a:r>
              <a:rPr lang="en-US" sz="2800" dirty="0"/>
              <a:t> </a:t>
            </a:r>
          </a:p>
          <a:p>
            <a:pPr marL="0" indent="0">
              <a:buNone/>
            </a:pPr>
            <a:r>
              <a:rPr lang="en-US" sz="2800" dirty="0"/>
              <a:t>C) Recoverable</a:t>
            </a:r>
          </a:p>
          <a:p>
            <a:pPr marL="0" indent="0">
              <a:buNone/>
            </a:pPr>
            <a:r>
              <a:rPr lang="en-US" sz="2800" dirty="0"/>
              <a:t>D) </a:t>
            </a:r>
            <a:r>
              <a:rPr lang="en-US" sz="2800" dirty="0" err="1"/>
              <a:t>Cascadeless</a:t>
            </a:r>
            <a:endParaRPr lang="en-US" sz="2800" dirty="0"/>
          </a:p>
          <a:p>
            <a:endParaRPr lang="en-IN" sz="2800" dirty="0"/>
          </a:p>
        </p:txBody>
      </p:sp>
      <p:sp>
        <p:nvSpPr>
          <p:cNvPr id="4" name="TextBox 3"/>
          <p:cNvSpPr txBox="1"/>
          <p:nvPr/>
        </p:nvSpPr>
        <p:spPr>
          <a:xfrm>
            <a:off x="2169993" y="4913194"/>
            <a:ext cx="9812741" cy="1508105"/>
          </a:xfrm>
          <a:prstGeom prst="rect">
            <a:avLst/>
          </a:prstGeom>
          <a:noFill/>
        </p:spPr>
        <p:txBody>
          <a:bodyPr wrap="square" rtlCol="0">
            <a:spAutoFit/>
          </a:bodyPr>
          <a:lstStyle/>
          <a:p>
            <a:r>
              <a:rPr lang="en-US" sz="2000" b="1" dirty="0" err="1">
                <a:solidFill>
                  <a:srgbClr val="C00000"/>
                </a:solidFill>
              </a:rPr>
              <a:t>Ans</a:t>
            </a:r>
            <a:r>
              <a:rPr lang="en-US" sz="2000" b="1" dirty="0">
                <a:solidFill>
                  <a:srgbClr val="C00000"/>
                </a:solidFill>
              </a:rPr>
              <a:t>: Recoverable</a:t>
            </a:r>
          </a:p>
          <a:p>
            <a:r>
              <a:rPr lang="en-US" b="1" i="1" dirty="0">
                <a:solidFill>
                  <a:srgbClr val="0070C0"/>
                </a:solidFill>
              </a:rPr>
              <a:t>Schedules in which transactions commit only after all transactions whose changes they read commit are called recoverable schedules. In other words, if some transactions T</a:t>
            </a:r>
            <a:r>
              <a:rPr lang="en-US" sz="1200" b="1" i="1" dirty="0">
                <a:solidFill>
                  <a:srgbClr val="0070C0"/>
                </a:solidFill>
              </a:rPr>
              <a:t>2 </a:t>
            </a:r>
            <a:r>
              <a:rPr lang="en-US" b="1" i="1" dirty="0">
                <a:solidFill>
                  <a:srgbClr val="0070C0"/>
                </a:solidFill>
              </a:rPr>
              <a:t>is reading value updated or written by some other transaction T</a:t>
            </a:r>
            <a:r>
              <a:rPr lang="en-US" sz="1200" b="1" i="1" dirty="0">
                <a:solidFill>
                  <a:srgbClr val="0070C0"/>
                </a:solidFill>
              </a:rPr>
              <a:t>1 </a:t>
            </a:r>
            <a:r>
              <a:rPr lang="en-US" b="1" i="1" dirty="0">
                <a:solidFill>
                  <a:srgbClr val="0070C0"/>
                </a:solidFill>
              </a:rPr>
              <a:t>, then the commit of T</a:t>
            </a:r>
            <a:r>
              <a:rPr lang="en-US" sz="1200" b="1" i="1" dirty="0">
                <a:solidFill>
                  <a:srgbClr val="0070C0"/>
                </a:solidFill>
              </a:rPr>
              <a:t>1</a:t>
            </a:r>
            <a:r>
              <a:rPr lang="en-US" b="1" i="1" dirty="0">
                <a:solidFill>
                  <a:srgbClr val="0070C0"/>
                </a:solidFill>
              </a:rPr>
              <a:t> must occur after the commit of T</a:t>
            </a:r>
            <a:r>
              <a:rPr lang="en-US" sz="1400" b="1" i="1" dirty="0">
                <a:solidFill>
                  <a:srgbClr val="0070C0"/>
                </a:solidFill>
              </a:rPr>
              <a:t>2.</a:t>
            </a:r>
            <a:endParaRPr lang="en-IN" b="1" i="1" dirty="0">
              <a:solidFill>
                <a:srgbClr val="0070C0"/>
              </a:solidFill>
            </a:endParaRPr>
          </a:p>
        </p:txBody>
      </p:sp>
    </p:spTree>
    <p:extLst>
      <p:ext uri="{BB962C8B-B14F-4D97-AF65-F5344CB8AC3E}">
        <p14:creationId xmlns:p14="http://schemas.microsoft.com/office/powerpoint/2010/main" val="56222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0310" y="386686"/>
            <a:ext cx="10549720" cy="3777622"/>
          </a:xfrm>
        </p:spPr>
        <p:txBody>
          <a:bodyPr>
            <a:noAutofit/>
          </a:bodyPr>
          <a:lstStyle/>
          <a:p>
            <a:pPr algn="just"/>
            <a:r>
              <a:rPr lang="en-US" sz="2400" b="1" dirty="0"/>
              <a:t>Q3. In context of database, let T1 and T2 are two concurrent transactions. Consider the following sequence of operations on data X:</a:t>
            </a:r>
          </a:p>
          <a:p>
            <a:pPr marL="0" indent="0">
              <a:buNone/>
            </a:pPr>
            <a:r>
              <a:rPr lang="en-US" sz="2400" b="1" dirty="0">
                <a:solidFill>
                  <a:srgbClr val="FFC000"/>
                </a:solidFill>
              </a:rPr>
              <a:t>T1: R(X)	T1:W(X)		T2:R(X)		T2:W(X)</a:t>
            </a:r>
          </a:p>
          <a:p>
            <a:pPr marL="0" indent="0">
              <a:buNone/>
            </a:pPr>
            <a:r>
              <a:rPr lang="en-US" sz="2400" dirty="0"/>
              <a:t>This is a ____________________________ problem.</a:t>
            </a:r>
          </a:p>
          <a:p>
            <a:pPr>
              <a:buAutoNum type="arabicPeriod"/>
            </a:pPr>
            <a:r>
              <a:rPr lang="en-US" sz="2400" dirty="0"/>
              <a:t>Dirty Read</a:t>
            </a:r>
          </a:p>
          <a:p>
            <a:pPr>
              <a:buAutoNum type="arabicPeriod"/>
            </a:pPr>
            <a:r>
              <a:rPr lang="en-US" sz="2400" dirty="0"/>
              <a:t>Lost Update</a:t>
            </a:r>
          </a:p>
          <a:p>
            <a:pPr>
              <a:buAutoNum type="arabicPeriod"/>
            </a:pPr>
            <a:r>
              <a:rPr lang="en-US" sz="2400" dirty="0"/>
              <a:t>Incorrect Summary</a:t>
            </a:r>
          </a:p>
          <a:p>
            <a:pPr>
              <a:buAutoNum type="arabicPeriod"/>
            </a:pPr>
            <a:r>
              <a:rPr lang="en-US" sz="2400" dirty="0"/>
              <a:t>Unrepeatable Read</a:t>
            </a:r>
          </a:p>
          <a:p>
            <a:pPr>
              <a:buAutoNum type="arabicPeriod"/>
            </a:pPr>
            <a:endParaRPr lang="en-US" sz="2400" dirty="0"/>
          </a:p>
          <a:p>
            <a:pPr marL="0" indent="0">
              <a:buNone/>
            </a:pPr>
            <a:endParaRPr lang="en-US" sz="3200" b="1" dirty="0"/>
          </a:p>
          <a:p>
            <a:pPr marL="0" indent="0">
              <a:buNone/>
            </a:pPr>
            <a:r>
              <a:rPr lang="en-US" sz="3600" b="1" dirty="0"/>
              <a:t>This is a </a:t>
            </a:r>
            <a:r>
              <a:rPr lang="en-US" sz="3600" b="1" dirty="0">
                <a:solidFill>
                  <a:srgbClr val="0070C0"/>
                </a:solidFill>
              </a:rPr>
              <a:t>Dirty Read</a:t>
            </a:r>
            <a:r>
              <a:rPr lang="en-US" sz="3600" dirty="0"/>
              <a:t> </a:t>
            </a:r>
            <a:r>
              <a:rPr lang="en-US" sz="3600" b="1" dirty="0"/>
              <a:t>problem.</a:t>
            </a:r>
            <a:endParaRPr lang="en-IN" sz="3600" b="1" dirty="0"/>
          </a:p>
        </p:txBody>
      </p:sp>
      <p:graphicFrame>
        <p:nvGraphicFramePr>
          <p:cNvPr id="4" name="Table 3"/>
          <p:cNvGraphicFramePr>
            <a:graphicFrameLocks noGrp="1"/>
          </p:cNvGraphicFramePr>
          <p:nvPr>
            <p:extLst>
              <p:ext uri="{D42A27DB-BD31-4B8C-83A1-F6EECF244321}">
                <p14:modId xmlns:p14="http://schemas.microsoft.com/office/powerpoint/2010/main" val="1175931141"/>
              </p:ext>
            </p:extLst>
          </p:nvPr>
        </p:nvGraphicFramePr>
        <p:xfrm>
          <a:off x="6754125" y="3531105"/>
          <a:ext cx="4901064" cy="1854200"/>
        </p:xfrm>
        <a:graphic>
          <a:graphicData uri="http://schemas.openxmlformats.org/drawingml/2006/table">
            <a:tbl>
              <a:tblPr firstRow="1" bandRow="1">
                <a:tableStyleId>{5C22544A-7EE6-4342-B048-85BDC9FD1C3A}</a:tableStyleId>
              </a:tblPr>
              <a:tblGrid>
                <a:gridCol w="2450532">
                  <a:extLst>
                    <a:ext uri="{9D8B030D-6E8A-4147-A177-3AD203B41FA5}">
                      <a16:colId xmlns:a16="http://schemas.microsoft.com/office/drawing/2014/main" val="20000"/>
                    </a:ext>
                  </a:extLst>
                </a:gridCol>
                <a:gridCol w="2450532">
                  <a:extLst>
                    <a:ext uri="{9D8B030D-6E8A-4147-A177-3AD203B41FA5}">
                      <a16:colId xmlns:a16="http://schemas.microsoft.com/office/drawing/2014/main" val="20001"/>
                    </a:ext>
                  </a:extLst>
                </a:gridCol>
              </a:tblGrid>
              <a:tr h="370840">
                <a:tc>
                  <a:txBody>
                    <a:bodyPr/>
                    <a:lstStyle/>
                    <a:p>
                      <a:pPr algn="ctr"/>
                      <a:r>
                        <a:rPr lang="en-US" dirty="0"/>
                        <a:t>T1</a:t>
                      </a:r>
                      <a:endParaRPr lang="en-IN" dirty="0"/>
                    </a:p>
                  </a:txBody>
                  <a:tcPr/>
                </a:tc>
                <a:tc>
                  <a:txBody>
                    <a:bodyPr/>
                    <a:lstStyle/>
                    <a:p>
                      <a:pPr algn="ctr"/>
                      <a:r>
                        <a:rPr lang="en-US" dirty="0"/>
                        <a:t>T2</a:t>
                      </a:r>
                      <a:endParaRPr lang="en-IN" dirty="0"/>
                    </a:p>
                  </a:txBody>
                  <a:tcPr/>
                </a:tc>
                <a:extLst>
                  <a:ext uri="{0D108BD9-81ED-4DB2-BD59-A6C34878D82A}">
                    <a16:rowId xmlns:a16="http://schemas.microsoft.com/office/drawing/2014/main" val="10000"/>
                  </a:ext>
                </a:extLst>
              </a:tr>
              <a:tr h="370840">
                <a:tc>
                  <a:txBody>
                    <a:bodyPr/>
                    <a:lstStyle/>
                    <a:p>
                      <a:pPr algn="ctr"/>
                      <a:r>
                        <a:rPr lang="en-US" b="1" dirty="0"/>
                        <a:t>R(X)</a:t>
                      </a:r>
                      <a:endParaRPr lang="en-IN" b="1" dirty="0"/>
                    </a:p>
                  </a:txBody>
                  <a:tcPr/>
                </a:tc>
                <a:tc>
                  <a:txBody>
                    <a:bodyPr/>
                    <a:lstStyle/>
                    <a:p>
                      <a:pPr algn="ctr"/>
                      <a:endParaRPr lang="en-IN" b="1" dirty="0"/>
                    </a:p>
                  </a:txBody>
                  <a:tcPr/>
                </a:tc>
                <a:extLst>
                  <a:ext uri="{0D108BD9-81ED-4DB2-BD59-A6C34878D82A}">
                    <a16:rowId xmlns:a16="http://schemas.microsoft.com/office/drawing/2014/main" val="10001"/>
                  </a:ext>
                </a:extLst>
              </a:tr>
              <a:tr h="370840">
                <a:tc>
                  <a:txBody>
                    <a:bodyPr/>
                    <a:lstStyle/>
                    <a:p>
                      <a:pPr algn="ctr"/>
                      <a:r>
                        <a:rPr lang="en-US" b="1" dirty="0"/>
                        <a:t>W(X)</a:t>
                      </a:r>
                      <a:endParaRPr lang="en-IN" b="1" dirty="0"/>
                    </a:p>
                  </a:txBody>
                  <a:tcPr/>
                </a:tc>
                <a:tc>
                  <a:txBody>
                    <a:bodyPr/>
                    <a:lstStyle/>
                    <a:p>
                      <a:pPr algn="ctr"/>
                      <a:endParaRPr lang="en-IN" b="1" dirty="0"/>
                    </a:p>
                  </a:txBody>
                  <a:tcPr/>
                </a:tc>
                <a:extLst>
                  <a:ext uri="{0D108BD9-81ED-4DB2-BD59-A6C34878D82A}">
                    <a16:rowId xmlns:a16="http://schemas.microsoft.com/office/drawing/2014/main" val="10002"/>
                  </a:ext>
                </a:extLst>
              </a:tr>
              <a:tr h="370840">
                <a:tc>
                  <a:txBody>
                    <a:bodyPr/>
                    <a:lstStyle/>
                    <a:p>
                      <a:pPr algn="ctr"/>
                      <a:endParaRPr lang="en-IN" b="1" dirty="0"/>
                    </a:p>
                  </a:txBody>
                  <a:tcPr/>
                </a:tc>
                <a:tc>
                  <a:txBody>
                    <a:bodyPr/>
                    <a:lstStyle/>
                    <a:p>
                      <a:pPr algn="ctr"/>
                      <a:r>
                        <a:rPr lang="en-US" b="1" dirty="0"/>
                        <a:t>R(X)</a:t>
                      </a:r>
                      <a:endParaRPr lang="en-IN" b="1" dirty="0"/>
                    </a:p>
                  </a:txBody>
                  <a:tcPr/>
                </a:tc>
                <a:extLst>
                  <a:ext uri="{0D108BD9-81ED-4DB2-BD59-A6C34878D82A}">
                    <a16:rowId xmlns:a16="http://schemas.microsoft.com/office/drawing/2014/main" val="10003"/>
                  </a:ext>
                </a:extLst>
              </a:tr>
              <a:tr h="370840">
                <a:tc>
                  <a:txBody>
                    <a:bodyPr/>
                    <a:lstStyle/>
                    <a:p>
                      <a:pPr algn="ctr"/>
                      <a:endParaRPr lang="en-IN" b="1"/>
                    </a:p>
                  </a:txBody>
                  <a:tcPr/>
                </a:tc>
                <a:tc>
                  <a:txBody>
                    <a:bodyPr/>
                    <a:lstStyle/>
                    <a:p>
                      <a:pPr algn="ctr"/>
                      <a:r>
                        <a:rPr lang="en-US" b="1" dirty="0"/>
                        <a:t>W(X)</a:t>
                      </a:r>
                      <a:endParaRPr lang="en-IN" b="1"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7696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wipe(down)">
                                      <p:cBhvr>
                                        <p:cTn id="26" dur="580">
                                          <p:stCondLst>
                                            <p:cond delay="0"/>
                                          </p:stCondLst>
                                        </p:cTn>
                                        <p:tgtEl>
                                          <p:spTgt spid="3">
                                            <p:txEl>
                                              <p:pRg st="9" end="9"/>
                                            </p:txEl>
                                          </p:spTgt>
                                        </p:tgtEl>
                                      </p:cBhvr>
                                    </p:animEffect>
                                    <p:anim calcmode="lin" valueType="num">
                                      <p:cBhvr>
                                        <p:cTn id="27"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32" dur="26">
                                          <p:stCondLst>
                                            <p:cond delay="650"/>
                                          </p:stCondLst>
                                        </p:cTn>
                                        <p:tgtEl>
                                          <p:spTgt spid="3">
                                            <p:txEl>
                                              <p:pRg st="9" end="9"/>
                                            </p:txEl>
                                          </p:spTgt>
                                        </p:tgtEl>
                                      </p:cBhvr>
                                      <p:to x="100000" y="60000"/>
                                    </p:animScale>
                                    <p:animScale>
                                      <p:cBhvr>
                                        <p:cTn id="33" dur="166" decel="50000">
                                          <p:stCondLst>
                                            <p:cond delay="676"/>
                                          </p:stCondLst>
                                        </p:cTn>
                                        <p:tgtEl>
                                          <p:spTgt spid="3">
                                            <p:txEl>
                                              <p:pRg st="9" end="9"/>
                                            </p:txEl>
                                          </p:spTgt>
                                        </p:tgtEl>
                                      </p:cBhvr>
                                      <p:to x="100000" y="100000"/>
                                    </p:animScale>
                                    <p:animScale>
                                      <p:cBhvr>
                                        <p:cTn id="34" dur="26">
                                          <p:stCondLst>
                                            <p:cond delay="1312"/>
                                          </p:stCondLst>
                                        </p:cTn>
                                        <p:tgtEl>
                                          <p:spTgt spid="3">
                                            <p:txEl>
                                              <p:pRg st="9" end="9"/>
                                            </p:txEl>
                                          </p:spTgt>
                                        </p:tgtEl>
                                      </p:cBhvr>
                                      <p:to x="100000" y="80000"/>
                                    </p:animScale>
                                    <p:animScale>
                                      <p:cBhvr>
                                        <p:cTn id="35" dur="166" decel="50000">
                                          <p:stCondLst>
                                            <p:cond delay="1338"/>
                                          </p:stCondLst>
                                        </p:cTn>
                                        <p:tgtEl>
                                          <p:spTgt spid="3">
                                            <p:txEl>
                                              <p:pRg st="9" end="9"/>
                                            </p:txEl>
                                          </p:spTgt>
                                        </p:tgtEl>
                                      </p:cBhvr>
                                      <p:to x="100000" y="100000"/>
                                    </p:animScale>
                                    <p:animScale>
                                      <p:cBhvr>
                                        <p:cTn id="36" dur="26">
                                          <p:stCondLst>
                                            <p:cond delay="1642"/>
                                          </p:stCondLst>
                                        </p:cTn>
                                        <p:tgtEl>
                                          <p:spTgt spid="3">
                                            <p:txEl>
                                              <p:pRg st="9" end="9"/>
                                            </p:txEl>
                                          </p:spTgt>
                                        </p:tgtEl>
                                      </p:cBhvr>
                                      <p:to x="100000" y="90000"/>
                                    </p:animScale>
                                    <p:animScale>
                                      <p:cBhvr>
                                        <p:cTn id="37" dur="166" decel="50000">
                                          <p:stCondLst>
                                            <p:cond delay="1668"/>
                                          </p:stCondLst>
                                        </p:cTn>
                                        <p:tgtEl>
                                          <p:spTgt spid="3">
                                            <p:txEl>
                                              <p:pRg st="9" end="9"/>
                                            </p:txEl>
                                          </p:spTgt>
                                        </p:tgtEl>
                                      </p:cBhvr>
                                      <p:to x="100000" y="100000"/>
                                    </p:animScale>
                                    <p:animScale>
                                      <p:cBhvr>
                                        <p:cTn id="38" dur="26">
                                          <p:stCondLst>
                                            <p:cond delay="1808"/>
                                          </p:stCondLst>
                                        </p:cTn>
                                        <p:tgtEl>
                                          <p:spTgt spid="3">
                                            <p:txEl>
                                              <p:pRg st="9" end="9"/>
                                            </p:txEl>
                                          </p:spTgt>
                                        </p:tgtEl>
                                      </p:cBhvr>
                                      <p:to x="100000" y="95000"/>
                                    </p:animScale>
                                    <p:animScale>
                                      <p:cBhvr>
                                        <p:cTn id="39" dur="166" decel="50000">
                                          <p:stCondLst>
                                            <p:cond delay="1834"/>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0471" y="195618"/>
            <a:ext cx="10116853" cy="3777622"/>
          </a:xfrm>
        </p:spPr>
        <p:txBody>
          <a:bodyPr>
            <a:noAutofit/>
          </a:bodyPr>
          <a:lstStyle/>
          <a:p>
            <a:r>
              <a:rPr lang="en-US" sz="2800" b="1" dirty="0"/>
              <a:t>Q4. Let transaction T1 has obtained a shared mode lock S on data item Q and transaction T2 has obtained an exclusive mode lock X on data item R.</a:t>
            </a:r>
          </a:p>
          <a:p>
            <a:pPr marL="0" indent="0">
              <a:buNone/>
            </a:pPr>
            <a:r>
              <a:rPr lang="en-US" sz="2800" b="1" dirty="0"/>
              <a:t>Consider the statement:</a:t>
            </a:r>
          </a:p>
          <a:p>
            <a:pPr marL="0" indent="0">
              <a:buNone/>
            </a:pPr>
            <a:r>
              <a:rPr lang="en-US" sz="2800" b="1" dirty="0"/>
              <a:t>I. T1 can read Q but can’t write Q.</a:t>
            </a:r>
          </a:p>
          <a:p>
            <a:pPr marL="0" indent="0">
              <a:buNone/>
            </a:pPr>
            <a:r>
              <a:rPr lang="en-US" sz="2800" b="1" dirty="0"/>
              <a:t>II. T2 can read R but can’t write R.</a:t>
            </a:r>
          </a:p>
          <a:p>
            <a:pPr marL="0" indent="0">
              <a:buNone/>
            </a:pPr>
            <a:r>
              <a:rPr lang="en-US" sz="2800" b="1" dirty="0"/>
              <a:t>Which of the above statements is/are valid?</a:t>
            </a:r>
          </a:p>
          <a:p>
            <a:pPr marL="0" indent="0">
              <a:buNone/>
            </a:pPr>
            <a:r>
              <a:rPr lang="en-US" sz="2800" b="1" dirty="0"/>
              <a:t>a. Only I</a:t>
            </a:r>
          </a:p>
          <a:p>
            <a:pPr marL="0" indent="0">
              <a:buNone/>
            </a:pPr>
            <a:r>
              <a:rPr lang="en-US" sz="2800" b="1" dirty="0"/>
              <a:t>b. Only II</a:t>
            </a:r>
          </a:p>
          <a:p>
            <a:pPr marL="0" indent="0">
              <a:buNone/>
            </a:pPr>
            <a:r>
              <a:rPr lang="en-US" sz="2800" b="1" dirty="0"/>
              <a:t>c. Both I and II</a:t>
            </a:r>
          </a:p>
          <a:p>
            <a:pPr marL="0" indent="0">
              <a:buNone/>
            </a:pPr>
            <a:r>
              <a:rPr lang="en-US" sz="2800" b="1" dirty="0"/>
              <a:t>d. Neither I nor II</a:t>
            </a:r>
          </a:p>
          <a:p>
            <a:endParaRPr lang="en-IN" sz="2800" dirty="0"/>
          </a:p>
        </p:txBody>
      </p:sp>
      <p:sp>
        <p:nvSpPr>
          <p:cNvPr id="4" name="Oval 3"/>
          <p:cNvSpPr/>
          <p:nvPr/>
        </p:nvSpPr>
        <p:spPr>
          <a:xfrm>
            <a:off x="7301552" y="4380931"/>
            <a:ext cx="3384645" cy="181515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C00000"/>
                </a:solidFill>
              </a:rPr>
              <a:t>Option a:</a:t>
            </a:r>
          </a:p>
          <a:p>
            <a:pPr algn="ctr"/>
            <a:r>
              <a:rPr lang="en-US" sz="3200" b="1" dirty="0">
                <a:solidFill>
                  <a:schemeClr val="tx1"/>
                </a:solidFill>
              </a:rPr>
              <a:t>Only I</a:t>
            </a:r>
            <a:endParaRPr lang="en-IN" sz="3200" b="1" dirty="0">
              <a:solidFill>
                <a:schemeClr val="tx1"/>
              </a:solidFill>
            </a:endParaRPr>
          </a:p>
        </p:txBody>
      </p:sp>
    </p:spTree>
    <p:extLst>
      <p:ext uri="{BB962C8B-B14F-4D97-AF65-F5344CB8AC3E}">
        <p14:creationId xmlns:p14="http://schemas.microsoft.com/office/powerpoint/2010/main" val="6411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arn(inVertical)">
                                      <p:cBhvr>
                                        <p:cTn id="16" dur="500"/>
                                        <p:tgtEl>
                                          <p:spTgt spid="3">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92896734"/>
              </p:ext>
            </p:extLst>
          </p:nvPr>
        </p:nvGraphicFramePr>
        <p:xfrm>
          <a:off x="1187353" y="1697946"/>
          <a:ext cx="5186150" cy="4885079"/>
        </p:xfrm>
        <a:graphic>
          <a:graphicData uri="http://schemas.openxmlformats.org/drawingml/2006/table">
            <a:tbl>
              <a:tblPr firstRow="1" firstCol="1" bandRow="1">
                <a:tableStyleId>{5C22544A-7EE6-4342-B048-85BDC9FD1C3A}</a:tableStyleId>
              </a:tblPr>
              <a:tblGrid>
                <a:gridCol w="1378946">
                  <a:extLst>
                    <a:ext uri="{9D8B030D-6E8A-4147-A177-3AD203B41FA5}">
                      <a16:colId xmlns:a16="http://schemas.microsoft.com/office/drawing/2014/main" val="20000"/>
                    </a:ext>
                  </a:extLst>
                </a:gridCol>
                <a:gridCol w="1279136">
                  <a:extLst>
                    <a:ext uri="{9D8B030D-6E8A-4147-A177-3AD203B41FA5}">
                      <a16:colId xmlns:a16="http://schemas.microsoft.com/office/drawing/2014/main" val="20001"/>
                    </a:ext>
                  </a:extLst>
                </a:gridCol>
                <a:gridCol w="1279136">
                  <a:extLst>
                    <a:ext uri="{9D8B030D-6E8A-4147-A177-3AD203B41FA5}">
                      <a16:colId xmlns:a16="http://schemas.microsoft.com/office/drawing/2014/main" val="20002"/>
                    </a:ext>
                  </a:extLst>
                </a:gridCol>
                <a:gridCol w="1248932">
                  <a:extLst>
                    <a:ext uri="{9D8B030D-6E8A-4147-A177-3AD203B41FA5}">
                      <a16:colId xmlns:a16="http://schemas.microsoft.com/office/drawing/2014/main" val="20003"/>
                    </a:ext>
                  </a:extLst>
                </a:gridCol>
              </a:tblGrid>
              <a:tr h="383288">
                <a:tc>
                  <a:txBody>
                    <a:bodyPr/>
                    <a:lstStyle/>
                    <a:p>
                      <a:pPr algn="just">
                        <a:lnSpc>
                          <a:spcPct val="115000"/>
                        </a:lnSpc>
                        <a:spcAft>
                          <a:spcPts val="1000"/>
                        </a:spcAft>
                      </a:pPr>
                      <a:r>
                        <a:rPr lang="en-US" sz="2000" dirty="0">
                          <a:effectLst/>
                        </a:rPr>
                        <a:t>Schedule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T3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3359">
                <a:tc>
                  <a:txBody>
                    <a:bodyPr/>
                    <a:lstStyle/>
                    <a:p>
                      <a:pPr algn="just">
                        <a:lnSpc>
                          <a:spcPct val="115000"/>
                        </a:lnSpc>
                        <a:spcAft>
                          <a:spcPts val="1000"/>
                        </a:spcAft>
                      </a:pPr>
                      <a:r>
                        <a:rPr lang="en-US" sz="2000">
                          <a:effectLst/>
                        </a:rPr>
                        <a:t>Read(A)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Read(A)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dirty="0">
                          <a:effectLst/>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3359">
                <a:tc>
                  <a:txBody>
                    <a:bodyPr/>
                    <a:lstStyle/>
                    <a:p>
                      <a:pPr algn="just">
                        <a:lnSpc>
                          <a:spcPct val="115000"/>
                        </a:lnSpc>
                        <a:spcAft>
                          <a:spcPts val="1000"/>
                        </a:spcAft>
                      </a:pPr>
                      <a:r>
                        <a:rPr lang="en-US" sz="2000">
                          <a:effectLst/>
                        </a:rPr>
                        <a:t>A:=f1(A)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A:=f1(A)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3359">
                <a:tc>
                  <a:txBody>
                    <a:bodyPr/>
                    <a:lstStyle/>
                    <a:p>
                      <a:pPr algn="just">
                        <a:lnSpc>
                          <a:spcPct val="115000"/>
                        </a:lnSpc>
                        <a:spcAft>
                          <a:spcPts val="1000"/>
                        </a:spcAft>
                      </a:pPr>
                      <a:r>
                        <a:rPr lang="en-US" sz="2000">
                          <a:effectLst/>
                        </a:rPr>
                        <a:t>Write(A)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Write(A)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83359">
                <a:tc>
                  <a:txBody>
                    <a:bodyPr/>
                    <a:lstStyle/>
                    <a:p>
                      <a:pPr algn="just">
                        <a:lnSpc>
                          <a:spcPct val="115000"/>
                        </a:lnSpc>
                        <a:spcAft>
                          <a:spcPts val="1000"/>
                        </a:spcAft>
                      </a:pPr>
                      <a:r>
                        <a:rPr lang="en-US" sz="2000">
                          <a:effectLst/>
                        </a:rPr>
                        <a:t>Read(A)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Read(A)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83359">
                <a:tc>
                  <a:txBody>
                    <a:bodyPr/>
                    <a:lstStyle/>
                    <a:p>
                      <a:pPr algn="just">
                        <a:lnSpc>
                          <a:spcPct val="115000"/>
                        </a:lnSpc>
                        <a:spcAft>
                          <a:spcPts val="1000"/>
                        </a:spcAft>
                      </a:pPr>
                      <a:r>
                        <a:rPr lang="en-US" sz="2000">
                          <a:effectLst/>
                        </a:rPr>
                        <a:t>A:=f2(A)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A:=f2(A)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83359">
                <a:tc>
                  <a:txBody>
                    <a:bodyPr/>
                    <a:lstStyle/>
                    <a:p>
                      <a:pPr algn="just">
                        <a:lnSpc>
                          <a:spcPct val="115000"/>
                        </a:lnSpc>
                        <a:spcAft>
                          <a:spcPts val="1000"/>
                        </a:spcAft>
                      </a:pPr>
                      <a:r>
                        <a:rPr lang="en-US" sz="2000">
                          <a:effectLst/>
                        </a:rPr>
                        <a:t>Write(A)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Write(A)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83359">
                <a:tc>
                  <a:txBody>
                    <a:bodyPr/>
                    <a:lstStyle/>
                    <a:p>
                      <a:pPr algn="just">
                        <a:lnSpc>
                          <a:spcPct val="115000"/>
                        </a:lnSpc>
                        <a:spcAft>
                          <a:spcPts val="1000"/>
                        </a:spcAft>
                      </a:pPr>
                      <a:r>
                        <a:rPr lang="en-US" sz="2000">
                          <a:effectLst/>
                        </a:rPr>
                        <a:t>Read(B)</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Read(B)</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185219">
                <a:tc>
                  <a:txBody>
                    <a:bodyPr/>
                    <a:lstStyle/>
                    <a:p>
                      <a:pPr algn="just">
                        <a:lnSpc>
                          <a:spcPct val="115000"/>
                        </a:lnSpc>
                        <a:spcAft>
                          <a:spcPts val="1000"/>
                        </a:spcAft>
                      </a:pPr>
                      <a:r>
                        <a:rPr lang="en-US" sz="2000">
                          <a:effectLst/>
                        </a:rPr>
                        <a:t>B:=f3(B)</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B:=f3(B)</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185219">
                <a:tc>
                  <a:txBody>
                    <a:bodyPr/>
                    <a:lstStyle/>
                    <a:p>
                      <a:pPr algn="just">
                        <a:lnSpc>
                          <a:spcPct val="115000"/>
                        </a:lnSpc>
                        <a:spcAft>
                          <a:spcPts val="1000"/>
                        </a:spcAft>
                      </a:pPr>
                      <a:r>
                        <a:rPr lang="en-US" sz="2000">
                          <a:effectLst/>
                        </a:rPr>
                        <a:t>Write(B)</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Write(B)</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383359">
                <a:tc>
                  <a:txBody>
                    <a:bodyPr/>
                    <a:lstStyle/>
                    <a:p>
                      <a:pPr algn="just">
                        <a:lnSpc>
                          <a:spcPct val="115000"/>
                        </a:lnSpc>
                        <a:spcAft>
                          <a:spcPts val="1000"/>
                        </a:spcAft>
                      </a:pPr>
                      <a:r>
                        <a:rPr lang="en-US" sz="2000">
                          <a:effectLst/>
                        </a:rPr>
                        <a:t>Read(B)</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Read(B)</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185219">
                <a:tc>
                  <a:txBody>
                    <a:bodyPr/>
                    <a:lstStyle/>
                    <a:p>
                      <a:pPr algn="just">
                        <a:lnSpc>
                          <a:spcPct val="115000"/>
                        </a:lnSpc>
                        <a:spcAft>
                          <a:spcPts val="1000"/>
                        </a:spcAft>
                      </a:pPr>
                      <a:r>
                        <a:rPr lang="en-US" sz="2000">
                          <a:effectLst/>
                        </a:rPr>
                        <a:t>B:=f4(B)</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B:=f4(B)</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383359">
                <a:tc>
                  <a:txBody>
                    <a:bodyPr/>
                    <a:lstStyle/>
                    <a:p>
                      <a:pPr algn="just">
                        <a:lnSpc>
                          <a:spcPct val="115000"/>
                        </a:lnSpc>
                        <a:spcAft>
                          <a:spcPts val="1000"/>
                        </a:spcAft>
                      </a:pPr>
                      <a:r>
                        <a:rPr lang="en-US" sz="2000">
                          <a:effectLst/>
                        </a:rPr>
                        <a:t>Write(B)</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2000" dirty="0">
                          <a:effectLst/>
                        </a:rPr>
                        <a:t>Write(B)</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2"/>
                  </a:ext>
                </a:extLst>
              </a:tr>
            </a:tbl>
          </a:graphicData>
        </a:graphic>
      </p:graphicFrame>
      <p:sp>
        <p:nvSpPr>
          <p:cNvPr id="5" name="Rectangle 4"/>
          <p:cNvSpPr/>
          <p:nvPr/>
        </p:nvSpPr>
        <p:spPr>
          <a:xfrm>
            <a:off x="1451210" y="0"/>
            <a:ext cx="10549721" cy="1578894"/>
          </a:xfrm>
          <a:prstGeom prst="rect">
            <a:avLst/>
          </a:prstGeom>
        </p:spPr>
        <p:txBody>
          <a:bodyPr wrap="square">
            <a:spAutoFit/>
          </a:bodyPr>
          <a:lstStyle/>
          <a:p>
            <a:pPr algn="just">
              <a:lnSpc>
                <a:spcPct val="115000"/>
              </a:lnSpc>
              <a:spcAft>
                <a:spcPts val="1000"/>
              </a:spcAft>
            </a:pPr>
            <a:r>
              <a:rPr lang="en-US"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Q5. </a:t>
            </a:r>
            <a:r>
              <a:rPr lang="en-US"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Consider the following schedule and initial value of A =1000, B= 200. Find the resultant value of A and B if:  f1(A) is A +10, f2(A) is A* 1.2  f3(B) is 20 + B and f4 (B) is B * 1.2.</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ound Single Corner Rectangle 5"/>
          <p:cNvSpPr/>
          <p:nvPr/>
        </p:nvSpPr>
        <p:spPr>
          <a:xfrm>
            <a:off x="7806520" y="2593075"/>
            <a:ext cx="3698543" cy="2101755"/>
          </a:xfrm>
          <a:prstGeom prst="round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A: 1212</a:t>
            </a:r>
          </a:p>
          <a:p>
            <a:pPr algn="ctr"/>
            <a:r>
              <a:rPr lang="en-US" sz="3600" b="1" dirty="0">
                <a:solidFill>
                  <a:schemeClr val="tx1"/>
                </a:solidFill>
              </a:rPr>
              <a:t>B: 264</a:t>
            </a:r>
            <a:endParaRPr lang="en-IN" sz="3600" b="1" dirty="0">
              <a:solidFill>
                <a:schemeClr val="tx1"/>
              </a:solidFill>
            </a:endParaRPr>
          </a:p>
        </p:txBody>
      </p:sp>
    </p:spTree>
    <p:extLst>
      <p:ext uri="{BB962C8B-B14F-4D97-AF65-F5344CB8AC3E}">
        <p14:creationId xmlns:p14="http://schemas.microsoft.com/office/powerpoint/2010/main" val="37694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80">
                                          <p:stCondLst>
                                            <p:cond delay="0"/>
                                          </p:stCondLst>
                                        </p:cTn>
                                        <p:tgtEl>
                                          <p:spTgt spid="6"/>
                                        </p:tgtEl>
                                      </p:cBhvr>
                                    </p:animEffect>
                                    <p:anim calcmode="lin" valueType="num">
                                      <p:cBhvr>
                                        <p:cTn id="1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1" dur="26">
                                          <p:stCondLst>
                                            <p:cond delay="650"/>
                                          </p:stCondLst>
                                        </p:cTn>
                                        <p:tgtEl>
                                          <p:spTgt spid="6"/>
                                        </p:tgtEl>
                                      </p:cBhvr>
                                      <p:to x="100000" y="60000"/>
                                    </p:animScale>
                                    <p:animScale>
                                      <p:cBhvr>
                                        <p:cTn id="22" dur="166" decel="50000">
                                          <p:stCondLst>
                                            <p:cond delay="676"/>
                                          </p:stCondLst>
                                        </p:cTn>
                                        <p:tgtEl>
                                          <p:spTgt spid="6"/>
                                        </p:tgtEl>
                                      </p:cBhvr>
                                      <p:to x="100000" y="100000"/>
                                    </p:animScale>
                                    <p:animScale>
                                      <p:cBhvr>
                                        <p:cTn id="23" dur="26">
                                          <p:stCondLst>
                                            <p:cond delay="1312"/>
                                          </p:stCondLst>
                                        </p:cTn>
                                        <p:tgtEl>
                                          <p:spTgt spid="6"/>
                                        </p:tgtEl>
                                      </p:cBhvr>
                                      <p:to x="100000" y="80000"/>
                                    </p:animScale>
                                    <p:animScale>
                                      <p:cBhvr>
                                        <p:cTn id="24" dur="166" decel="50000">
                                          <p:stCondLst>
                                            <p:cond delay="1338"/>
                                          </p:stCondLst>
                                        </p:cTn>
                                        <p:tgtEl>
                                          <p:spTgt spid="6"/>
                                        </p:tgtEl>
                                      </p:cBhvr>
                                      <p:to x="100000" y="100000"/>
                                    </p:animScale>
                                    <p:animScale>
                                      <p:cBhvr>
                                        <p:cTn id="25" dur="26">
                                          <p:stCondLst>
                                            <p:cond delay="1642"/>
                                          </p:stCondLst>
                                        </p:cTn>
                                        <p:tgtEl>
                                          <p:spTgt spid="6"/>
                                        </p:tgtEl>
                                      </p:cBhvr>
                                      <p:to x="100000" y="90000"/>
                                    </p:animScale>
                                    <p:animScale>
                                      <p:cBhvr>
                                        <p:cTn id="26" dur="166" decel="50000">
                                          <p:stCondLst>
                                            <p:cond delay="1668"/>
                                          </p:stCondLst>
                                        </p:cTn>
                                        <p:tgtEl>
                                          <p:spTgt spid="6"/>
                                        </p:tgtEl>
                                      </p:cBhvr>
                                      <p:to x="100000" y="100000"/>
                                    </p:animScale>
                                    <p:animScale>
                                      <p:cBhvr>
                                        <p:cTn id="27" dur="26">
                                          <p:stCondLst>
                                            <p:cond delay="1808"/>
                                          </p:stCondLst>
                                        </p:cTn>
                                        <p:tgtEl>
                                          <p:spTgt spid="6"/>
                                        </p:tgtEl>
                                      </p:cBhvr>
                                      <p:to x="100000" y="95000"/>
                                    </p:animScale>
                                    <p:animScale>
                                      <p:cBhvr>
                                        <p:cTn id="2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3993" y="959892"/>
            <a:ext cx="9707421" cy="4854053"/>
          </a:xfrm>
        </p:spPr>
        <p:txBody>
          <a:bodyPr>
            <a:normAutofit/>
          </a:bodyPr>
          <a:lstStyle/>
          <a:p>
            <a:r>
              <a:rPr lang="en-US" sz="4000" dirty="0"/>
              <a:t>Q6. T1 consists of 5 operations and T2 consists of 4 operations, then the number of concurrent schedules possible is:</a:t>
            </a:r>
          </a:p>
          <a:p>
            <a:endParaRPr lang="en-US" sz="4000" dirty="0"/>
          </a:p>
          <a:p>
            <a:r>
              <a:rPr lang="en-US" sz="4000" b="1" dirty="0">
                <a:solidFill>
                  <a:srgbClr val="FF0000"/>
                </a:solidFill>
              </a:rPr>
              <a:t>Ans. 126             ( n1+n2)!</a:t>
            </a:r>
          </a:p>
          <a:p>
            <a:pPr marL="3657600" lvl="8" indent="0">
              <a:buNone/>
            </a:pPr>
            <a:r>
              <a:rPr lang="en-US" sz="3400" b="1" dirty="0">
                <a:solidFill>
                  <a:srgbClr val="FF0000"/>
                </a:solidFill>
              </a:rPr>
              <a:t>       (n1! * n2!)</a:t>
            </a:r>
            <a:endParaRPr lang="en-IN" sz="3400" b="1" dirty="0">
              <a:solidFill>
                <a:srgbClr val="FF0000"/>
              </a:solidFill>
            </a:endParaRPr>
          </a:p>
        </p:txBody>
      </p:sp>
      <p:cxnSp>
        <p:nvCxnSpPr>
          <p:cNvPr id="4" name="Straight Connector 3">
            <a:extLst>
              <a:ext uri="{FF2B5EF4-FFF2-40B4-BE49-F238E27FC236}">
                <a16:creationId xmlns:a16="http://schemas.microsoft.com/office/drawing/2014/main" id="{84067F68-CEAB-4475-9592-76697EAAAF15}"/>
              </a:ext>
            </a:extLst>
          </p:cNvPr>
          <p:cNvCxnSpPr/>
          <p:nvPr/>
        </p:nvCxnSpPr>
        <p:spPr>
          <a:xfrm>
            <a:off x="6197600" y="4978400"/>
            <a:ext cx="2235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88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6949" y="332095"/>
            <a:ext cx="8915400" cy="3777622"/>
          </a:xfrm>
        </p:spPr>
        <p:txBody>
          <a:bodyPr>
            <a:normAutofit/>
          </a:bodyPr>
          <a:lstStyle/>
          <a:p>
            <a:r>
              <a:rPr lang="en-US" sz="2400" b="1" dirty="0"/>
              <a:t>Q7. </a:t>
            </a:r>
            <a:endParaRPr lang="en-IN" sz="2400" b="1" dirty="0"/>
          </a:p>
        </p:txBody>
      </p:sp>
      <p:pic>
        <p:nvPicPr>
          <p:cNvPr id="4" name="Picture 3"/>
          <p:cNvPicPr>
            <a:picLocks noChangeAspect="1"/>
          </p:cNvPicPr>
          <p:nvPr/>
        </p:nvPicPr>
        <p:blipFill>
          <a:blip r:embed="rId2"/>
          <a:stretch>
            <a:fillRect/>
          </a:stretch>
        </p:blipFill>
        <p:spPr>
          <a:xfrm>
            <a:off x="1699288" y="832796"/>
            <a:ext cx="10278026" cy="2360779"/>
          </a:xfrm>
          <a:prstGeom prst="rect">
            <a:avLst/>
          </a:prstGeom>
        </p:spPr>
      </p:pic>
      <p:pic>
        <p:nvPicPr>
          <p:cNvPr id="5" name="Picture 4"/>
          <p:cNvPicPr>
            <a:picLocks noChangeAspect="1"/>
          </p:cNvPicPr>
          <p:nvPr/>
        </p:nvPicPr>
        <p:blipFill>
          <a:blip r:embed="rId3"/>
          <a:stretch>
            <a:fillRect/>
          </a:stretch>
        </p:blipFill>
        <p:spPr>
          <a:xfrm>
            <a:off x="1699288" y="3193575"/>
            <a:ext cx="5868536" cy="3388270"/>
          </a:xfrm>
          <a:prstGeom prst="rect">
            <a:avLst/>
          </a:prstGeom>
        </p:spPr>
      </p:pic>
      <p:sp>
        <p:nvSpPr>
          <p:cNvPr id="6" name="TextBox 5"/>
          <p:cNvSpPr txBox="1"/>
          <p:nvPr/>
        </p:nvSpPr>
        <p:spPr>
          <a:xfrm>
            <a:off x="1918540" y="3974588"/>
            <a:ext cx="469818" cy="461665"/>
          </a:xfrm>
          <a:prstGeom prst="rect">
            <a:avLst/>
          </a:prstGeom>
          <a:noFill/>
        </p:spPr>
        <p:txBody>
          <a:bodyPr wrap="square" rtlCol="0">
            <a:spAutoFit/>
          </a:bodyPr>
          <a:lstStyle/>
          <a:p>
            <a:r>
              <a:rPr lang="en-US" sz="2400" b="1" dirty="0"/>
              <a:t>a</a:t>
            </a:r>
            <a:endParaRPr lang="en-IN" sz="2400" b="1" dirty="0"/>
          </a:p>
        </p:txBody>
      </p:sp>
      <p:sp>
        <p:nvSpPr>
          <p:cNvPr id="7" name="TextBox 6"/>
          <p:cNvSpPr txBox="1"/>
          <p:nvPr/>
        </p:nvSpPr>
        <p:spPr>
          <a:xfrm>
            <a:off x="1918540" y="4610418"/>
            <a:ext cx="469818" cy="461665"/>
          </a:xfrm>
          <a:prstGeom prst="rect">
            <a:avLst/>
          </a:prstGeom>
          <a:noFill/>
        </p:spPr>
        <p:txBody>
          <a:bodyPr wrap="square" rtlCol="0">
            <a:spAutoFit/>
          </a:bodyPr>
          <a:lstStyle/>
          <a:p>
            <a:r>
              <a:rPr lang="en-US" sz="2400" b="1" dirty="0"/>
              <a:t>b</a:t>
            </a:r>
            <a:endParaRPr lang="en-IN" sz="2400" b="1" dirty="0"/>
          </a:p>
        </p:txBody>
      </p:sp>
      <p:sp>
        <p:nvSpPr>
          <p:cNvPr id="8" name="TextBox 7"/>
          <p:cNvSpPr txBox="1"/>
          <p:nvPr/>
        </p:nvSpPr>
        <p:spPr>
          <a:xfrm>
            <a:off x="1918540" y="5277365"/>
            <a:ext cx="469818" cy="461665"/>
          </a:xfrm>
          <a:prstGeom prst="rect">
            <a:avLst/>
          </a:prstGeom>
          <a:noFill/>
        </p:spPr>
        <p:txBody>
          <a:bodyPr wrap="square" rtlCol="0">
            <a:spAutoFit/>
          </a:bodyPr>
          <a:lstStyle/>
          <a:p>
            <a:r>
              <a:rPr lang="en-US" sz="2400" b="1" dirty="0"/>
              <a:t>c</a:t>
            </a:r>
            <a:endParaRPr lang="en-IN" sz="2400" b="1" dirty="0"/>
          </a:p>
        </p:txBody>
      </p:sp>
      <p:sp>
        <p:nvSpPr>
          <p:cNvPr id="9" name="TextBox 8"/>
          <p:cNvSpPr txBox="1"/>
          <p:nvPr/>
        </p:nvSpPr>
        <p:spPr>
          <a:xfrm>
            <a:off x="1918540" y="5976430"/>
            <a:ext cx="469818" cy="461665"/>
          </a:xfrm>
          <a:prstGeom prst="rect">
            <a:avLst/>
          </a:prstGeom>
          <a:noFill/>
        </p:spPr>
        <p:txBody>
          <a:bodyPr wrap="square" rtlCol="0">
            <a:spAutoFit/>
          </a:bodyPr>
          <a:lstStyle/>
          <a:p>
            <a:r>
              <a:rPr lang="en-US" sz="2400" b="1" dirty="0"/>
              <a:t>d</a:t>
            </a:r>
            <a:endParaRPr lang="en-IN" sz="2400" b="1" dirty="0"/>
          </a:p>
        </p:txBody>
      </p:sp>
      <p:sp>
        <p:nvSpPr>
          <p:cNvPr id="10" name="Oval 9"/>
          <p:cNvSpPr/>
          <p:nvPr/>
        </p:nvSpPr>
        <p:spPr>
          <a:xfrm>
            <a:off x="8802806" y="4436253"/>
            <a:ext cx="2169543" cy="154017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rPr>
              <a:t>d</a:t>
            </a:r>
            <a:endParaRPr lang="en-IN" sz="4800" b="1" dirty="0">
              <a:solidFill>
                <a:schemeClr val="bg1"/>
              </a:solidFill>
            </a:endParaRPr>
          </a:p>
        </p:txBody>
      </p:sp>
    </p:spTree>
    <p:extLst>
      <p:ext uri="{BB962C8B-B14F-4D97-AF65-F5344CB8AC3E}">
        <p14:creationId xmlns:p14="http://schemas.microsoft.com/office/powerpoint/2010/main" val="22627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364</TotalTime>
  <Words>2269</Words>
  <Application>Microsoft Office PowerPoint</Application>
  <PresentationFormat>Widescreen</PresentationFormat>
  <Paragraphs>347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Wingdings</vt:lpstr>
      <vt:lpstr>Wingdings 3</vt:lpstr>
      <vt:lpstr>Wisp</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Questions</dc:title>
  <dc:creator>Microsoft account</dc:creator>
  <cp:lastModifiedBy>satvik1608@gmail.com</cp:lastModifiedBy>
  <cp:revision>84</cp:revision>
  <dcterms:created xsi:type="dcterms:W3CDTF">2022-04-20T16:41:44Z</dcterms:created>
  <dcterms:modified xsi:type="dcterms:W3CDTF">2022-12-06T05:05:22Z</dcterms:modified>
</cp:coreProperties>
</file>