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7559675" cy="10691813"/>
  <p:embeddedFontLst>
    <p:embeddedFont>
      <p:font typeface="Calibri" pitchFamily="34" charset="0"/>
      <p:regular r:id="rId26"/>
      <p:bold r:id="rId27"/>
      <p:italic r:id="rId28"/>
      <p:boldItalic r:id="rId29"/>
    </p:embeddedFont>
    <p:embeddedFont>
      <p:font typeface="Roboto"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ZkxHAccKOsqe0c1xwx48uYtHcV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4e8f953de_0_63: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4e8f953de_0_63: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144e8f953de_0_63: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44e8f953de_0_71: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44e8f953de_0_71: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44e8f953de_0_71: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44e8f953de_0_7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44e8f953de_0_78: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44e8f953de_0_78: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4e8f953de_0_84: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4e8f953de_0_84: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44e8f953de_0_84: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e8f953de_0_96: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e8f953de_0_96: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44e8f953de_0_96: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44e8f953de_0_102: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44e8f953de_0_102: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44e8f953de_0_102: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4e8f953de_0_10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4e8f953de_0_108: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44e8f953de_0_108: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4e8f953de_0_114: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4e8f953de_0_114: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44e8f953de_0_114: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4e8f953de_0_12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44e8f953de_0_128: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44e8f953de_0_128: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4e8f953de_0_134: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4e8f953de_0_134: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144e8f953de_0_134: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4e8f953de_0_1: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4e8f953de_0_1: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144e8f953de_0_1: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44e8f953de_0_142: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44e8f953de_0_142: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44e8f953de_0_142: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4e8f953de_0_150: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4e8f953de_0_15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44e8f953de_0_15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44e8f953de_0_156: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44e8f953de_0_156: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44e8f953de_0_156: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44e8f953de_0_173: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44e8f953de_0_173: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144e8f953de_0_173: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44e8f953de_0_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44e8f953de_0_8: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144e8f953de_0_8: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44e8f953de_0_20: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44e8f953de_0_2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144e8f953de_0_2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4e8f953de_0_2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44e8f953de_0_28: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44e8f953de_0_28: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4e8f953de_0_34: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4e8f953de_0_34: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144e8f953de_0_34: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4e8f953de_0_41: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44e8f953de_0_41: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44e8f953de_0_41: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4e8f953de_0_50: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44e8f953de_0_5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144e8f953de_0_5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4e8f953de_0_57: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4e8f953de_0_57: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44e8f953de_0_57: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5"/>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6"/>
        <p:cNvGrpSpPr/>
        <p:nvPr/>
      </p:nvGrpSpPr>
      <p:grpSpPr>
        <a:xfrm>
          <a:off x="0" y="0"/>
          <a:ext cx="0" cy="0"/>
          <a:chOff x="0" y="0"/>
          <a:chExt cx="0" cy="0"/>
        </a:xfrm>
      </p:grpSpPr>
      <p:sp>
        <p:nvSpPr>
          <p:cNvPr id="67" name="Google Shape;67;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73"/>
        <p:cNvGrpSpPr/>
        <p:nvPr/>
      </p:nvGrpSpPr>
      <p:grpSpPr>
        <a:xfrm>
          <a:off x="0" y="0"/>
          <a:ext cx="0" cy="0"/>
          <a:chOff x="0" y="0"/>
          <a:chExt cx="0" cy="0"/>
        </a:xfrm>
      </p:grpSpPr>
      <p:sp>
        <p:nvSpPr>
          <p:cNvPr id="74" name="Google Shape;74;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7"/>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7"/>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7"/>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7"/>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7"/>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0"/>
        <p:cNvGrpSpPr/>
        <p:nvPr/>
      </p:nvGrpSpPr>
      <p:grpSpPr>
        <a:xfrm>
          <a:off x="0" y="0"/>
          <a:ext cx="0" cy="0"/>
          <a:chOff x="0" y="0"/>
          <a:chExt cx="0" cy="0"/>
        </a:xfrm>
      </p:grpSpPr>
      <p:sp>
        <p:nvSpPr>
          <p:cNvPr id="41" name="Google Shape;41;p31"/>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3"/>
        <p:cNvGrpSpPr/>
        <p:nvPr/>
      </p:nvGrpSpPr>
      <p:grpSpPr>
        <a:xfrm>
          <a:off x="0" y="0"/>
          <a:ext cx="0" cy="0"/>
          <a:chOff x="0" y="0"/>
          <a:chExt cx="0" cy="0"/>
        </a:xfrm>
      </p:grpSpPr>
      <p:sp>
        <p:nvSpPr>
          <p:cNvPr id="44" name="Google Shape;44;p3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3"/>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3"/>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5"/>
        <p:cNvGrpSpPr/>
        <p:nvPr/>
      </p:nvGrpSpPr>
      <p:grpSpPr>
        <a:xfrm>
          <a:off x="0" y="0"/>
          <a:ext cx="0" cy="0"/>
          <a:chOff x="0" y="0"/>
          <a:chExt cx="0" cy="0"/>
        </a:xfrm>
      </p:grpSpPr>
      <p:sp>
        <p:nvSpPr>
          <p:cNvPr id="56" name="Google Shape;56;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4"/>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4"/>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4"/>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5"/>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4"/>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4"/>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pic>
        <p:nvPicPr>
          <p:cNvPr id="13" name="Google Shape;13;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14" name="Google Shape;14;p24"/>
          <p:cNvGrpSpPr/>
          <p:nvPr/>
        </p:nvGrpSpPr>
        <p:grpSpPr>
          <a:xfrm>
            <a:off x="6146640" y="0"/>
            <a:ext cx="2997000" cy="875880"/>
            <a:chOff x="6146640" y="0"/>
            <a:chExt cx="2997000" cy="875880"/>
          </a:xfrm>
        </p:grpSpPr>
        <p:sp>
          <p:nvSpPr>
            <p:cNvPr id="15" name="Google Shape;15;p24"/>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17" name="Google Shape;17;p24"/>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4"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pic>
        <p:nvPicPr>
          <p:cNvPr id="19" name="Google Shape;19;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20" name="Google Shape;20;p24"/>
          <p:cNvGrpSpPr/>
          <p:nvPr/>
        </p:nvGrpSpPr>
        <p:grpSpPr>
          <a:xfrm>
            <a:off x="6146640" y="0"/>
            <a:ext cx="2997000" cy="875880"/>
            <a:chOff x="6146640" y="0"/>
            <a:chExt cx="2997000" cy="875880"/>
          </a:xfrm>
        </p:grpSpPr>
        <p:sp>
          <p:nvSpPr>
            <p:cNvPr id="21" name="Google Shape;21;p24"/>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4"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23" name="Google Shape;23;p24"/>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4"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sp>
        <p:nvSpPr>
          <p:cNvPr id="25" name="Google Shape;25;p24"/>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4"/>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4"/>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GB" sz="2000" b="1" i="0" u="none" strike="noStrike" cap="none" dirty="0">
                <a:solidFill>
                  <a:schemeClr val="dk1"/>
                </a:solidFill>
                <a:latin typeface="Times New Roman"/>
                <a:ea typeface="Times New Roman"/>
                <a:cs typeface="Times New Roman"/>
                <a:sym typeface="Times New Roman"/>
              </a:rPr>
              <a:t>Topic name</a:t>
            </a: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1100"/>
              <a:buFont typeface="Arial"/>
              <a:buNone/>
            </a:pPr>
            <a:r>
              <a:rPr lang="en-GB" sz="2000" b="1" dirty="0">
                <a:solidFill>
                  <a:srgbClr val="0070C0"/>
                </a:solidFill>
                <a:latin typeface="Times New Roman"/>
                <a:ea typeface="Times New Roman"/>
                <a:cs typeface="Times New Roman"/>
                <a:sym typeface="Times New Roman"/>
              </a:rPr>
              <a:t>Introduction to Transaction Processing, Properties of Transactions, States of</a:t>
            </a:r>
            <a:endParaRPr sz="2000" b="1">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1100"/>
              <a:buFont typeface="Arial"/>
              <a:buNone/>
            </a:pPr>
            <a:r>
              <a:rPr lang="en-GB" sz="2000" b="1" dirty="0">
                <a:solidFill>
                  <a:srgbClr val="0070C0"/>
                </a:solidFill>
                <a:latin typeface="Times New Roman"/>
                <a:ea typeface="Times New Roman"/>
                <a:cs typeface="Times New Roman"/>
                <a:sym typeface="Times New Roman"/>
              </a:rPr>
              <a:t>transactions, Schedule.</a:t>
            </a:r>
            <a:endParaRPr sz="2000" b="1">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GB" sz="2000" b="0" i="0" u="none" strike="noStrike" cap="none" dirty="0" smtClean="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GB" sz="2000" dirty="0" smtClean="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GB" sz="2000" b="0" i="0" u="none" strike="noStrike" cap="none" dirty="0" smtClean="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GB" sz="2000" dirty="0" smtClean="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GB" sz="2000" b="0" i="0" u="none" strike="noStrike" cap="none" dirty="0" smtClean="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GB" sz="2000" dirty="0" smtClean="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GB" sz="2000" b="0" i="0" u="none" strike="noStrike" cap="none" dirty="0" smtClean="0">
                <a:solidFill>
                  <a:schemeClr val="dk1"/>
                </a:solidFill>
                <a:latin typeface="Times New Roman"/>
                <a:ea typeface="Times New Roman"/>
                <a:cs typeface="Times New Roman"/>
                <a:sym typeface="Times New Roman"/>
              </a:rPr>
              <a:t>Department </a:t>
            </a:r>
            <a:r>
              <a:rPr lang="en-GB" sz="2000" b="0" i="0" u="none" strike="noStrike" cap="none" dirty="0">
                <a:solidFill>
                  <a:schemeClr val="dk1"/>
                </a:solidFill>
                <a:latin typeface="Times New Roman"/>
                <a:ea typeface="Times New Roman"/>
                <a:cs typeface="Times New Roman"/>
                <a:sym typeface="Times New Roman"/>
              </a:rPr>
              <a:t>of Computer Science and Engineering,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GB" sz="2000" b="0" i="0" u="none" strike="noStrike" cap="none" dirty="0" err="1">
                <a:solidFill>
                  <a:schemeClr val="dk1"/>
                </a:solidFill>
                <a:latin typeface="Times New Roman"/>
                <a:ea typeface="Times New Roman"/>
                <a:cs typeface="Times New Roman"/>
                <a:sym typeface="Times New Roman"/>
              </a:rPr>
              <a:t>Chitkara</a:t>
            </a:r>
            <a:r>
              <a:rPr lang="en-GB" sz="2000" b="0" i="0" u="none" strike="noStrike" cap="none" dirty="0">
                <a:solidFill>
                  <a:schemeClr val="dk1"/>
                </a:solidFill>
                <a:latin typeface="Times New Roman"/>
                <a:ea typeface="Times New Roman"/>
                <a:cs typeface="Times New Roman"/>
                <a:sym typeface="Times New Roman"/>
              </a:rPr>
              <a:t> University, </a:t>
            </a:r>
            <a:r>
              <a:rPr lang="en-GB" sz="2000" b="0" i="0" u="none" strike="noStrike" cap="none" smtClean="0">
                <a:solidFill>
                  <a:schemeClr val="dk1"/>
                </a:solidFill>
                <a:latin typeface="Times New Roman"/>
                <a:ea typeface="Times New Roman"/>
                <a:cs typeface="Times New Roman"/>
                <a:sym typeface="Times New Roman"/>
              </a:rPr>
              <a:t>Himachal Pradesh</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44e8f953de_0_63"/>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CONSISTENCY</a:t>
            </a:r>
            <a:endParaRPr/>
          </a:p>
        </p:txBody>
      </p:sp>
      <p:sp>
        <p:nvSpPr>
          <p:cNvPr id="149" name="Google Shape;149;g144e8f953de_0_63"/>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endParaRPr/>
          </a:p>
          <a:p>
            <a:pPr marL="0" lvl="0" indent="0" algn="just" rtl="0">
              <a:spcBef>
                <a:spcPts val="1000"/>
              </a:spcBef>
              <a:spcAft>
                <a:spcPts val="0"/>
              </a:spcAft>
              <a:buClr>
                <a:schemeClr val="dk1"/>
              </a:buClr>
              <a:buSzPts val="1100"/>
              <a:buFont typeface="Arial"/>
              <a:buNone/>
            </a:pPr>
            <a:r>
              <a:rPr lang="en-GB"/>
              <a:t>The integrity constraints are maintained so that the database is consistent before and after the transaction.</a:t>
            </a:r>
            <a:endParaRPr/>
          </a:p>
          <a:p>
            <a:pPr marL="0" lvl="0" indent="0" algn="just" rtl="0">
              <a:spcBef>
                <a:spcPts val="1000"/>
              </a:spcBef>
              <a:spcAft>
                <a:spcPts val="0"/>
              </a:spcAft>
              <a:buClr>
                <a:schemeClr val="dk1"/>
              </a:buClr>
              <a:buSzPts val="1100"/>
              <a:buFont typeface="Arial"/>
              <a:buNone/>
            </a:pPr>
            <a:r>
              <a:rPr lang="en-GB"/>
              <a:t>The execution of a transaction will leave a database in either its prior stable state or a new stable state.</a:t>
            </a:r>
            <a:endParaRPr/>
          </a:p>
          <a:p>
            <a:pPr marL="0" lvl="0" indent="0" algn="just" rtl="0">
              <a:spcBef>
                <a:spcPts val="1000"/>
              </a:spcBef>
              <a:spcAft>
                <a:spcPts val="0"/>
              </a:spcAft>
              <a:buClr>
                <a:schemeClr val="dk1"/>
              </a:buClr>
              <a:buSzPts val="1100"/>
              <a:buFont typeface="Arial"/>
              <a:buNone/>
            </a:pPr>
            <a:r>
              <a:rPr lang="en-GB"/>
              <a:t>The consistent property of database states that every transaction sees a consistent database instance.</a:t>
            </a:r>
            <a:endParaRPr/>
          </a:p>
          <a:p>
            <a:pPr marL="0" lvl="0" indent="0" algn="just" rtl="0">
              <a:spcBef>
                <a:spcPts val="1000"/>
              </a:spcBef>
              <a:spcAft>
                <a:spcPts val="0"/>
              </a:spcAft>
              <a:buClr>
                <a:schemeClr val="dk1"/>
              </a:buClr>
              <a:buSzPts val="1100"/>
              <a:buFont typeface="Arial"/>
              <a:buNone/>
            </a:pPr>
            <a:r>
              <a:rPr lang="en-GB"/>
              <a:t>The transaction is used to transform the database from one consistent state to another consistent state.</a:t>
            </a:r>
            <a:endParaRPr/>
          </a:p>
          <a:p>
            <a:pPr marL="0" lvl="0" indent="0" algn="just"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44e8f953de_0_71"/>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56" name="Google Shape;156;g144e8f953de_0_71"/>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None/>
            </a:pPr>
            <a:r>
              <a:rPr lang="en-GB"/>
              <a:t>For example: </a:t>
            </a:r>
            <a:endParaRPr/>
          </a:p>
          <a:p>
            <a:pPr marL="0" lvl="0" indent="0" algn="l" rtl="0">
              <a:spcBef>
                <a:spcPts val="1000"/>
              </a:spcBef>
              <a:spcAft>
                <a:spcPts val="0"/>
              </a:spcAft>
              <a:buNone/>
            </a:pPr>
            <a:endParaRPr/>
          </a:p>
          <a:p>
            <a:pPr marL="0" lvl="0" indent="0" algn="l" rtl="0">
              <a:spcBef>
                <a:spcPts val="1000"/>
              </a:spcBef>
              <a:spcAft>
                <a:spcPts val="0"/>
              </a:spcAft>
              <a:buClr>
                <a:schemeClr val="dk1"/>
              </a:buClr>
              <a:buSzPts val="1100"/>
              <a:buFont typeface="Arial"/>
              <a:buNone/>
            </a:pPr>
            <a:r>
              <a:rPr lang="en-GB"/>
              <a:t>The total amount must be maintained before or after the transaction.</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Total before T occurs = 600+300=900  </a:t>
            </a:r>
            <a:endParaRPr/>
          </a:p>
          <a:p>
            <a:pPr marL="0" lvl="0" indent="0" algn="l" rtl="0">
              <a:spcBef>
                <a:spcPts val="1000"/>
              </a:spcBef>
              <a:spcAft>
                <a:spcPts val="0"/>
              </a:spcAft>
              <a:buClr>
                <a:schemeClr val="dk1"/>
              </a:buClr>
              <a:buSzPts val="1100"/>
              <a:buFont typeface="Arial"/>
              <a:buNone/>
            </a:pPr>
            <a:r>
              <a:rPr lang="en-GB"/>
              <a:t>Total after T occurs= 500+400=900  </a:t>
            </a:r>
            <a:endParaRPr/>
          </a:p>
          <a:p>
            <a:pPr marL="0" lvl="0" indent="0" algn="l" rtl="0">
              <a:spcBef>
                <a:spcPts val="1000"/>
              </a:spcBef>
              <a:spcAft>
                <a:spcPts val="0"/>
              </a:spcAft>
              <a:buClr>
                <a:schemeClr val="dk1"/>
              </a:buClr>
              <a:buSzPts val="1100"/>
              <a:buFont typeface="Arial"/>
              <a:buNone/>
            </a:pPr>
            <a:r>
              <a:rPr lang="en-GB"/>
              <a:t>Therefore, the database is consistent. In the case when T1 is completed but T2 fails, then inconsistency will occur.</a:t>
            </a:r>
            <a:endParaRPr/>
          </a:p>
          <a:p>
            <a:pPr marL="0" lvl="0" indent="0" algn="l" rtl="0">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44e8f953de_0_78"/>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It shows that the data which is used at the time of execution of a transaction cannot be used by the second transaction until the first one is completed.</a:t>
            </a:r>
            <a:endParaRPr/>
          </a:p>
          <a:p>
            <a:pPr marL="0" lvl="0" indent="0" algn="l" rtl="0">
              <a:spcBef>
                <a:spcPts val="1000"/>
              </a:spcBef>
              <a:spcAft>
                <a:spcPts val="0"/>
              </a:spcAft>
              <a:buClr>
                <a:schemeClr val="dk1"/>
              </a:buClr>
              <a:buSzPts val="1100"/>
              <a:buFont typeface="Arial"/>
              <a:buNone/>
            </a:pPr>
            <a:r>
              <a:rPr lang="en-GB"/>
              <a:t>In isolation, if the transaction T1 is being executed and using the data item X, then that data item can't be accessed by any other transaction T2 until the transaction T1 ends.</a:t>
            </a:r>
            <a:endParaRPr/>
          </a:p>
          <a:p>
            <a:pPr marL="0" lvl="0" indent="0" algn="l" rtl="0">
              <a:spcBef>
                <a:spcPts val="1000"/>
              </a:spcBef>
              <a:spcAft>
                <a:spcPts val="0"/>
              </a:spcAft>
              <a:buClr>
                <a:schemeClr val="dk1"/>
              </a:buClr>
              <a:buSzPts val="1100"/>
              <a:buFont typeface="Arial"/>
              <a:buNone/>
            </a:pPr>
            <a:r>
              <a:rPr lang="en-GB"/>
              <a:t>The concurrency control subsystem of the DBMS enforced the isolation property.</a:t>
            </a:r>
            <a:endParaRPr/>
          </a:p>
          <a:p>
            <a:pPr marL="0" lvl="0" indent="0" algn="l" rtl="0">
              <a:spcBef>
                <a:spcPts val="1000"/>
              </a:spcBef>
              <a:spcAft>
                <a:spcPts val="0"/>
              </a:spcAft>
              <a:buNone/>
            </a:pPr>
            <a:endParaRPr/>
          </a:p>
        </p:txBody>
      </p:sp>
      <p:sp>
        <p:nvSpPr>
          <p:cNvPr id="163" name="Google Shape;163;g144e8f953de_0_78"/>
          <p:cNvSpPr txBox="1"/>
          <p:nvPr/>
        </p:nvSpPr>
        <p:spPr>
          <a:xfrm>
            <a:off x="0" y="228600"/>
            <a:ext cx="37419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2800">
                <a:solidFill>
                  <a:schemeClr val="dk1"/>
                </a:solidFill>
                <a:latin typeface="Times New Roman"/>
                <a:ea typeface="Times New Roman"/>
                <a:cs typeface="Times New Roman"/>
                <a:sym typeface="Times New Roman"/>
              </a:rPr>
              <a:t>ISOLATION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44e8f953de_0_84"/>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DURABILITY</a:t>
            </a:r>
            <a:endParaRPr/>
          </a:p>
        </p:txBody>
      </p:sp>
      <p:sp>
        <p:nvSpPr>
          <p:cNvPr id="170" name="Google Shape;170;g144e8f953de_0_84"/>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r>
              <a:rPr lang="en-GB"/>
              <a:t>The durability property is used to indicate the performance of the database's consistent state. It states that the transaction made the permanent changes.</a:t>
            </a:r>
            <a:endParaRPr/>
          </a:p>
          <a:p>
            <a:pPr marL="0" lvl="0" indent="0" algn="just" rtl="0">
              <a:spcBef>
                <a:spcPts val="1000"/>
              </a:spcBef>
              <a:spcAft>
                <a:spcPts val="0"/>
              </a:spcAft>
              <a:buNone/>
            </a:pPr>
            <a:r>
              <a:rPr lang="en-GB"/>
              <a:t>They cannot be lost by the erroneous operation of a faulty transaction or by the system failure. When a transaction is completed, then the database reaches a state known as the consistent state. That consistent state cannot be lost, even in the event of a system's failure. The recovery subsystem of the DBMS has the responsibility of Durability property.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44e8f953de_0_96"/>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TRANSACTION STATES</a:t>
            </a:r>
            <a:endParaRPr/>
          </a:p>
        </p:txBody>
      </p:sp>
      <p:sp>
        <p:nvSpPr>
          <p:cNvPr id="177" name="Google Shape;177;g144e8f953de_0_96"/>
          <p:cNvSpPr txBox="1">
            <a:spLocks noGrp="1"/>
          </p:cNvSpPr>
          <p:nvPr>
            <p:ph type="subTitle" idx="1"/>
          </p:nvPr>
        </p:nvSpPr>
        <p:spPr>
          <a:xfrm>
            <a:off x="457200" y="1604521"/>
            <a:ext cx="8229300" cy="715500"/>
          </a:xfrm>
          <a:prstGeom prst="rect">
            <a:avLst/>
          </a:prstGeom>
        </p:spPr>
        <p:txBody>
          <a:bodyPr spcFirstLastPara="1" wrap="square" lIns="0" tIns="0" rIns="0" bIns="0" anchor="ctr" anchorCtr="0">
            <a:noAutofit/>
          </a:bodyPr>
          <a:lstStyle/>
          <a:p>
            <a:pPr marL="0" lvl="0" indent="0" algn="just" rtl="0">
              <a:lnSpc>
                <a:spcPct val="115000"/>
              </a:lnSpc>
              <a:spcBef>
                <a:spcPts val="1200"/>
              </a:spcBef>
              <a:spcAft>
                <a:spcPts val="1200"/>
              </a:spcAft>
              <a:buNone/>
            </a:pPr>
            <a:r>
              <a:rPr lang="en-GB">
                <a:solidFill>
                  <a:srgbClr val="333333"/>
                </a:solidFill>
                <a:highlight>
                  <a:srgbClr val="FFFFFF"/>
                </a:highlight>
                <a:latin typeface="Roboto"/>
                <a:ea typeface="Roboto"/>
                <a:cs typeface="Roboto"/>
                <a:sym typeface="Roboto"/>
              </a:rPr>
              <a:t>In a database, the transaction can be in one of the following states -</a:t>
            </a:r>
            <a:endParaRPr sz="2000"/>
          </a:p>
        </p:txBody>
      </p:sp>
      <p:pic>
        <p:nvPicPr>
          <p:cNvPr id="178" name="Google Shape;178;g144e8f953de_0_96" descr="DBMS States of Transaction"/>
          <p:cNvPicPr preferRelativeResize="0"/>
          <p:nvPr/>
        </p:nvPicPr>
        <p:blipFill>
          <a:blip r:embed="rId3">
            <a:alphaModFix/>
          </a:blip>
          <a:stretch>
            <a:fillRect/>
          </a:stretch>
        </p:blipFill>
        <p:spPr>
          <a:xfrm>
            <a:off x="1023250" y="2962550"/>
            <a:ext cx="7093500" cy="310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44e8f953de_0_102"/>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85" name="Google Shape;185;g144e8f953de_0_102"/>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r>
              <a:rPr lang="en-GB" b="1"/>
              <a:t>Active state</a:t>
            </a:r>
            <a:endParaRPr b="1"/>
          </a:p>
          <a:p>
            <a:pPr marL="0" lvl="0" indent="0" algn="just" rtl="0">
              <a:spcBef>
                <a:spcPts val="1000"/>
              </a:spcBef>
              <a:spcAft>
                <a:spcPts val="0"/>
              </a:spcAft>
              <a:buClr>
                <a:schemeClr val="dk1"/>
              </a:buClr>
              <a:buSzPts val="1100"/>
              <a:buFont typeface="Arial"/>
              <a:buNone/>
            </a:pPr>
            <a:r>
              <a:rPr lang="en-GB"/>
              <a:t>The active state is the first state of every transaction. In this state, the transaction is being executed.</a:t>
            </a:r>
            <a:endParaRPr/>
          </a:p>
          <a:p>
            <a:pPr marL="0" lvl="0" indent="0" algn="just" rtl="0">
              <a:spcBef>
                <a:spcPts val="1000"/>
              </a:spcBef>
              <a:spcAft>
                <a:spcPts val="0"/>
              </a:spcAft>
              <a:buNone/>
            </a:pPr>
            <a:r>
              <a:rPr lang="en-GB"/>
              <a:t>For example: Insertion or deletion or updating a record is done here. But all the records are still not saved to the database.</a:t>
            </a:r>
            <a:endParaRPr/>
          </a:p>
          <a:p>
            <a:pPr marL="0" lvl="0" indent="0" algn="just" rtl="0">
              <a:spcBef>
                <a:spcPts val="1000"/>
              </a:spcBef>
              <a:spcAft>
                <a:spcPts val="0"/>
              </a:spcAft>
              <a:buClr>
                <a:schemeClr val="dk1"/>
              </a:buClr>
              <a:buSzPts val="1100"/>
              <a:buFont typeface="Arial"/>
              <a:buNone/>
            </a:pPr>
            <a:endParaRPr/>
          </a:p>
          <a:p>
            <a:pPr marL="0" lvl="0" indent="0" algn="just" rtl="0">
              <a:spcBef>
                <a:spcPts val="1000"/>
              </a:spcBef>
              <a:spcAft>
                <a:spcPts val="0"/>
              </a:spcAft>
              <a:buClr>
                <a:schemeClr val="dk1"/>
              </a:buClr>
              <a:buSzPts val="1100"/>
              <a:buFont typeface="Arial"/>
              <a:buNone/>
            </a:pPr>
            <a:r>
              <a:rPr lang="en-GB" b="1"/>
              <a:t>Partially committed</a:t>
            </a:r>
            <a:endParaRPr b="1"/>
          </a:p>
          <a:p>
            <a:pPr marL="0" lvl="0" indent="0" algn="just" rtl="0">
              <a:spcBef>
                <a:spcPts val="1000"/>
              </a:spcBef>
              <a:spcAft>
                <a:spcPts val="0"/>
              </a:spcAft>
              <a:buClr>
                <a:schemeClr val="dk1"/>
              </a:buClr>
              <a:buSzPts val="1100"/>
              <a:buFont typeface="Arial"/>
              <a:buNone/>
            </a:pPr>
            <a:r>
              <a:rPr lang="en-GB"/>
              <a:t>In the partially committed state, a transaction executes its final operation, but the data is still not saved to the database.</a:t>
            </a:r>
            <a:endParaRPr/>
          </a:p>
          <a:p>
            <a:pPr marL="0" lvl="0" indent="0" algn="just" rtl="0">
              <a:spcBef>
                <a:spcPts val="1000"/>
              </a:spcBef>
              <a:spcAft>
                <a:spcPts val="0"/>
              </a:spcAft>
              <a:buNone/>
            </a:pPr>
            <a:r>
              <a:rPr lang="en-GB"/>
              <a:t>In the total mark calculation example, a final display of the total marks step is executed in this state.</a:t>
            </a:r>
            <a:endParaRPr/>
          </a:p>
          <a:p>
            <a:pPr marL="0" lvl="0" indent="0" algn="just" rtl="0">
              <a:spcBef>
                <a:spcPts val="1000"/>
              </a:spcBef>
              <a:spcAft>
                <a:spcPts val="0"/>
              </a:spcAft>
              <a:buNone/>
            </a:pPr>
            <a:endParaRPr/>
          </a:p>
          <a:p>
            <a:pPr marL="0" lvl="0" indent="0" algn="just" rtl="0">
              <a:spcBef>
                <a:spcPts val="1000"/>
              </a:spcBef>
              <a:spcAft>
                <a:spcPts val="0"/>
              </a:spcAft>
              <a:buNone/>
            </a:pPr>
            <a:r>
              <a:rPr lang="en-GB" b="1"/>
              <a:t>Committed</a:t>
            </a:r>
            <a:endParaRPr b="1"/>
          </a:p>
          <a:p>
            <a:pPr marL="0" lvl="0" indent="0" algn="just" rtl="0">
              <a:spcBef>
                <a:spcPts val="1000"/>
              </a:spcBef>
              <a:spcAft>
                <a:spcPts val="0"/>
              </a:spcAft>
              <a:buNone/>
            </a:pPr>
            <a:r>
              <a:rPr lang="en-GB"/>
              <a:t>A transaction is said to be in a committed state if it executes all its operations successfully. In this state, all the effects are now permanently saved on the database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44e8f953de_0_108"/>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92" name="Google Shape;192;g144e8f953de_0_108"/>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r>
              <a:rPr lang="en-GB" b="1"/>
              <a:t>Failed state</a:t>
            </a:r>
            <a:endParaRPr b="1"/>
          </a:p>
          <a:p>
            <a:pPr marL="0" lvl="0" indent="0" algn="just" rtl="0">
              <a:spcBef>
                <a:spcPts val="1000"/>
              </a:spcBef>
              <a:spcAft>
                <a:spcPts val="0"/>
              </a:spcAft>
              <a:buClr>
                <a:schemeClr val="dk1"/>
              </a:buClr>
              <a:buSzPts val="1100"/>
              <a:buFont typeface="Arial"/>
              <a:buNone/>
            </a:pPr>
            <a:r>
              <a:rPr lang="en-GB"/>
              <a:t>If any of the checks made by the database recovery system fails, then the transaction is said to be in the failed state.</a:t>
            </a:r>
            <a:endParaRPr/>
          </a:p>
          <a:p>
            <a:pPr marL="0" lvl="0" indent="0" algn="just" rtl="0">
              <a:spcBef>
                <a:spcPts val="1000"/>
              </a:spcBef>
              <a:spcAft>
                <a:spcPts val="0"/>
              </a:spcAft>
              <a:buClr>
                <a:schemeClr val="dk1"/>
              </a:buClr>
              <a:buSzPts val="1100"/>
              <a:buFont typeface="Arial"/>
              <a:buNone/>
            </a:pPr>
            <a:r>
              <a:rPr lang="en-GB"/>
              <a:t>In the example of total mark calculation, if the database is not able to fire a query to fetch the marks, then the transaction will fail to execute.</a:t>
            </a:r>
            <a:endParaRPr/>
          </a:p>
          <a:p>
            <a:pPr marL="0" lvl="0" indent="0" algn="just" rtl="0">
              <a:spcBef>
                <a:spcPts val="1000"/>
              </a:spcBef>
              <a:spcAft>
                <a:spcPts val="0"/>
              </a:spcAft>
              <a:buNone/>
            </a:pPr>
            <a:endParaRPr b="1"/>
          </a:p>
          <a:p>
            <a:pPr marL="0" lvl="0" indent="0" algn="just" rtl="0">
              <a:spcBef>
                <a:spcPts val="1000"/>
              </a:spcBef>
              <a:spcAft>
                <a:spcPts val="0"/>
              </a:spcAft>
              <a:buClr>
                <a:schemeClr val="dk1"/>
              </a:buClr>
              <a:buSzPts val="1100"/>
              <a:buFont typeface="Arial"/>
              <a:buNone/>
            </a:pPr>
            <a:r>
              <a:rPr lang="en-GB" b="1"/>
              <a:t>Aborted</a:t>
            </a:r>
            <a:endParaRPr b="1"/>
          </a:p>
          <a:p>
            <a:pPr marL="0" lvl="0" indent="0" algn="just" rtl="0">
              <a:spcBef>
                <a:spcPts val="1000"/>
              </a:spcBef>
              <a:spcAft>
                <a:spcPts val="0"/>
              </a:spcAft>
              <a:buClr>
                <a:schemeClr val="dk1"/>
              </a:buClr>
              <a:buSzPts val="1100"/>
              <a:buFont typeface="Arial"/>
              <a:buNone/>
            </a:pPr>
            <a:r>
              <a:rPr lang="en-GB"/>
              <a:t>If any of the checks fail and the transaction has reached a failed state then the database recovery system will make sure that the database is in its previous consistent state. If not then it will abort or roll back the transaction to bring the database into a consistent state.</a:t>
            </a:r>
            <a:endParaRPr/>
          </a:p>
          <a:p>
            <a:pPr marL="0" lvl="0" indent="0" algn="just" rtl="0">
              <a:spcBef>
                <a:spcPts val="1000"/>
              </a:spcBef>
              <a:spcAft>
                <a:spcPts val="0"/>
              </a:spcAft>
              <a:buClr>
                <a:schemeClr val="dk1"/>
              </a:buClr>
              <a:buSzPts val="1100"/>
              <a:buFont typeface="Arial"/>
              <a:buNone/>
            </a:pPr>
            <a:r>
              <a:rPr lang="en-GB"/>
              <a:t>If the transaction fails in the middle of the transaction then before executing the transaction, all the executed transactions are rolled back to its consistent state.</a:t>
            </a:r>
            <a:endParaRPr/>
          </a:p>
          <a:p>
            <a:pPr marL="0" lvl="0" indent="0" algn="just" rtl="0">
              <a:spcBef>
                <a:spcPts val="1000"/>
              </a:spcBef>
              <a:spcAft>
                <a:spcPts val="0"/>
              </a:spcAft>
              <a:buClr>
                <a:schemeClr val="dk1"/>
              </a:buClr>
              <a:buSzPts val="1100"/>
              <a:buFont typeface="Arial"/>
              <a:buNone/>
            </a:pPr>
            <a:r>
              <a:rPr lang="en-GB"/>
              <a:t>After aborting the transaction, the database recovery module will select one of the two operations:</a:t>
            </a:r>
            <a:endParaRPr/>
          </a:p>
          <a:p>
            <a:pPr marL="0" lvl="0" indent="0" algn="just" rtl="0">
              <a:spcBef>
                <a:spcPts val="1000"/>
              </a:spcBef>
              <a:spcAft>
                <a:spcPts val="0"/>
              </a:spcAft>
              <a:buClr>
                <a:schemeClr val="dk1"/>
              </a:buClr>
              <a:buSzPts val="1100"/>
              <a:buFont typeface="Arial"/>
              <a:buNone/>
            </a:pPr>
            <a:r>
              <a:rPr lang="en-GB"/>
              <a:t>Re-start the transaction</a:t>
            </a:r>
            <a:endParaRPr/>
          </a:p>
          <a:p>
            <a:pPr marL="0" lvl="0" indent="0" algn="just" rtl="0">
              <a:spcBef>
                <a:spcPts val="1000"/>
              </a:spcBef>
              <a:spcAft>
                <a:spcPts val="0"/>
              </a:spcAft>
              <a:buNone/>
            </a:pPr>
            <a:r>
              <a:rPr lang="en-GB"/>
              <a:t>Kill the transaction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44e8f953de_0_114"/>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SCHEDULE</a:t>
            </a:r>
            <a:endParaRPr/>
          </a:p>
        </p:txBody>
      </p:sp>
      <p:sp>
        <p:nvSpPr>
          <p:cNvPr id="199" name="Google Shape;199;g144e8f953de_0_114"/>
          <p:cNvSpPr txBox="1">
            <a:spLocks noGrp="1"/>
          </p:cNvSpPr>
          <p:nvPr>
            <p:ph type="subTitle" idx="1"/>
          </p:nvPr>
        </p:nvSpPr>
        <p:spPr>
          <a:xfrm>
            <a:off x="457200" y="1604522"/>
            <a:ext cx="8229300" cy="1307400"/>
          </a:xfrm>
          <a:prstGeom prst="rect">
            <a:avLst/>
          </a:prstGeom>
        </p:spPr>
        <p:txBody>
          <a:bodyPr spcFirstLastPara="1" wrap="square" lIns="0" tIns="0" rIns="0" bIns="0" anchor="ctr" anchorCtr="0">
            <a:noAutofit/>
          </a:bodyPr>
          <a:lstStyle/>
          <a:p>
            <a:pPr marL="0" lvl="0" indent="0" algn="l" rtl="0">
              <a:spcBef>
                <a:spcPts val="1000"/>
              </a:spcBef>
              <a:spcAft>
                <a:spcPts val="0"/>
              </a:spcAft>
              <a:buNone/>
            </a:pPr>
            <a:r>
              <a:rPr lang="en-GB"/>
              <a:t>A series of operation from one transaction to another transaction is known as schedule. It is used to preserve the order of the operation in each of the individual transaction.</a:t>
            </a:r>
            <a:endParaRPr/>
          </a:p>
        </p:txBody>
      </p:sp>
      <p:pic>
        <p:nvPicPr>
          <p:cNvPr id="200" name="Google Shape;200;g144e8f953de_0_114"/>
          <p:cNvPicPr preferRelativeResize="0"/>
          <p:nvPr/>
        </p:nvPicPr>
        <p:blipFill>
          <a:blip r:embed="rId3">
            <a:alphaModFix/>
          </a:blip>
          <a:stretch>
            <a:fillRect/>
          </a:stretch>
        </p:blipFill>
        <p:spPr>
          <a:xfrm>
            <a:off x="2047875" y="3242575"/>
            <a:ext cx="5048250" cy="249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44e8f953de_0_128"/>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SERIAL SCHEDULE</a:t>
            </a:r>
            <a:endParaRPr/>
          </a:p>
        </p:txBody>
      </p:sp>
      <p:sp>
        <p:nvSpPr>
          <p:cNvPr id="207" name="Google Shape;207;g144e8f953de_0_128"/>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r>
              <a:rPr lang="en-GB"/>
              <a:t>The serial schedule is a type of schedule where one transaction is executed completely before starting another transaction. In the serial schedule, when the first transaction completes its cycle, then the next transaction is executed.</a:t>
            </a:r>
            <a:endParaRPr/>
          </a:p>
          <a:p>
            <a:pPr marL="0" lvl="0" indent="0" algn="just" rtl="0">
              <a:spcBef>
                <a:spcPts val="1000"/>
              </a:spcBef>
              <a:spcAft>
                <a:spcPts val="0"/>
              </a:spcAft>
              <a:buClr>
                <a:schemeClr val="dk1"/>
              </a:buClr>
              <a:buSzPts val="1100"/>
              <a:buFont typeface="Arial"/>
              <a:buNone/>
            </a:pPr>
            <a:endParaRPr/>
          </a:p>
          <a:p>
            <a:pPr marL="0" lvl="0" indent="0" algn="just" rtl="0">
              <a:spcBef>
                <a:spcPts val="1000"/>
              </a:spcBef>
              <a:spcAft>
                <a:spcPts val="0"/>
              </a:spcAft>
              <a:buClr>
                <a:schemeClr val="dk1"/>
              </a:buClr>
              <a:buSzPts val="1100"/>
              <a:buFont typeface="Arial"/>
              <a:buNone/>
            </a:pPr>
            <a:r>
              <a:rPr lang="en-GB"/>
              <a:t>For example: Suppose there are two transactions T1 and T2 which have some operations. If it has no interleaving of operations, then there are the following two possible outcomes:</a:t>
            </a:r>
            <a:endParaRPr/>
          </a:p>
          <a:p>
            <a:pPr marL="0" lvl="0" indent="0" algn="just" rtl="0">
              <a:spcBef>
                <a:spcPts val="1000"/>
              </a:spcBef>
              <a:spcAft>
                <a:spcPts val="0"/>
              </a:spcAft>
              <a:buClr>
                <a:schemeClr val="dk1"/>
              </a:buClr>
              <a:buSzPts val="1100"/>
              <a:buFont typeface="Arial"/>
              <a:buNone/>
            </a:pPr>
            <a:endParaRPr/>
          </a:p>
          <a:p>
            <a:pPr marL="0" lvl="0" indent="0" algn="just" rtl="0">
              <a:spcBef>
                <a:spcPts val="1000"/>
              </a:spcBef>
              <a:spcAft>
                <a:spcPts val="0"/>
              </a:spcAft>
              <a:buClr>
                <a:schemeClr val="dk1"/>
              </a:buClr>
              <a:buSzPts val="1100"/>
              <a:buFont typeface="Arial"/>
              <a:buNone/>
            </a:pPr>
            <a:r>
              <a:rPr lang="en-GB"/>
              <a:t>Execute all the operations of T1 which was followed by all the operations of T2.</a:t>
            </a:r>
            <a:endParaRPr/>
          </a:p>
          <a:p>
            <a:pPr marL="0" lvl="0" indent="0" algn="just" rtl="0">
              <a:spcBef>
                <a:spcPts val="1000"/>
              </a:spcBef>
              <a:spcAft>
                <a:spcPts val="0"/>
              </a:spcAft>
              <a:buClr>
                <a:schemeClr val="dk1"/>
              </a:buClr>
              <a:buSzPts val="1100"/>
              <a:buFont typeface="Arial"/>
              <a:buNone/>
            </a:pPr>
            <a:r>
              <a:rPr lang="en-GB"/>
              <a:t>Execute all the operations of T1 which was followed by all the operations of T2.</a:t>
            </a:r>
            <a:endParaRPr/>
          </a:p>
          <a:p>
            <a:pPr marL="0" lvl="0" indent="0" algn="just" rtl="0">
              <a:spcBef>
                <a:spcPts val="1000"/>
              </a:spcBef>
              <a:spcAft>
                <a:spcPts val="0"/>
              </a:spcAft>
              <a:buClr>
                <a:schemeClr val="dk1"/>
              </a:buClr>
              <a:buSzPts val="1100"/>
              <a:buFont typeface="Arial"/>
              <a:buNone/>
            </a:pPr>
            <a:r>
              <a:rPr lang="en-GB"/>
              <a:t>In the given (a) figure, Schedule A shows the serial schedule where T1 followed by T2.</a:t>
            </a:r>
            <a:endParaRPr/>
          </a:p>
          <a:p>
            <a:pPr marL="0" lvl="0" indent="0" algn="just" rtl="0">
              <a:spcBef>
                <a:spcPts val="1000"/>
              </a:spcBef>
              <a:spcAft>
                <a:spcPts val="0"/>
              </a:spcAft>
              <a:buClr>
                <a:schemeClr val="dk1"/>
              </a:buClr>
              <a:buSzPts val="1100"/>
              <a:buFont typeface="Arial"/>
              <a:buNone/>
            </a:pPr>
            <a:r>
              <a:rPr lang="en-GB"/>
              <a:t>In the given (b) figure, Schedule B shows the serial schedule where T2 followed by T1.</a:t>
            </a:r>
            <a:endParaRPr/>
          </a:p>
          <a:p>
            <a:pPr marL="0" lvl="0" indent="0" algn="just"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44e8f953de_0_134"/>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NON-SERIAL SCHEDULE</a:t>
            </a:r>
            <a:endParaRPr/>
          </a:p>
        </p:txBody>
      </p:sp>
      <p:sp>
        <p:nvSpPr>
          <p:cNvPr id="214" name="Google Shape;214;g144e8f953de_0_134"/>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r>
              <a:rPr lang="en-GB"/>
              <a:t>If interleaving of operations is allowed, then there will be non-serial schedule.</a:t>
            </a:r>
            <a:endParaRPr/>
          </a:p>
          <a:p>
            <a:pPr marL="0" lvl="0" indent="0" algn="just" rtl="0">
              <a:spcBef>
                <a:spcPts val="1000"/>
              </a:spcBef>
              <a:spcAft>
                <a:spcPts val="0"/>
              </a:spcAft>
              <a:buClr>
                <a:schemeClr val="dk1"/>
              </a:buClr>
              <a:buSzPts val="1100"/>
              <a:buFont typeface="Arial"/>
              <a:buNone/>
            </a:pPr>
            <a:r>
              <a:rPr lang="en-GB"/>
              <a:t>It contains many possible orders in which the system can execute the individual operations of the transactions.</a:t>
            </a:r>
            <a:endParaRPr/>
          </a:p>
          <a:p>
            <a:pPr marL="0" lvl="0" indent="0" algn="just" rtl="0">
              <a:spcBef>
                <a:spcPts val="1000"/>
              </a:spcBef>
              <a:spcAft>
                <a:spcPts val="0"/>
              </a:spcAft>
              <a:buClr>
                <a:schemeClr val="dk1"/>
              </a:buClr>
              <a:buSzPts val="1100"/>
              <a:buFont typeface="Arial"/>
              <a:buNone/>
            </a:pPr>
            <a:r>
              <a:rPr lang="en-GB"/>
              <a:t>In the given figure (c) and (d), Schedule C and Schedule D are the non-serial schedules. It has interleaving of operations.</a:t>
            </a:r>
            <a:endParaRPr/>
          </a:p>
          <a:p>
            <a:pPr marL="0" lvl="0" indent="0" algn="just"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144e8f953de_0_1"/>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The transaction is a set of logically related operation. It contains a group of tasks.</a:t>
            </a:r>
            <a:endParaRPr/>
          </a:p>
          <a:p>
            <a:pPr marL="0" lvl="0" indent="0" algn="l" rtl="0">
              <a:spcBef>
                <a:spcPts val="1000"/>
              </a:spcBef>
              <a:spcAft>
                <a:spcPts val="0"/>
              </a:spcAft>
              <a:buClr>
                <a:schemeClr val="dk1"/>
              </a:buClr>
              <a:buSzPts val="1100"/>
              <a:buFont typeface="Arial"/>
              <a:buNone/>
            </a:pPr>
            <a:r>
              <a:rPr lang="en-GB"/>
              <a:t>A transaction is an action or series of actions. It is performed by a single user to perform operations for accessing the contents of the database.</a:t>
            </a:r>
            <a:endParaRPr/>
          </a:p>
          <a:p>
            <a:pPr marL="0" lvl="0" indent="0" algn="l" rtl="0">
              <a:spcBef>
                <a:spcPts val="1000"/>
              </a:spcBef>
              <a:spcAft>
                <a:spcPts val="0"/>
              </a:spcAft>
              <a:buNone/>
            </a:pPr>
            <a:endParaRPr/>
          </a:p>
        </p:txBody>
      </p:sp>
      <p:sp>
        <p:nvSpPr>
          <p:cNvPr id="93" name="Google Shape;93;g144e8f953de_0_1"/>
          <p:cNvSpPr txBox="1">
            <a:spLocks noGrp="1"/>
          </p:cNvSpPr>
          <p:nvPr>
            <p:ph type="title"/>
          </p:nvPr>
        </p:nvSpPr>
        <p:spPr>
          <a:xfrm>
            <a:off x="152400" y="15240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TRANSACTION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44e8f953de_0_142"/>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SERIALIZABLE SCHEDULE</a:t>
            </a:r>
            <a:endParaRPr/>
          </a:p>
        </p:txBody>
      </p:sp>
      <p:sp>
        <p:nvSpPr>
          <p:cNvPr id="221" name="Google Shape;221;g144e8f953de_0_142"/>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spcBef>
                <a:spcPts val="1000"/>
              </a:spcBef>
              <a:spcAft>
                <a:spcPts val="0"/>
              </a:spcAft>
              <a:buClr>
                <a:schemeClr val="dk1"/>
              </a:buClr>
              <a:buSzPts val="1100"/>
              <a:buFont typeface="Arial"/>
              <a:buNone/>
            </a:pPr>
            <a:r>
              <a:rPr lang="en-GB"/>
              <a:t>The serializability of schedules is used to find non-serial schedules that allow the transaction to execute concurrently without interfering with one another.</a:t>
            </a:r>
            <a:endParaRPr/>
          </a:p>
          <a:p>
            <a:pPr marL="0" lvl="0" indent="0" algn="just" rtl="0">
              <a:spcBef>
                <a:spcPts val="1000"/>
              </a:spcBef>
              <a:spcAft>
                <a:spcPts val="0"/>
              </a:spcAft>
              <a:buClr>
                <a:schemeClr val="dk1"/>
              </a:buClr>
              <a:buSzPts val="1100"/>
              <a:buFont typeface="Arial"/>
              <a:buNone/>
            </a:pPr>
            <a:r>
              <a:rPr lang="en-GB"/>
              <a:t>It identifies which schedules are correct when executions of the transaction have interleaving of their operations.</a:t>
            </a:r>
            <a:endParaRPr/>
          </a:p>
          <a:p>
            <a:pPr marL="0" lvl="0" indent="0" algn="just" rtl="0">
              <a:spcBef>
                <a:spcPts val="1000"/>
              </a:spcBef>
              <a:spcAft>
                <a:spcPts val="0"/>
              </a:spcAft>
              <a:buClr>
                <a:schemeClr val="dk1"/>
              </a:buClr>
              <a:buSzPts val="1100"/>
              <a:buFont typeface="Arial"/>
              <a:buNone/>
            </a:pPr>
            <a:r>
              <a:rPr lang="en-GB"/>
              <a:t>A non-serial schedule will be serializable if its result is equal to the result of its transactions executed serially.</a:t>
            </a:r>
            <a:endParaRPr/>
          </a:p>
          <a:p>
            <a:pPr marL="0" lvl="0" indent="0" algn="just"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44e8f953de_0_150"/>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EXAMPLE</a:t>
            </a:r>
            <a:endParaRPr/>
          </a:p>
        </p:txBody>
      </p:sp>
      <p:sp>
        <p:nvSpPr>
          <p:cNvPr id="228" name="Google Shape;228;g144e8f953de_0_150"/>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None/>
            </a:pPr>
            <a:endParaRPr/>
          </a:p>
        </p:txBody>
      </p:sp>
      <p:pic>
        <p:nvPicPr>
          <p:cNvPr id="229" name="Google Shape;229;g144e8f953de_0_150"/>
          <p:cNvPicPr preferRelativeResize="0"/>
          <p:nvPr/>
        </p:nvPicPr>
        <p:blipFill>
          <a:blip r:embed="rId3">
            <a:alphaModFix/>
          </a:blip>
          <a:stretch>
            <a:fillRect/>
          </a:stretch>
        </p:blipFill>
        <p:spPr>
          <a:xfrm>
            <a:off x="228600" y="1660763"/>
            <a:ext cx="4152900" cy="3400425"/>
          </a:xfrm>
          <a:prstGeom prst="rect">
            <a:avLst/>
          </a:prstGeom>
          <a:noFill/>
          <a:ln>
            <a:noFill/>
          </a:ln>
        </p:spPr>
      </p:pic>
      <p:pic>
        <p:nvPicPr>
          <p:cNvPr id="230" name="Google Shape;230;g144e8f953de_0_150"/>
          <p:cNvPicPr preferRelativeResize="0"/>
          <p:nvPr/>
        </p:nvPicPr>
        <p:blipFill>
          <a:blip r:embed="rId4">
            <a:alphaModFix/>
          </a:blip>
          <a:stretch>
            <a:fillRect/>
          </a:stretch>
        </p:blipFill>
        <p:spPr>
          <a:xfrm>
            <a:off x="4571988" y="1604525"/>
            <a:ext cx="4219575" cy="3409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44e8f953de_0_156"/>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EXAMPLE</a:t>
            </a:r>
            <a:endParaRPr/>
          </a:p>
        </p:txBody>
      </p:sp>
      <p:sp>
        <p:nvSpPr>
          <p:cNvPr id="237" name="Google Shape;237;g144e8f953de_0_156"/>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None/>
            </a:pPr>
            <a:endParaRPr/>
          </a:p>
        </p:txBody>
      </p:sp>
      <p:pic>
        <p:nvPicPr>
          <p:cNvPr id="238" name="Google Shape;238;g144e8f953de_0_156"/>
          <p:cNvPicPr preferRelativeResize="0"/>
          <p:nvPr/>
        </p:nvPicPr>
        <p:blipFill>
          <a:blip r:embed="rId3">
            <a:alphaModFix/>
          </a:blip>
          <a:stretch>
            <a:fillRect/>
          </a:stretch>
        </p:blipFill>
        <p:spPr>
          <a:xfrm>
            <a:off x="328613" y="1766888"/>
            <a:ext cx="4219575" cy="3324225"/>
          </a:xfrm>
          <a:prstGeom prst="rect">
            <a:avLst/>
          </a:prstGeom>
          <a:noFill/>
          <a:ln>
            <a:noFill/>
          </a:ln>
        </p:spPr>
      </p:pic>
      <p:pic>
        <p:nvPicPr>
          <p:cNvPr id="239" name="Google Shape;239;g144e8f953de_0_156"/>
          <p:cNvPicPr preferRelativeResize="0"/>
          <p:nvPr/>
        </p:nvPicPr>
        <p:blipFill>
          <a:blip r:embed="rId4">
            <a:alphaModFix/>
          </a:blip>
          <a:stretch>
            <a:fillRect/>
          </a:stretch>
        </p:blipFill>
        <p:spPr>
          <a:xfrm>
            <a:off x="4695513" y="1819275"/>
            <a:ext cx="3990975" cy="321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44e8f953de_0_173"/>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46" name="Google Shape;246;g144e8f953de_0_173"/>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just" rtl="0">
              <a:lnSpc>
                <a:spcPct val="115000"/>
              </a:lnSpc>
              <a:spcBef>
                <a:spcPts val="1200"/>
              </a:spcBef>
              <a:spcAft>
                <a:spcPts val="0"/>
              </a:spcAft>
              <a:buNone/>
            </a:pPr>
            <a:r>
              <a:rPr lang="en-GB" sz="1900">
                <a:solidFill>
                  <a:srgbClr val="333333"/>
                </a:solidFill>
                <a:highlight>
                  <a:srgbClr val="FFFFFF"/>
                </a:highlight>
                <a:latin typeface="Roboto"/>
                <a:ea typeface="Roboto"/>
                <a:cs typeface="Roboto"/>
                <a:sym typeface="Roboto"/>
              </a:rPr>
              <a:t>In the above example,</a:t>
            </a:r>
            <a:endParaRPr sz="19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GB" sz="1900">
                <a:solidFill>
                  <a:srgbClr val="333333"/>
                </a:solidFill>
                <a:highlight>
                  <a:srgbClr val="FFFFFF"/>
                </a:highlight>
                <a:latin typeface="Roboto"/>
                <a:ea typeface="Roboto"/>
                <a:cs typeface="Roboto"/>
                <a:sym typeface="Roboto"/>
              </a:rPr>
              <a:t>Schedule A and Schedule B are serial schedule.</a:t>
            </a:r>
            <a:endParaRPr sz="19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GB" sz="1900">
                <a:solidFill>
                  <a:srgbClr val="333333"/>
                </a:solidFill>
                <a:highlight>
                  <a:srgbClr val="FFFFFF"/>
                </a:highlight>
                <a:latin typeface="Roboto"/>
                <a:ea typeface="Roboto"/>
                <a:cs typeface="Roboto"/>
                <a:sym typeface="Roboto"/>
              </a:rPr>
              <a:t>Schedule C and Schedule D are Non-serial schedule.</a:t>
            </a:r>
            <a:endParaRPr sz="19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44e8f953de_0_8"/>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EXAMPLE</a:t>
            </a:r>
            <a:endParaRPr/>
          </a:p>
        </p:txBody>
      </p:sp>
      <p:sp>
        <p:nvSpPr>
          <p:cNvPr id="100" name="Google Shape;100;g144e8f953de_0_8"/>
          <p:cNvSpPr txBox="1">
            <a:spLocks noGrp="1"/>
          </p:cNvSpPr>
          <p:nvPr>
            <p:ph type="subTitle" idx="1"/>
          </p:nvPr>
        </p:nvSpPr>
        <p:spPr>
          <a:xfrm>
            <a:off x="457350" y="1942795"/>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None/>
            </a:pPr>
            <a:r>
              <a:rPr lang="en-GB"/>
              <a:t>Example: Suppose an employee of bank transfers Rs 800 from X's account to Y's account. This small transaction contains several low-level tasks: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X's Account</a:t>
            </a:r>
            <a:endParaRPr/>
          </a:p>
          <a:p>
            <a:pPr marL="0" lvl="0" indent="0" algn="l" rtl="0">
              <a:spcBef>
                <a:spcPts val="1000"/>
              </a:spcBef>
              <a:spcAft>
                <a:spcPts val="0"/>
              </a:spcAft>
              <a:buClr>
                <a:schemeClr val="dk1"/>
              </a:buClr>
              <a:buSzPts val="1100"/>
              <a:buFont typeface="Arial"/>
              <a:buNone/>
            </a:pPr>
            <a:r>
              <a:rPr lang="en-GB"/>
              <a:t>Open_Account(X)  </a:t>
            </a:r>
            <a:endParaRPr/>
          </a:p>
          <a:p>
            <a:pPr marL="0" lvl="0" indent="0" algn="l" rtl="0">
              <a:spcBef>
                <a:spcPts val="1000"/>
              </a:spcBef>
              <a:spcAft>
                <a:spcPts val="0"/>
              </a:spcAft>
              <a:buClr>
                <a:schemeClr val="dk1"/>
              </a:buClr>
              <a:buSzPts val="1100"/>
              <a:buFont typeface="Arial"/>
              <a:buNone/>
            </a:pPr>
            <a:r>
              <a:rPr lang="en-GB"/>
              <a:t>Old_Balance = X.balance  </a:t>
            </a:r>
            <a:endParaRPr/>
          </a:p>
          <a:p>
            <a:pPr marL="0" lvl="0" indent="0" algn="l" rtl="0">
              <a:spcBef>
                <a:spcPts val="1000"/>
              </a:spcBef>
              <a:spcAft>
                <a:spcPts val="0"/>
              </a:spcAft>
              <a:buClr>
                <a:schemeClr val="dk1"/>
              </a:buClr>
              <a:buSzPts val="1100"/>
              <a:buFont typeface="Arial"/>
              <a:buNone/>
            </a:pPr>
            <a:r>
              <a:rPr lang="en-GB"/>
              <a:t>New_Balance = Old_Balance - 800  </a:t>
            </a:r>
            <a:endParaRPr/>
          </a:p>
          <a:p>
            <a:pPr marL="0" lvl="0" indent="0" algn="l" rtl="0">
              <a:spcBef>
                <a:spcPts val="1000"/>
              </a:spcBef>
              <a:spcAft>
                <a:spcPts val="0"/>
              </a:spcAft>
              <a:buClr>
                <a:schemeClr val="dk1"/>
              </a:buClr>
              <a:buSzPts val="1100"/>
              <a:buFont typeface="Arial"/>
              <a:buNone/>
            </a:pPr>
            <a:r>
              <a:rPr lang="en-GB"/>
              <a:t>X.balance = New_Balance  </a:t>
            </a:r>
            <a:endParaRPr/>
          </a:p>
          <a:p>
            <a:pPr marL="0" lvl="0" indent="0" algn="l" rtl="0">
              <a:spcBef>
                <a:spcPts val="1000"/>
              </a:spcBef>
              <a:spcAft>
                <a:spcPts val="0"/>
              </a:spcAft>
              <a:buNone/>
            </a:pPr>
            <a:r>
              <a:rPr lang="en-GB"/>
              <a:t>Close_Account(X)</a:t>
            </a:r>
            <a:endParaRPr/>
          </a:p>
          <a:p>
            <a:pPr marL="0" lvl="0" indent="0" algn="l" rtl="0">
              <a:spcBef>
                <a:spcPts val="1000"/>
              </a:spcBef>
              <a:spcAft>
                <a:spcPts val="0"/>
              </a:spcAft>
              <a:buClr>
                <a:schemeClr val="dk1"/>
              </a:buClr>
              <a:buSzPts val="1100"/>
              <a:buFont typeface="Arial"/>
              <a:buNone/>
            </a:pPr>
            <a:r>
              <a:rPr lang="en-GB"/>
              <a:t>  </a:t>
            </a:r>
            <a:endParaRPr/>
          </a:p>
          <a:p>
            <a:pPr marL="0" lvl="0" indent="0" algn="l" rtl="0">
              <a:spcBef>
                <a:spcPts val="1000"/>
              </a:spcBef>
              <a:spcAft>
                <a:spcPts val="0"/>
              </a:spcAft>
              <a:buClr>
                <a:schemeClr val="dk1"/>
              </a:buClr>
              <a:buSzPts val="1100"/>
              <a:buFont typeface="Arial"/>
              <a:buNone/>
            </a:pPr>
            <a:r>
              <a:rPr lang="en-GB"/>
              <a:t>Y's Account</a:t>
            </a:r>
            <a:endParaRPr/>
          </a:p>
          <a:p>
            <a:pPr marL="0" lvl="0" indent="0" algn="l" rtl="0">
              <a:spcBef>
                <a:spcPts val="1000"/>
              </a:spcBef>
              <a:spcAft>
                <a:spcPts val="0"/>
              </a:spcAft>
              <a:buClr>
                <a:schemeClr val="dk1"/>
              </a:buClr>
              <a:buSzPts val="1100"/>
              <a:buFont typeface="Arial"/>
              <a:buNone/>
            </a:pPr>
            <a:r>
              <a:rPr lang="en-GB"/>
              <a:t>Open_Account(Y)  </a:t>
            </a:r>
            <a:endParaRPr/>
          </a:p>
          <a:p>
            <a:pPr marL="0" lvl="0" indent="0" algn="l" rtl="0">
              <a:spcBef>
                <a:spcPts val="1000"/>
              </a:spcBef>
              <a:spcAft>
                <a:spcPts val="0"/>
              </a:spcAft>
              <a:buClr>
                <a:schemeClr val="dk1"/>
              </a:buClr>
              <a:buSzPts val="1100"/>
              <a:buFont typeface="Arial"/>
              <a:buNone/>
            </a:pPr>
            <a:r>
              <a:rPr lang="en-GB"/>
              <a:t>Old_Balance = Y.balance  </a:t>
            </a:r>
            <a:endParaRPr/>
          </a:p>
          <a:p>
            <a:pPr marL="0" lvl="0" indent="0" algn="l" rtl="0">
              <a:spcBef>
                <a:spcPts val="1000"/>
              </a:spcBef>
              <a:spcAft>
                <a:spcPts val="0"/>
              </a:spcAft>
              <a:buClr>
                <a:schemeClr val="dk1"/>
              </a:buClr>
              <a:buSzPts val="1100"/>
              <a:buFont typeface="Arial"/>
              <a:buNone/>
            </a:pPr>
            <a:r>
              <a:rPr lang="en-GB"/>
              <a:t>New_Balance = Old_Balance + 800  </a:t>
            </a:r>
            <a:endParaRPr/>
          </a:p>
          <a:p>
            <a:pPr marL="0" lvl="0" indent="0" algn="l" rtl="0">
              <a:spcBef>
                <a:spcPts val="1000"/>
              </a:spcBef>
              <a:spcAft>
                <a:spcPts val="0"/>
              </a:spcAft>
              <a:buClr>
                <a:schemeClr val="dk1"/>
              </a:buClr>
              <a:buSzPts val="1100"/>
              <a:buFont typeface="Arial"/>
              <a:buNone/>
            </a:pPr>
            <a:r>
              <a:rPr lang="en-GB"/>
              <a:t>Y.balance = New_Balance  </a:t>
            </a:r>
            <a:endParaRPr/>
          </a:p>
          <a:p>
            <a:pPr marL="0" lvl="0" indent="0" algn="l" rtl="0">
              <a:spcBef>
                <a:spcPts val="1000"/>
              </a:spcBef>
              <a:spcAft>
                <a:spcPts val="0"/>
              </a:spcAft>
              <a:buNone/>
            </a:pPr>
            <a:r>
              <a:rPr lang="en-GB"/>
              <a:t>Close_Account(Y)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44e8f953de_0_20"/>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Operations of Transaction:</a:t>
            </a:r>
            <a:endParaRPr/>
          </a:p>
        </p:txBody>
      </p:sp>
      <p:sp>
        <p:nvSpPr>
          <p:cNvPr id="107" name="Google Shape;107;g144e8f953de_0_20"/>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Read(X): Read operation is used to read the value of X from the database and stores it in a buffer in main memory.</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4e8f953de_0_28"/>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14" name="Google Shape;114;g144e8f953de_0_28"/>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Write(X): Write operation is used to write the value back to the database from the buffer.</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Let's take an example to debit transaction from an account which consists of following operations: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1.  R(X);  </a:t>
            </a:r>
            <a:endParaRPr/>
          </a:p>
          <a:p>
            <a:pPr marL="0" lvl="0" indent="0" algn="l" rtl="0">
              <a:spcBef>
                <a:spcPts val="1000"/>
              </a:spcBef>
              <a:spcAft>
                <a:spcPts val="0"/>
              </a:spcAft>
              <a:buClr>
                <a:schemeClr val="dk1"/>
              </a:buClr>
              <a:buSzPts val="1100"/>
              <a:buFont typeface="Arial"/>
              <a:buNone/>
            </a:pPr>
            <a:r>
              <a:rPr lang="en-GB"/>
              <a:t>2.  X = X - 500;  </a:t>
            </a:r>
            <a:endParaRPr/>
          </a:p>
          <a:p>
            <a:pPr marL="0" lvl="0" indent="0" algn="l" rtl="0">
              <a:spcBef>
                <a:spcPts val="1000"/>
              </a:spcBef>
              <a:spcAft>
                <a:spcPts val="0"/>
              </a:spcAft>
              <a:buClr>
                <a:schemeClr val="dk1"/>
              </a:buClr>
              <a:buSzPts val="1100"/>
              <a:buFont typeface="Arial"/>
              <a:buNone/>
            </a:pPr>
            <a:r>
              <a:rPr lang="en-GB"/>
              <a:t>3.  W(X);  </a:t>
            </a:r>
            <a:endParaRPr/>
          </a:p>
          <a:p>
            <a:pPr marL="0" lvl="0" indent="0" algn="l" rtl="0">
              <a:spcBef>
                <a:spcPts val="1000"/>
              </a:spcBef>
              <a:spcAft>
                <a:spcPts val="0"/>
              </a:spcAft>
              <a:buClr>
                <a:schemeClr val="dk1"/>
              </a:buClr>
              <a:buSzPts val="1100"/>
              <a:buFont typeface="Arial"/>
              <a:buNone/>
            </a:pPr>
            <a:r>
              <a:rPr lang="en-GB"/>
              <a:t>Let's assume the value of X before starting of the transaction is 4000.</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The first operation reads X's value from database and stores it in a buffer.</a:t>
            </a:r>
            <a:endParaRPr/>
          </a:p>
          <a:p>
            <a:pPr marL="0" lvl="0" indent="0" algn="l" rtl="0">
              <a:spcBef>
                <a:spcPts val="1000"/>
              </a:spcBef>
              <a:spcAft>
                <a:spcPts val="0"/>
              </a:spcAft>
              <a:buClr>
                <a:schemeClr val="dk1"/>
              </a:buClr>
              <a:buSzPts val="1100"/>
              <a:buFont typeface="Arial"/>
              <a:buNone/>
            </a:pPr>
            <a:r>
              <a:rPr lang="en-GB"/>
              <a:t>The second operation will decrease the value of X by 500. So buffer will contain 3500.</a:t>
            </a:r>
            <a:endParaRPr/>
          </a:p>
          <a:p>
            <a:pPr marL="0" lvl="0" indent="0" algn="l" rtl="0">
              <a:spcBef>
                <a:spcPts val="1000"/>
              </a:spcBef>
              <a:spcAft>
                <a:spcPts val="0"/>
              </a:spcAft>
              <a:buClr>
                <a:schemeClr val="dk1"/>
              </a:buClr>
              <a:buSzPts val="1100"/>
              <a:buFont typeface="Arial"/>
              <a:buNone/>
            </a:pPr>
            <a:r>
              <a:rPr lang="en-GB"/>
              <a:t>The third operation will write the buffer's value to the database. So X's final value will be 3500.</a:t>
            </a:r>
            <a:endParaRPr/>
          </a:p>
          <a:p>
            <a:pPr marL="0" lvl="0" indent="0" algn="l" rtl="0">
              <a:spcBef>
                <a:spcPts val="1000"/>
              </a:spcBef>
              <a:spcAft>
                <a:spcPts val="0"/>
              </a:spcAft>
              <a:buNone/>
            </a:pPr>
            <a:r>
              <a:rPr lang="en-GB"/>
              <a:t>But it may be possible that because of the failure of hardware, software or power, etc. that transaction may fail before finished all the operations in the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44e8f953de_0_34"/>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21" name="Google Shape;121;g144e8f953de_0_34"/>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For example: If in the above transaction, the debit transaction fails after executing operation 2 then X's value will remain 4000 in the database which is not acceptable by the bank.</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To solve this problem, we have two important operations: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Commit: It is used to save the work done permanently.</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Rollback: It is used to undo the work done.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44e8f953de_0_41"/>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Transaction properties:</a:t>
            </a:r>
            <a:endParaRPr/>
          </a:p>
        </p:txBody>
      </p:sp>
      <p:sp>
        <p:nvSpPr>
          <p:cNvPr id="128" name="Google Shape;128;g144e8f953de_0_41"/>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The transaction has the four properties. These are used to maintain consistency in a database, before and after the transaction.</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Property of Transaction</a:t>
            </a:r>
            <a:endParaRPr/>
          </a:p>
          <a:p>
            <a:pPr marL="0" lvl="0" indent="0" algn="l" rtl="0">
              <a:spcBef>
                <a:spcPts val="1000"/>
              </a:spcBef>
              <a:spcAft>
                <a:spcPts val="0"/>
              </a:spcAft>
              <a:buClr>
                <a:schemeClr val="dk1"/>
              </a:buClr>
              <a:buSzPts val="1100"/>
              <a:buFont typeface="Arial"/>
              <a:buNone/>
            </a:pPr>
            <a:r>
              <a:rPr lang="en-GB"/>
              <a:t>Atomicity</a:t>
            </a:r>
            <a:endParaRPr/>
          </a:p>
          <a:p>
            <a:pPr marL="0" lvl="0" indent="0" algn="l" rtl="0">
              <a:spcBef>
                <a:spcPts val="1000"/>
              </a:spcBef>
              <a:spcAft>
                <a:spcPts val="0"/>
              </a:spcAft>
              <a:buClr>
                <a:schemeClr val="dk1"/>
              </a:buClr>
              <a:buSzPts val="1100"/>
              <a:buFont typeface="Arial"/>
              <a:buNone/>
            </a:pPr>
            <a:r>
              <a:rPr lang="en-GB"/>
              <a:t>Consistency</a:t>
            </a:r>
            <a:endParaRPr/>
          </a:p>
          <a:p>
            <a:pPr marL="0" lvl="0" indent="0" algn="l" rtl="0">
              <a:spcBef>
                <a:spcPts val="1000"/>
              </a:spcBef>
              <a:spcAft>
                <a:spcPts val="0"/>
              </a:spcAft>
              <a:buClr>
                <a:schemeClr val="dk1"/>
              </a:buClr>
              <a:buSzPts val="1100"/>
              <a:buFont typeface="Arial"/>
              <a:buNone/>
            </a:pPr>
            <a:r>
              <a:rPr lang="en-GB"/>
              <a:t>Isolation</a:t>
            </a:r>
            <a:endParaRPr/>
          </a:p>
          <a:p>
            <a:pPr marL="0" lvl="0" indent="0" algn="l" rtl="0">
              <a:spcBef>
                <a:spcPts val="1000"/>
              </a:spcBef>
              <a:spcAft>
                <a:spcPts val="0"/>
              </a:spcAft>
              <a:buClr>
                <a:schemeClr val="dk1"/>
              </a:buClr>
              <a:buSzPts val="1100"/>
              <a:buFont typeface="Arial"/>
              <a:buNone/>
            </a:pPr>
            <a:r>
              <a:rPr lang="en-GB"/>
              <a:t>Durability</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44e8f953de_0_50"/>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ATOMICITY</a:t>
            </a:r>
            <a:endParaRPr/>
          </a:p>
        </p:txBody>
      </p:sp>
      <p:sp>
        <p:nvSpPr>
          <p:cNvPr id="135" name="Google Shape;135;g144e8f953de_0_50"/>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It states that all operations of the transaction take place at once if not, the transaction is aborted.</a:t>
            </a:r>
            <a:endParaRPr/>
          </a:p>
          <a:p>
            <a:pPr marL="0" lvl="0" indent="0" algn="l" rtl="0">
              <a:spcBef>
                <a:spcPts val="1000"/>
              </a:spcBef>
              <a:spcAft>
                <a:spcPts val="0"/>
              </a:spcAft>
              <a:buNone/>
            </a:pPr>
            <a:r>
              <a:rPr lang="en-GB"/>
              <a:t>There is no midway, i.e., the transaction cannot occur partially. Each transaction is treated as one unit and either run to completion or is not executed at all.</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Atomicity involves the following two operations:</a:t>
            </a:r>
            <a:endParaRPr/>
          </a:p>
          <a:p>
            <a:pPr marL="0" lvl="0" indent="0" algn="l" rtl="0">
              <a:spcBef>
                <a:spcPts val="1000"/>
              </a:spcBef>
              <a:spcAft>
                <a:spcPts val="0"/>
              </a:spcAft>
              <a:buClr>
                <a:schemeClr val="dk1"/>
              </a:buClr>
              <a:buSzPts val="1100"/>
              <a:buFont typeface="Arial"/>
              <a:buNone/>
            </a:pPr>
            <a:r>
              <a:rPr lang="en-GB"/>
              <a:t>Abort: If a transaction aborts then all the changes made are not visible.</a:t>
            </a:r>
            <a:endParaRPr/>
          </a:p>
          <a:p>
            <a:pPr marL="0" lvl="0" indent="0" algn="l" rtl="0">
              <a:spcBef>
                <a:spcPts val="1000"/>
              </a:spcBef>
              <a:spcAft>
                <a:spcPts val="0"/>
              </a:spcAft>
              <a:buClr>
                <a:schemeClr val="dk1"/>
              </a:buClr>
              <a:buSzPts val="1100"/>
              <a:buFont typeface="Arial"/>
              <a:buNone/>
            </a:pPr>
            <a:r>
              <a:rPr lang="en-GB"/>
              <a:t>Commit: If a transaction commits then all the changes made are visible.</a:t>
            </a:r>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44e8f953de_0_57"/>
          <p:cNvSpPr txBox="1">
            <a:spLocks noGrp="1"/>
          </p:cNvSpPr>
          <p:nvPr>
            <p:ph type="title"/>
          </p:nvPr>
        </p:nvSpPr>
        <p:spPr>
          <a:xfrm>
            <a:off x="0" y="0"/>
            <a:ext cx="54861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42" name="Google Shape;142;g144e8f953de_0_57"/>
          <p:cNvSpPr txBox="1">
            <a:spLocks noGrp="1"/>
          </p:cNvSpPr>
          <p:nvPr>
            <p:ph type="subTitle" idx="1"/>
          </p:nvPr>
        </p:nvSpPr>
        <p:spPr>
          <a:xfrm>
            <a:off x="457200" y="1604520"/>
            <a:ext cx="8229300" cy="3977400"/>
          </a:xfrm>
          <a:prstGeom prst="rect">
            <a:avLst/>
          </a:prstGeom>
        </p:spPr>
        <p:txBody>
          <a:bodyPr spcFirstLastPara="1" wrap="square" lIns="0" tIns="0" rIns="0" bIns="0" anchor="ctr" anchorCtr="0">
            <a:noAutofit/>
          </a:bodyPr>
          <a:lstStyle/>
          <a:p>
            <a:pPr marL="0" lvl="0" indent="0" algn="l" rtl="0">
              <a:spcBef>
                <a:spcPts val="1000"/>
              </a:spcBef>
              <a:spcAft>
                <a:spcPts val="0"/>
              </a:spcAft>
              <a:buClr>
                <a:schemeClr val="dk1"/>
              </a:buClr>
              <a:buSzPts val="1100"/>
              <a:buFont typeface="Arial"/>
              <a:buNone/>
            </a:pPr>
            <a:r>
              <a:rPr lang="en-GB"/>
              <a:t>Example: Let's assume that following transaction T consisting of T1 and T2. A consists of Rs 600 and B consists of Rs 300. Transfer Rs 100 from account A to account B.</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r>
              <a:rPr lang="en-GB"/>
              <a:t>T1: Read(A), A:= A-100, Write(A)	</a:t>
            </a:r>
            <a:endParaRPr/>
          </a:p>
          <a:p>
            <a:pPr marL="0" lvl="0" indent="0" algn="l" rtl="0">
              <a:spcBef>
                <a:spcPts val="1000"/>
              </a:spcBef>
              <a:spcAft>
                <a:spcPts val="0"/>
              </a:spcAft>
              <a:buNone/>
            </a:pPr>
            <a:r>
              <a:rPr lang="en-GB"/>
              <a:t>T2: Read(B), Y:= Y+100, Write(B)</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After completion of the transaction, A consists of Rs 500 and B consists of Rs 400.</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GB"/>
              <a:t>If the transaction T fails after the completion of transaction T1 but before completion of transaction T2, then the amount will be deducted from A but not added to B. This shows the inconsistent database state. In order to ensure correctness of database state, the transaction must be executed in entirety.</a:t>
            </a:r>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1499</Words>
  <PresentationFormat>On-screen Show (4:3)</PresentationFormat>
  <Paragraphs>167</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Calibri</vt:lpstr>
      <vt:lpstr>Roboto</vt:lpstr>
      <vt:lpstr>Office Theme</vt:lpstr>
      <vt:lpstr>Slide 1</vt:lpstr>
      <vt:lpstr>TRANSACTION</vt:lpstr>
      <vt:lpstr>EXAMPLE</vt:lpstr>
      <vt:lpstr>Operations of Transaction:</vt:lpstr>
      <vt:lpstr>Slide 5</vt:lpstr>
      <vt:lpstr>Slide 6</vt:lpstr>
      <vt:lpstr>Transaction properties:</vt:lpstr>
      <vt:lpstr>ATOMICITY</vt:lpstr>
      <vt:lpstr>Slide 9</vt:lpstr>
      <vt:lpstr>CONSISTENCY</vt:lpstr>
      <vt:lpstr>Slide 11</vt:lpstr>
      <vt:lpstr>Slide 12</vt:lpstr>
      <vt:lpstr>DURABILITY</vt:lpstr>
      <vt:lpstr>TRANSACTION STATES</vt:lpstr>
      <vt:lpstr>Slide 15</vt:lpstr>
      <vt:lpstr>Slide 16</vt:lpstr>
      <vt:lpstr>SCHEDULE</vt:lpstr>
      <vt:lpstr>SERIAL SCHEDULE</vt:lpstr>
      <vt:lpstr>NON-SERIAL SCHEDULE</vt:lpstr>
      <vt:lpstr>SERIALIZABLE SCHEDULE</vt:lpstr>
      <vt:lpstr>EXAMPLE</vt:lpstr>
      <vt:lpstr>EXAMPLE</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Parul</cp:lastModifiedBy>
  <cp:revision>1</cp:revision>
  <dcterms:created xsi:type="dcterms:W3CDTF">2010-04-09T07:36:15Z</dcterms:created>
  <dcterms:modified xsi:type="dcterms:W3CDTF">2022-10-06T04:21:44Z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