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5"/>
  </p:notesMasterIdLst>
  <p:sldIdLst>
    <p:sldId id="256" r:id="rId2"/>
    <p:sldId id="257" r:id="rId3"/>
    <p:sldId id="284" r:id="rId4"/>
    <p:sldId id="285" r:id="rId5"/>
    <p:sldId id="258" r:id="rId6"/>
    <p:sldId id="261" r:id="rId7"/>
    <p:sldId id="262" r:id="rId8"/>
    <p:sldId id="280" r:id="rId9"/>
    <p:sldId id="281" r:id="rId10"/>
    <p:sldId id="276" r:id="rId11"/>
    <p:sldId id="277" r:id="rId12"/>
    <p:sldId id="279" r:id="rId13"/>
    <p:sldId id="259" r:id="rId14"/>
    <p:sldId id="283" r:id="rId15"/>
    <p:sldId id="263" r:id="rId16"/>
    <p:sldId id="260" r:id="rId17"/>
    <p:sldId id="265" r:id="rId18"/>
    <p:sldId id="266" r:id="rId19"/>
    <p:sldId id="270" r:id="rId20"/>
    <p:sldId id="271" r:id="rId21"/>
    <p:sldId id="272" r:id="rId22"/>
    <p:sldId id="273" r:id="rId23"/>
    <p:sldId id="274" r:id="rId24"/>
  </p:sldIdLst>
  <p:sldSz cx="9144000" cy="6858000" type="screen4x3"/>
  <p:notesSz cx="7559675" cy="10691813"/>
  <p:embeddedFontLst>
    <p:embeddedFont>
      <p:font typeface="Calibri" panose="020F0502020204030204"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7" roundtripDataSignature="AMtx7mjcyqlhJk2ZQ+yItKFDWzNH+3NcD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04"/>
  </p:normalViewPr>
  <p:slideViewPr>
    <p:cSldViewPr snapToGrid="0">
      <p:cViewPr>
        <p:scale>
          <a:sx n="95" d="100"/>
          <a:sy n="95" d="100"/>
        </p:scale>
        <p:origin x="460" y="-53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276600" cy="53657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281488" y="0"/>
            <a:ext cx="3276600" cy="53657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10155238"/>
            <a:ext cx="3276600" cy="53657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7551989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1: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0412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p:cSld name="Blank Slide">
    <p:spTree>
      <p:nvGrpSpPr>
        <p:cNvPr id="1" name="Shape 28"/>
        <p:cNvGrpSpPr/>
        <p:nvPr/>
      </p:nvGrpSpPr>
      <p:grpSpPr>
        <a:xfrm>
          <a:off x="0" y="0"/>
          <a:ext cx="0" cy="0"/>
          <a:chOff x="0" y="0"/>
          <a:chExt cx="0" cy="0"/>
        </a:xfrm>
      </p:grpSpPr>
      <p:sp>
        <p:nvSpPr>
          <p:cNvPr id="29" name="Google Shape;29;p25"/>
          <p:cNvSpPr txBox="1">
            <a:spLocks noGrp="1"/>
          </p:cNvSpPr>
          <p:nvPr>
            <p:ph type="ftr" idx="11"/>
          </p:nvPr>
        </p:nvSpPr>
        <p:spPr>
          <a:xfrm>
            <a:off x="457559" y="6356520"/>
            <a:ext cx="8499154" cy="36468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rgbClr val="0070C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75"/>
        <p:cNvGrpSpPr/>
        <p:nvPr/>
      </p:nvGrpSpPr>
      <p:grpSpPr>
        <a:xfrm>
          <a:off x="0" y="0"/>
          <a:ext cx="0" cy="0"/>
          <a:chOff x="0" y="0"/>
          <a:chExt cx="0" cy="0"/>
        </a:xfrm>
      </p:grpSpPr>
      <p:sp>
        <p:nvSpPr>
          <p:cNvPr id="76" name="Google Shape;76;p36"/>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36"/>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36"/>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36"/>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36"/>
          <p:cNvSpPr txBox="1">
            <a:spLocks noGrp="1"/>
          </p:cNvSpPr>
          <p:nvPr>
            <p:ph type="body" idx="4"/>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6"/>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6 Content" type="blank">
  <p:cSld name="BLANK">
    <p:spTree>
      <p:nvGrpSpPr>
        <p:cNvPr id="1" name="Shape 82"/>
        <p:cNvGrpSpPr/>
        <p:nvPr/>
      </p:nvGrpSpPr>
      <p:grpSpPr>
        <a:xfrm>
          <a:off x="0" y="0"/>
          <a:ext cx="0" cy="0"/>
          <a:chOff x="0" y="0"/>
          <a:chExt cx="0" cy="0"/>
        </a:xfrm>
      </p:grpSpPr>
      <p:sp>
        <p:nvSpPr>
          <p:cNvPr id="83" name="Google Shape;83;p37"/>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37"/>
          <p:cNvSpPr txBox="1">
            <a:spLocks noGrp="1"/>
          </p:cNvSpPr>
          <p:nvPr>
            <p:ph type="body" idx="1"/>
          </p:nvPr>
        </p:nvSpPr>
        <p:spPr>
          <a:xfrm>
            <a:off x="45720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37"/>
          <p:cNvSpPr txBox="1">
            <a:spLocks noGrp="1"/>
          </p:cNvSpPr>
          <p:nvPr>
            <p:ph type="body" idx="2"/>
          </p:nvPr>
        </p:nvSpPr>
        <p:spPr>
          <a:xfrm>
            <a:off x="323964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6" name="Google Shape;86;p37"/>
          <p:cNvSpPr txBox="1">
            <a:spLocks noGrp="1"/>
          </p:cNvSpPr>
          <p:nvPr>
            <p:ph type="body" idx="3"/>
          </p:nvPr>
        </p:nvSpPr>
        <p:spPr>
          <a:xfrm>
            <a:off x="602208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37"/>
          <p:cNvSpPr txBox="1">
            <a:spLocks noGrp="1"/>
          </p:cNvSpPr>
          <p:nvPr>
            <p:ph type="body" idx="4"/>
          </p:nvPr>
        </p:nvSpPr>
        <p:spPr>
          <a:xfrm>
            <a:off x="45720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8" name="Google Shape;88;p37"/>
          <p:cNvSpPr txBox="1">
            <a:spLocks noGrp="1"/>
          </p:cNvSpPr>
          <p:nvPr>
            <p:ph type="body" idx="5"/>
          </p:nvPr>
        </p:nvSpPr>
        <p:spPr>
          <a:xfrm>
            <a:off x="323964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9" name="Google Shape;89;p37"/>
          <p:cNvSpPr txBox="1">
            <a:spLocks noGrp="1"/>
          </p:cNvSpPr>
          <p:nvPr>
            <p:ph type="body" idx="6"/>
          </p:nvPr>
        </p:nvSpPr>
        <p:spPr>
          <a:xfrm>
            <a:off x="602208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37"/>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9"/>
        <p:cNvGrpSpPr/>
        <p:nvPr/>
      </p:nvGrpSpPr>
      <p:grpSpPr>
        <a:xfrm>
          <a:off x="0" y="0"/>
          <a:ext cx="0" cy="0"/>
          <a:chOff x="0" y="0"/>
          <a:chExt cx="0" cy="0"/>
        </a:xfrm>
      </p:grpSpPr>
      <p:sp>
        <p:nvSpPr>
          <p:cNvPr id="40" name="Google Shape;40;p28"/>
          <p:cNvSpPr txBox="1">
            <a:spLocks noGrp="1"/>
          </p:cNvSpPr>
          <p:nvPr>
            <p:ph type="title"/>
          </p:nvPr>
        </p:nvSpPr>
        <p:spPr>
          <a:xfrm>
            <a:off x="0" y="0"/>
            <a:ext cx="6476760" cy="83772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28"/>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42"/>
        <p:cNvGrpSpPr/>
        <p:nvPr/>
      </p:nvGrpSpPr>
      <p:grpSpPr>
        <a:xfrm>
          <a:off x="0" y="0"/>
          <a:ext cx="0" cy="0"/>
          <a:chOff x="0" y="0"/>
          <a:chExt cx="0" cy="0"/>
        </a:xfrm>
      </p:grpSpPr>
      <p:sp>
        <p:nvSpPr>
          <p:cNvPr id="43" name="Google Shape;43;p29"/>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29"/>
          <p:cNvSpPr txBox="1">
            <a:spLocks noGrp="1"/>
          </p:cNvSpPr>
          <p:nvPr>
            <p:ph type="subTitle" idx="1"/>
          </p:nvPr>
        </p:nvSpPr>
        <p:spPr>
          <a:xfrm>
            <a:off x="457200" y="1604520"/>
            <a:ext cx="8229240" cy="3977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45" name="Google Shape;45;p29"/>
          <p:cNvSpPr txBox="1">
            <a:spLocks noGrp="1"/>
          </p:cNvSpPr>
          <p:nvPr>
            <p:ph type="ftr" idx="11"/>
          </p:nvPr>
        </p:nvSpPr>
        <p:spPr>
          <a:xfrm>
            <a:off x="457199" y="6356520"/>
            <a:ext cx="8229239" cy="36468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6"/>
        <p:cNvGrpSpPr/>
        <p:nvPr/>
      </p:nvGrpSpPr>
      <p:grpSpPr>
        <a:xfrm>
          <a:off x="0" y="0"/>
          <a:ext cx="0" cy="0"/>
          <a:chOff x="0" y="0"/>
          <a:chExt cx="0" cy="0"/>
        </a:xfrm>
      </p:grpSpPr>
      <p:sp>
        <p:nvSpPr>
          <p:cNvPr id="47" name="Google Shape;47;p30"/>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30"/>
          <p:cNvSpPr txBox="1">
            <a:spLocks noGrp="1"/>
          </p:cNvSpPr>
          <p:nvPr>
            <p:ph type="ftr" idx="11"/>
          </p:nvPr>
        </p:nvSpPr>
        <p:spPr>
          <a:xfrm>
            <a:off x="352540" y="6356520"/>
            <a:ext cx="8361802" cy="36468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entered Text">
  <p:cSld name="Centered Text">
    <p:spTree>
      <p:nvGrpSpPr>
        <p:cNvPr id="1" name="Shape 49"/>
        <p:cNvGrpSpPr/>
        <p:nvPr/>
      </p:nvGrpSpPr>
      <p:grpSpPr>
        <a:xfrm>
          <a:off x="0" y="0"/>
          <a:ext cx="0" cy="0"/>
          <a:chOff x="0" y="0"/>
          <a:chExt cx="0" cy="0"/>
        </a:xfrm>
      </p:grpSpPr>
      <p:sp>
        <p:nvSpPr>
          <p:cNvPr id="50" name="Google Shape;50;p31"/>
          <p:cNvSpPr txBox="1">
            <a:spLocks noGrp="1"/>
          </p:cNvSpPr>
          <p:nvPr>
            <p:ph type="subTitle" idx="1"/>
          </p:nvPr>
        </p:nvSpPr>
        <p:spPr>
          <a:xfrm>
            <a:off x="0" y="0"/>
            <a:ext cx="5486040" cy="4238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51" name="Google Shape;51;p31"/>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52"/>
        <p:cNvGrpSpPr/>
        <p:nvPr/>
      </p:nvGrpSpPr>
      <p:grpSpPr>
        <a:xfrm>
          <a:off x="0" y="0"/>
          <a:ext cx="0" cy="0"/>
          <a:chOff x="0" y="0"/>
          <a:chExt cx="0" cy="0"/>
        </a:xfrm>
      </p:grpSpPr>
      <p:sp>
        <p:nvSpPr>
          <p:cNvPr id="53" name="Google Shape;53;p32"/>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32"/>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32"/>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32"/>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32"/>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58"/>
        <p:cNvGrpSpPr/>
        <p:nvPr/>
      </p:nvGrpSpPr>
      <p:grpSpPr>
        <a:xfrm>
          <a:off x="0" y="0"/>
          <a:ext cx="0" cy="0"/>
          <a:chOff x="0" y="0"/>
          <a:chExt cx="0" cy="0"/>
        </a:xfrm>
      </p:grpSpPr>
      <p:sp>
        <p:nvSpPr>
          <p:cNvPr id="59" name="Google Shape;59;p33"/>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3"/>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33"/>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 name="Google Shape;62;p33"/>
          <p:cNvSpPr txBox="1">
            <a:spLocks noGrp="1"/>
          </p:cNvSpPr>
          <p:nvPr>
            <p:ph type="body" idx="3"/>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3" name="Google Shape;63;p33"/>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64"/>
        <p:cNvGrpSpPr/>
        <p:nvPr/>
      </p:nvGrpSpPr>
      <p:grpSpPr>
        <a:xfrm>
          <a:off x="0" y="0"/>
          <a:ext cx="0" cy="0"/>
          <a:chOff x="0" y="0"/>
          <a:chExt cx="0" cy="0"/>
        </a:xfrm>
      </p:grpSpPr>
      <p:sp>
        <p:nvSpPr>
          <p:cNvPr id="65" name="Google Shape;65;p34"/>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34"/>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34"/>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34"/>
          <p:cNvSpPr txBox="1">
            <a:spLocks noGrp="1"/>
          </p:cNvSpPr>
          <p:nvPr>
            <p:ph type="body" idx="3"/>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9" name="Google Shape;69;p34"/>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70"/>
        <p:cNvGrpSpPr/>
        <p:nvPr/>
      </p:nvGrpSpPr>
      <p:grpSpPr>
        <a:xfrm>
          <a:off x="0" y="0"/>
          <a:ext cx="0" cy="0"/>
          <a:chOff x="0" y="0"/>
          <a:chExt cx="0" cy="0"/>
        </a:xfrm>
      </p:grpSpPr>
      <p:sp>
        <p:nvSpPr>
          <p:cNvPr id="71" name="Google Shape;71;p35"/>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35"/>
          <p:cNvSpPr txBox="1">
            <a:spLocks noGrp="1"/>
          </p:cNvSpPr>
          <p:nvPr>
            <p:ph type="body" idx="1"/>
          </p:nvPr>
        </p:nvSpPr>
        <p:spPr>
          <a:xfrm>
            <a:off x="457200" y="160452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3" name="Google Shape;73;p35"/>
          <p:cNvSpPr txBox="1">
            <a:spLocks noGrp="1"/>
          </p:cNvSpPr>
          <p:nvPr>
            <p:ph type="body" idx="2"/>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35"/>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24"/>
          <p:cNvSpPr/>
          <p:nvPr/>
        </p:nvSpPr>
        <p:spPr>
          <a:xfrm>
            <a:off x="0" y="0"/>
            <a:ext cx="9143640" cy="837720"/>
          </a:xfrm>
          <a:prstGeom prst="rect">
            <a:avLst/>
          </a:prstGeom>
          <a:solidFill>
            <a:srgbClr val="FF3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4"/>
          <p:cNvSpPr/>
          <p:nvPr/>
        </p:nvSpPr>
        <p:spPr>
          <a:xfrm rot="10800000" flipH="1">
            <a:off x="0" y="6704640"/>
            <a:ext cx="9143640" cy="19764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 name="Google Shape;12;p24" descr="LOGO.gif"/>
          <p:cNvPicPr preferRelativeResize="0"/>
          <p:nvPr/>
        </p:nvPicPr>
        <p:blipFill rotWithShape="1">
          <a:blip r:embed="rId13">
            <a:alphaModFix/>
          </a:blip>
          <a:srcRect b="10718"/>
          <a:stretch/>
        </p:blipFill>
        <p:spPr>
          <a:xfrm>
            <a:off x="6553080" y="228600"/>
            <a:ext cx="2057040" cy="634680"/>
          </a:xfrm>
          <a:prstGeom prst="rect">
            <a:avLst/>
          </a:prstGeom>
          <a:noFill/>
          <a:ln>
            <a:noFill/>
          </a:ln>
        </p:spPr>
      </p:pic>
      <p:pic>
        <p:nvPicPr>
          <p:cNvPr id="13" name="Google Shape;13;p24" descr="LOGO.gif"/>
          <p:cNvPicPr preferRelativeResize="0"/>
          <p:nvPr/>
        </p:nvPicPr>
        <p:blipFill rotWithShape="1">
          <a:blip r:embed="rId13">
            <a:alphaModFix/>
          </a:blip>
          <a:srcRect b="10718"/>
          <a:stretch/>
        </p:blipFill>
        <p:spPr>
          <a:xfrm>
            <a:off x="6553080" y="228600"/>
            <a:ext cx="2057040" cy="634680"/>
          </a:xfrm>
          <a:prstGeom prst="rect">
            <a:avLst/>
          </a:prstGeom>
          <a:noFill/>
          <a:ln>
            <a:noFill/>
          </a:ln>
        </p:spPr>
      </p:pic>
      <p:grpSp>
        <p:nvGrpSpPr>
          <p:cNvPr id="14" name="Google Shape;14;p24"/>
          <p:cNvGrpSpPr/>
          <p:nvPr/>
        </p:nvGrpSpPr>
        <p:grpSpPr>
          <a:xfrm>
            <a:off x="6146640" y="0"/>
            <a:ext cx="2997000" cy="875880"/>
            <a:chOff x="6146640" y="0"/>
            <a:chExt cx="2997000" cy="875880"/>
          </a:xfrm>
        </p:grpSpPr>
        <p:sp>
          <p:nvSpPr>
            <p:cNvPr id="15" name="Google Shape;15;p24"/>
            <p:cNvSpPr/>
            <p:nvPr/>
          </p:nvSpPr>
          <p:spPr>
            <a:xfrm>
              <a:off x="6146640" y="0"/>
              <a:ext cx="2997000" cy="837720"/>
            </a:xfrm>
            <a:prstGeom prst="rect">
              <a:avLst/>
            </a:prstGeom>
            <a:solidFill>
              <a:srgbClr val="FF3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 name="Google Shape;16;p24" descr="LOGO.gif"/>
            <p:cNvPicPr preferRelativeResize="0"/>
            <p:nvPr/>
          </p:nvPicPr>
          <p:blipFill rotWithShape="1">
            <a:blip r:embed="rId13">
              <a:alphaModFix/>
            </a:blip>
            <a:srcRect b="10718"/>
            <a:stretch/>
          </p:blipFill>
          <p:spPr>
            <a:xfrm>
              <a:off x="6553080" y="228600"/>
              <a:ext cx="2057040" cy="634680"/>
            </a:xfrm>
            <a:prstGeom prst="rect">
              <a:avLst/>
            </a:prstGeom>
            <a:noFill/>
            <a:ln>
              <a:noFill/>
            </a:ln>
          </p:spPr>
        </p:pic>
        <p:sp>
          <p:nvSpPr>
            <p:cNvPr id="17" name="Google Shape;17;p24"/>
            <p:cNvSpPr/>
            <p:nvPr/>
          </p:nvSpPr>
          <p:spPr>
            <a:xfrm>
              <a:off x="6527880" y="190440"/>
              <a:ext cx="2076120" cy="68544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8" name="Google Shape;18;p24" descr="logo.jpg"/>
          <p:cNvPicPr preferRelativeResize="0"/>
          <p:nvPr/>
        </p:nvPicPr>
        <p:blipFill rotWithShape="1">
          <a:blip r:embed="rId14">
            <a:alphaModFix/>
          </a:blip>
          <a:srcRect/>
          <a:stretch/>
        </p:blipFill>
        <p:spPr>
          <a:xfrm>
            <a:off x="6553080" y="228600"/>
            <a:ext cx="1920600" cy="609120"/>
          </a:xfrm>
          <a:prstGeom prst="rect">
            <a:avLst/>
          </a:prstGeom>
          <a:noFill/>
          <a:ln>
            <a:noFill/>
          </a:ln>
        </p:spPr>
      </p:pic>
      <p:pic>
        <p:nvPicPr>
          <p:cNvPr id="19" name="Google Shape;19;p24" descr="LOGO.gif"/>
          <p:cNvPicPr preferRelativeResize="0"/>
          <p:nvPr/>
        </p:nvPicPr>
        <p:blipFill rotWithShape="1">
          <a:blip r:embed="rId13">
            <a:alphaModFix/>
          </a:blip>
          <a:srcRect b="10718"/>
          <a:stretch/>
        </p:blipFill>
        <p:spPr>
          <a:xfrm>
            <a:off x="6553080" y="228600"/>
            <a:ext cx="2057040" cy="634680"/>
          </a:xfrm>
          <a:prstGeom prst="rect">
            <a:avLst/>
          </a:prstGeom>
          <a:noFill/>
          <a:ln>
            <a:noFill/>
          </a:ln>
        </p:spPr>
      </p:pic>
      <p:grpSp>
        <p:nvGrpSpPr>
          <p:cNvPr id="20" name="Google Shape;20;p24"/>
          <p:cNvGrpSpPr/>
          <p:nvPr/>
        </p:nvGrpSpPr>
        <p:grpSpPr>
          <a:xfrm>
            <a:off x="6146640" y="0"/>
            <a:ext cx="2997000" cy="875880"/>
            <a:chOff x="6146640" y="0"/>
            <a:chExt cx="2997000" cy="875880"/>
          </a:xfrm>
        </p:grpSpPr>
        <p:sp>
          <p:nvSpPr>
            <p:cNvPr id="21" name="Google Shape;21;p24"/>
            <p:cNvSpPr/>
            <p:nvPr/>
          </p:nvSpPr>
          <p:spPr>
            <a:xfrm>
              <a:off x="6146640" y="0"/>
              <a:ext cx="2997000" cy="837720"/>
            </a:xfrm>
            <a:prstGeom prst="rect">
              <a:avLst/>
            </a:prstGeom>
            <a:solidFill>
              <a:srgbClr val="FF3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2" name="Google Shape;22;p24" descr="LOGO.gif"/>
            <p:cNvPicPr preferRelativeResize="0"/>
            <p:nvPr/>
          </p:nvPicPr>
          <p:blipFill rotWithShape="1">
            <a:blip r:embed="rId13">
              <a:alphaModFix/>
            </a:blip>
            <a:srcRect b="10718"/>
            <a:stretch/>
          </p:blipFill>
          <p:spPr>
            <a:xfrm>
              <a:off x="6553080" y="228600"/>
              <a:ext cx="2057040" cy="634680"/>
            </a:xfrm>
            <a:prstGeom prst="rect">
              <a:avLst/>
            </a:prstGeom>
            <a:noFill/>
            <a:ln>
              <a:noFill/>
            </a:ln>
          </p:spPr>
        </p:pic>
        <p:sp>
          <p:nvSpPr>
            <p:cNvPr id="23" name="Google Shape;23;p24"/>
            <p:cNvSpPr/>
            <p:nvPr/>
          </p:nvSpPr>
          <p:spPr>
            <a:xfrm>
              <a:off x="6527880" y="190440"/>
              <a:ext cx="2076120" cy="68544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4" name="Google Shape;24;p24" descr="logo.jpg"/>
          <p:cNvPicPr preferRelativeResize="0"/>
          <p:nvPr/>
        </p:nvPicPr>
        <p:blipFill rotWithShape="1">
          <a:blip r:embed="rId14">
            <a:alphaModFix/>
          </a:blip>
          <a:srcRect/>
          <a:stretch/>
        </p:blipFill>
        <p:spPr>
          <a:xfrm>
            <a:off x="6553080" y="228600"/>
            <a:ext cx="1920600" cy="609120"/>
          </a:xfrm>
          <a:prstGeom prst="rect">
            <a:avLst/>
          </a:prstGeom>
          <a:noFill/>
          <a:ln>
            <a:noFill/>
          </a:ln>
        </p:spPr>
      </p:pic>
      <p:sp>
        <p:nvSpPr>
          <p:cNvPr id="25" name="Google Shape;25;p24"/>
          <p:cNvSpPr txBox="1">
            <a:spLocks noGrp="1"/>
          </p:cNvSpPr>
          <p:nvPr>
            <p:ph type="title"/>
          </p:nvPr>
        </p:nvSpPr>
        <p:spPr>
          <a:xfrm>
            <a:off x="0" y="0"/>
            <a:ext cx="6476760" cy="83772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2800"/>
              <a:buFont typeface="Times New Roman"/>
              <a:buNone/>
              <a:defRPr sz="2800" b="0" i="0" u="none" strike="noStrike" cap="non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6" name="Google Shape;26;p24"/>
          <p:cNvSpPr txBox="1">
            <a:spLocks noGrp="1"/>
          </p:cNvSpPr>
          <p:nvPr>
            <p:ph type="body" idx="1"/>
          </p:nvPr>
        </p:nvSpPr>
        <p:spPr>
          <a:xfrm>
            <a:off x="457200" y="1371600"/>
            <a:ext cx="8229240" cy="4525560"/>
          </a:xfrm>
          <a:prstGeom prst="rect">
            <a:avLst/>
          </a:prstGeom>
          <a:noFill/>
          <a:ln>
            <a:noFill/>
          </a:ln>
        </p:spPr>
        <p:txBody>
          <a:bodyPr spcFirstLastPara="1" wrap="square" lIns="91425" tIns="45700" rIns="91425" bIns="45700" anchor="t" anchorCtr="0">
            <a:noAutofit/>
          </a:bodyPr>
          <a:lstStyle>
            <a:lvl1pPr marL="457200" marR="0" lvl="0" indent="-33020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04800" algn="l" rtl="0">
              <a:lnSpc>
                <a:spcPct val="9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292100" algn="l" rtl="0">
              <a:lnSpc>
                <a:spcPct val="90000"/>
              </a:lnSpc>
              <a:spcBef>
                <a:spcPts val="5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7" name="Google Shape;27;p24"/>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
          <p:cNvSpPr txBox="1"/>
          <p:nvPr/>
        </p:nvSpPr>
        <p:spPr>
          <a:xfrm>
            <a:off x="0" y="840631"/>
            <a:ext cx="9144000" cy="558844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400"/>
              </a:spcBef>
              <a:spcAft>
                <a:spcPts val="0"/>
              </a:spcAft>
              <a:buNone/>
            </a:pPr>
            <a:endParaRPr lang="en-US" sz="20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None/>
            </a:pPr>
            <a:endParaRPr sz="2000" b="1" i="0" u="none" strike="noStrike" cap="none" dirty="0">
              <a:solidFill>
                <a:schemeClr val="dk1"/>
              </a:solidFill>
              <a:latin typeface="Times New Roman"/>
              <a:ea typeface="Times New Roman"/>
              <a:cs typeface="Times New Roman"/>
              <a:sym typeface="Times New Roman"/>
            </a:endParaRPr>
          </a:p>
          <a:p>
            <a:pPr lvl="0" algn="ctr">
              <a:spcBef>
                <a:spcPts val="400"/>
              </a:spcBef>
            </a:pPr>
            <a:r>
              <a:rPr lang="en-US" sz="2200" b="1" dirty="0">
                <a:solidFill>
                  <a:schemeClr val="dk1"/>
                </a:solidFill>
                <a:latin typeface="Times New Roman"/>
                <a:ea typeface="Times New Roman"/>
                <a:cs typeface="Times New Roman"/>
                <a:sym typeface="Times New Roman"/>
              </a:rPr>
              <a:t>Serializability, Conflict Serializability, View Serializability and Recoverability</a:t>
            </a:r>
          </a:p>
          <a:p>
            <a:pPr lvl="0" algn="ctr">
              <a:spcBef>
                <a:spcPts val="400"/>
              </a:spcBef>
            </a:pPr>
            <a:endParaRPr lang="en-US" sz="2200" b="1" dirty="0">
              <a:solidFill>
                <a:schemeClr val="dk1"/>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None/>
            </a:pPr>
            <a:endParaRPr sz="20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None/>
            </a:pPr>
            <a:endParaRPr lang="en-US" sz="20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None/>
            </a:pPr>
            <a:endParaRPr lang="en-US" sz="2000" b="1" dirty="0">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None/>
            </a:pPr>
            <a:endParaRPr sz="20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None/>
            </a:pPr>
            <a:r>
              <a:rPr lang="en-GB" sz="2000" b="0" i="0" u="none" strike="noStrike" cap="none" dirty="0">
                <a:solidFill>
                  <a:schemeClr val="dk1"/>
                </a:solidFill>
                <a:latin typeface="Times New Roman"/>
                <a:ea typeface="Times New Roman"/>
                <a:cs typeface="Times New Roman"/>
                <a:sym typeface="Times New Roman"/>
              </a:rPr>
              <a:t>Department of Computer Science and Engineering, </a:t>
            </a:r>
            <a:endParaRPr dirty="0"/>
          </a:p>
          <a:p>
            <a:pPr marL="0" marR="0" lvl="0" indent="0" algn="ctr" rtl="0">
              <a:lnSpc>
                <a:spcPct val="100000"/>
              </a:lnSpc>
              <a:spcBef>
                <a:spcPts val="400"/>
              </a:spcBef>
              <a:spcAft>
                <a:spcPts val="0"/>
              </a:spcAft>
              <a:buNone/>
            </a:pPr>
            <a:r>
              <a:rPr lang="en-GB" sz="2000" b="0" i="0" u="none" strike="noStrike" cap="none" dirty="0" err="1">
                <a:solidFill>
                  <a:schemeClr val="dk1"/>
                </a:solidFill>
                <a:latin typeface="Times New Roman"/>
                <a:ea typeface="Times New Roman"/>
                <a:cs typeface="Times New Roman"/>
                <a:sym typeface="Times New Roman"/>
              </a:rPr>
              <a:t>Chitkara</a:t>
            </a:r>
            <a:r>
              <a:rPr lang="en-GB" sz="2000" b="0" i="0" u="none" strike="noStrike" cap="none" dirty="0">
                <a:solidFill>
                  <a:schemeClr val="dk1"/>
                </a:solidFill>
                <a:latin typeface="Times New Roman"/>
                <a:ea typeface="Times New Roman"/>
                <a:cs typeface="Times New Roman"/>
                <a:sym typeface="Times New Roman"/>
              </a:rPr>
              <a:t> University, Himachal Pradesh</a:t>
            </a:r>
            <a:endParaRPr dirty="0"/>
          </a:p>
          <a:p>
            <a:pPr marL="0" marR="0" lvl="0" indent="0" algn="ctr" rtl="0">
              <a:lnSpc>
                <a:spcPct val="150000"/>
              </a:lnSpc>
              <a:spcBef>
                <a:spcPts val="400"/>
              </a:spcBef>
              <a:spcAft>
                <a:spcPts val="0"/>
              </a:spcAft>
              <a:buNone/>
            </a:pPr>
            <a:endParaRPr sz="20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641"/>
              </a:spcBef>
              <a:spcAft>
                <a:spcPts val="0"/>
              </a:spcAft>
              <a:buNone/>
            </a:pPr>
            <a:endParaRPr sz="2000" b="0" i="0" u="none" strike="noStrike" cap="none" dirty="0">
              <a:solidFill>
                <a:srgbClr val="000000"/>
              </a:solidFill>
              <a:latin typeface="Calibri"/>
              <a:ea typeface="Calibri"/>
              <a:cs typeface="Calibri"/>
              <a:sym typeface="Calibri"/>
            </a:endParaRPr>
          </a:p>
        </p:txBody>
      </p:sp>
      <p:sp>
        <p:nvSpPr>
          <p:cNvPr id="96" name="Google Shape;96;p1"/>
          <p:cNvSpPr txBox="1">
            <a:spLocks noGrp="1"/>
          </p:cNvSpPr>
          <p:nvPr>
            <p:ph type="ftr" idx="11"/>
          </p:nvPr>
        </p:nvSpPr>
        <p:spPr>
          <a:xfrm>
            <a:off x="368135" y="6616970"/>
            <a:ext cx="8407730" cy="36468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sz="1400" b="1" dirty="0">
                <a:solidFill>
                  <a:schemeClr val="tx1"/>
                </a:solidFill>
                <a:latin typeface="Times New Roman"/>
                <a:ea typeface="Times New Roman"/>
                <a:cs typeface="Times New Roman"/>
                <a:sym typeface="Times New Roman"/>
              </a:rPr>
              <a:t>DBMS 			</a:t>
            </a:r>
            <a:r>
              <a:rPr lang="en-GB" sz="1400" b="1" dirty="0" err="1">
                <a:solidFill>
                  <a:schemeClr val="tx1"/>
                </a:solidFill>
                <a:latin typeface="Times New Roman"/>
                <a:ea typeface="Times New Roman"/>
                <a:cs typeface="Times New Roman"/>
                <a:sym typeface="Times New Roman"/>
              </a:rPr>
              <a:t>Dr.</a:t>
            </a:r>
            <a:r>
              <a:rPr lang="en-GB" sz="1400" b="1" dirty="0">
                <a:solidFill>
                  <a:schemeClr val="tx1"/>
                </a:solidFill>
                <a:latin typeface="Times New Roman"/>
                <a:ea typeface="Times New Roman"/>
                <a:cs typeface="Times New Roman"/>
                <a:sym typeface="Times New Roman"/>
              </a:rPr>
              <a:t> </a:t>
            </a:r>
            <a:r>
              <a:rPr lang="en-GB" sz="1400" b="1" dirty="0" err="1">
                <a:solidFill>
                  <a:schemeClr val="tx1"/>
                </a:solidFill>
                <a:latin typeface="Times New Roman"/>
                <a:ea typeface="Times New Roman"/>
                <a:cs typeface="Times New Roman"/>
                <a:sym typeface="Times New Roman"/>
              </a:rPr>
              <a:t>Htet</a:t>
            </a:r>
            <a:r>
              <a:rPr lang="en-GB" sz="1400" b="1" dirty="0">
                <a:solidFill>
                  <a:schemeClr val="tx1"/>
                </a:solidFill>
                <a:latin typeface="Times New Roman"/>
                <a:ea typeface="Times New Roman"/>
                <a:cs typeface="Times New Roman"/>
                <a:sym typeface="Times New Roman"/>
              </a:rPr>
              <a:t> Ne </a:t>
            </a:r>
            <a:r>
              <a:rPr lang="en-GB" sz="1400" b="1" dirty="0" err="1">
                <a:solidFill>
                  <a:schemeClr val="tx1"/>
                </a:solidFill>
                <a:latin typeface="Times New Roman"/>
                <a:ea typeface="Times New Roman"/>
                <a:cs typeface="Times New Roman"/>
                <a:sym typeface="Times New Roman"/>
              </a:rPr>
              <a:t>Oo</a:t>
            </a:r>
            <a:r>
              <a:rPr lang="en-GB" sz="1400" b="1" dirty="0">
                <a:solidFill>
                  <a:schemeClr val="tx1"/>
                </a:solidFill>
                <a:latin typeface="Times New Roman"/>
                <a:ea typeface="Times New Roman"/>
                <a:cs typeface="Times New Roman"/>
                <a:sym typeface="Times New Roman"/>
              </a:rPr>
              <a:t>			G05</a:t>
            </a:r>
            <a:endParaRPr sz="1400" b="1" strike="noStrike" dirty="0">
              <a:solidFill>
                <a:schemeClr val="tx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8F5FF-DD1C-4C45-61E7-6A2272E300CE}"/>
              </a:ext>
            </a:extLst>
          </p:cNvPr>
          <p:cNvSpPr>
            <a:spLocks noGrp="1"/>
          </p:cNvSpPr>
          <p:nvPr>
            <p:ph type="title"/>
          </p:nvPr>
        </p:nvSpPr>
        <p:spPr/>
        <p:txBody>
          <a:bodyPr/>
          <a:lstStyle/>
          <a:p>
            <a:r>
              <a:rPr lang="en-US" b="1" dirty="0"/>
              <a:t>Conflict Serializability</a:t>
            </a:r>
            <a:endParaRPr lang="en-US" dirty="0"/>
          </a:p>
        </p:txBody>
      </p:sp>
      <p:pic>
        <p:nvPicPr>
          <p:cNvPr id="1028" name="Picture 4">
            <a:extLst>
              <a:ext uri="{FF2B5EF4-FFF2-40B4-BE49-F238E27FC236}">
                <a16:creationId xmlns:a16="http://schemas.microsoft.com/office/drawing/2014/main" id="{1C29F1D3-DD1B-8849-E2F4-A996281358F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582" r="16957"/>
          <a:stretch/>
        </p:blipFill>
        <p:spPr bwMode="auto">
          <a:xfrm>
            <a:off x="3475973" y="2204146"/>
            <a:ext cx="2192054" cy="244970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1A65F8A9-9902-A2BD-4FCF-5C08EC5FEF14}"/>
              </a:ext>
            </a:extLst>
          </p:cNvPr>
          <p:cNvSpPr/>
          <p:nvPr/>
        </p:nvSpPr>
        <p:spPr>
          <a:xfrm>
            <a:off x="31750" y="5525069"/>
            <a:ext cx="8617907" cy="416011"/>
          </a:xfrm>
          <a:prstGeom prst="rect">
            <a:avLst/>
          </a:prstGeom>
        </p:spPr>
        <p:txBody>
          <a:bodyPr wrap="square">
            <a:spAutoFit/>
          </a:bodyPr>
          <a:lstStyle/>
          <a:p>
            <a:pPr fontAlgn="base">
              <a:lnSpc>
                <a:spcPct val="150000"/>
              </a:lnSpc>
            </a:pPr>
            <a:r>
              <a:rPr lang="en-IN" sz="1600" dirty="0"/>
              <a:t>		Schedule 3 Showing only read and write instructions</a:t>
            </a:r>
          </a:p>
        </p:txBody>
      </p:sp>
    </p:spTree>
    <p:extLst>
      <p:ext uri="{BB962C8B-B14F-4D97-AF65-F5344CB8AC3E}">
        <p14:creationId xmlns:p14="http://schemas.microsoft.com/office/powerpoint/2010/main" val="888424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8F5FF-DD1C-4C45-61E7-6A2272E300CE}"/>
              </a:ext>
            </a:extLst>
          </p:cNvPr>
          <p:cNvSpPr>
            <a:spLocks noGrp="1"/>
          </p:cNvSpPr>
          <p:nvPr>
            <p:ph type="title"/>
          </p:nvPr>
        </p:nvSpPr>
        <p:spPr/>
        <p:txBody>
          <a:bodyPr/>
          <a:lstStyle/>
          <a:p>
            <a:r>
              <a:rPr lang="en-US" b="1" dirty="0"/>
              <a:t>Conflict Serializability</a:t>
            </a:r>
            <a:endParaRPr lang="en-US" dirty="0"/>
          </a:p>
        </p:txBody>
      </p:sp>
      <p:sp>
        <p:nvSpPr>
          <p:cNvPr id="7" name="Rectangle 6">
            <a:extLst>
              <a:ext uri="{FF2B5EF4-FFF2-40B4-BE49-F238E27FC236}">
                <a16:creationId xmlns:a16="http://schemas.microsoft.com/office/drawing/2014/main" id="{1A65F8A9-9902-A2BD-4FCF-5C08EC5FEF14}"/>
              </a:ext>
            </a:extLst>
          </p:cNvPr>
          <p:cNvSpPr/>
          <p:nvPr/>
        </p:nvSpPr>
        <p:spPr>
          <a:xfrm>
            <a:off x="526093" y="3137813"/>
            <a:ext cx="8617907" cy="416011"/>
          </a:xfrm>
          <a:prstGeom prst="rect">
            <a:avLst/>
          </a:prstGeom>
        </p:spPr>
        <p:txBody>
          <a:bodyPr wrap="square">
            <a:spAutoFit/>
          </a:bodyPr>
          <a:lstStyle/>
          <a:p>
            <a:pPr fontAlgn="base">
              <a:lnSpc>
                <a:spcPct val="150000"/>
              </a:lnSpc>
            </a:pPr>
            <a:r>
              <a:rPr lang="en-IN" sz="1600" dirty="0"/>
              <a:t>		Schedule 5 After swapping of a pair of instructions	</a:t>
            </a:r>
          </a:p>
        </p:txBody>
      </p:sp>
      <p:pic>
        <p:nvPicPr>
          <p:cNvPr id="3" name="Picture 2">
            <a:extLst>
              <a:ext uri="{FF2B5EF4-FFF2-40B4-BE49-F238E27FC236}">
                <a16:creationId xmlns:a16="http://schemas.microsoft.com/office/drawing/2014/main" id="{F2F9E8D8-3AB2-3C13-534E-590E93649F32}"/>
              </a:ext>
            </a:extLst>
          </p:cNvPr>
          <p:cNvPicPr>
            <a:picLocks noChangeAspect="1"/>
          </p:cNvPicPr>
          <p:nvPr/>
        </p:nvPicPr>
        <p:blipFill>
          <a:blip r:embed="rId2"/>
          <a:stretch>
            <a:fillRect/>
          </a:stretch>
        </p:blipFill>
        <p:spPr>
          <a:xfrm>
            <a:off x="571500" y="871635"/>
            <a:ext cx="2451100" cy="2451100"/>
          </a:xfrm>
          <a:prstGeom prst="rect">
            <a:avLst/>
          </a:prstGeom>
        </p:spPr>
      </p:pic>
      <p:pic>
        <p:nvPicPr>
          <p:cNvPr id="6" name="Picture 5">
            <a:extLst>
              <a:ext uri="{FF2B5EF4-FFF2-40B4-BE49-F238E27FC236}">
                <a16:creationId xmlns:a16="http://schemas.microsoft.com/office/drawing/2014/main" id="{643B9F62-FFA8-1EBA-36FD-0AE73D689862}"/>
              </a:ext>
            </a:extLst>
          </p:cNvPr>
          <p:cNvPicPr>
            <a:picLocks noChangeAspect="1"/>
          </p:cNvPicPr>
          <p:nvPr/>
        </p:nvPicPr>
        <p:blipFill>
          <a:blip r:embed="rId3"/>
          <a:stretch>
            <a:fillRect/>
          </a:stretch>
        </p:blipFill>
        <p:spPr>
          <a:xfrm>
            <a:off x="552450" y="3669679"/>
            <a:ext cx="2470150" cy="2693021"/>
          </a:xfrm>
          <a:prstGeom prst="rect">
            <a:avLst/>
          </a:prstGeom>
        </p:spPr>
      </p:pic>
      <p:sp>
        <p:nvSpPr>
          <p:cNvPr id="4" name="Rectangle 3">
            <a:extLst>
              <a:ext uri="{FF2B5EF4-FFF2-40B4-BE49-F238E27FC236}">
                <a16:creationId xmlns:a16="http://schemas.microsoft.com/office/drawing/2014/main" id="{CDF8E67F-ED62-1744-7B07-6CD70CDE9DF1}"/>
              </a:ext>
            </a:extLst>
          </p:cNvPr>
          <p:cNvSpPr/>
          <p:nvPr/>
        </p:nvSpPr>
        <p:spPr>
          <a:xfrm>
            <a:off x="2578100" y="6208811"/>
            <a:ext cx="5765800" cy="338554"/>
          </a:xfrm>
          <a:prstGeom prst="rect">
            <a:avLst/>
          </a:prstGeom>
        </p:spPr>
        <p:txBody>
          <a:bodyPr wrap="square">
            <a:spAutoFit/>
          </a:bodyPr>
          <a:lstStyle/>
          <a:p>
            <a:r>
              <a:rPr lang="en-IN" sz="1600" dirty="0"/>
              <a:t>Schedule 6 A Serial Schedule that is equivalent to Schedule 3</a:t>
            </a:r>
            <a:endParaRPr lang="en-US" sz="1600" dirty="0"/>
          </a:p>
        </p:txBody>
      </p:sp>
    </p:spTree>
    <p:extLst>
      <p:ext uri="{BB962C8B-B14F-4D97-AF65-F5344CB8AC3E}">
        <p14:creationId xmlns:p14="http://schemas.microsoft.com/office/powerpoint/2010/main" val="4198233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8F5FF-DD1C-4C45-61E7-6A2272E300CE}"/>
              </a:ext>
            </a:extLst>
          </p:cNvPr>
          <p:cNvSpPr>
            <a:spLocks noGrp="1"/>
          </p:cNvSpPr>
          <p:nvPr>
            <p:ph type="title"/>
          </p:nvPr>
        </p:nvSpPr>
        <p:spPr/>
        <p:txBody>
          <a:bodyPr/>
          <a:lstStyle/>
          <a:p>
            <a:r>
              <a:rPr lang="en-US" b="1" dirty="0"/>
              <a:t>Conflict Serializability</a:t>
            </a:r>
            <a:endParaRPr lang="en-US" dirty="0"/>
          </a:p>
        </p:txBody>
      </p:sp>
      <p:sp>
        <p:nvSpPr>
          <p:cNvPr id="7" name="Rectangle 6">
            <a:extLst>
              <a:ext uri="{FF2B5EF4-FFF2-40B4-BE49-F238E27FC236}">
                <a16:creationId xmlns:a16="http://schemas.microsoft.com/office/drawing/2014/main" id="{1A65F8A9-9902-A2BD-4FCF-5C08EC5FEF14}"/>
              </a:ext>
            </a:extLst>
          </p:cNvPr>
          <p:cNvSpPr/>
          <p:nvPr/>
        </p:nvSpPr>
        <p:spPr>
          <a:xfrm>
            <a:off x="287953" y="2794392"/>
            <a:ext cx="2667001" cy="416011"/>
          </a:xfrm>
          <a:prstGeom prst="rect">
            <a:avLst/>
          </a:prstGeom>
        </p:spPr>
        <p:txBody>
          <a:bodyPr wrap="square">
            <a:spAutoFit/>
          </a:bodyPr>
          <a:lstStyle/>
          <a:p>
            <a:pPr fontAlgn="base">
              <a:lnSpc>
                <a:spcPct val="150000"/>
              </a:lnSpc>
            </a:pPr>
            <a:r>
              <a:rPr lang="en-IN" sz="1600" dirty="0"/>
              <a:t>	Schedule 7</a:t>
            </a:r>
          </a:p>
        </p:txBody>
      </p:sp>
      <p:pic>
        <p:nvPicPr>
          <p:cNvPr id="3" name="Picture 2">
            <a:extLst>
              <a:ext uri="{FF2B5EF4-FFF2-40B4-BE49-F238E27FC236}">
                <a16:creationId xmlns:a16="http://schemas.microsoft.com/office/drawing/2014/main" id="{E7B0AD96-0804-9EEE-95B9-1BC75E4E947B}"/>
              </a:ext>
            </a:extLst>
          </p:cNvPr>
          <p:cNvPicPr>
            <a:picLocks noChangeAspect="1"/>
          </p:cNvPicPr>
          <p:nvPr/>
        </p:nvPicPr>
        <p:blipFill>
          <a:blip r:embed="rId2"/>
          <a:stretch>
            <a:fillRect/>
          </a:stretch>
        </p:blipFill>
        <p:spPr>
          <a:xfrm>
            <a:off x="287953" y="903524"/>
            <a:ext cx="2950427" cy="1905000"/>
          </a:xfrm>
          <a:prstGeom prst="rect">
            <a:avLst/>
          </a:prstGeom>
        </p:spPr>
      </p:pic>
      <p:pic>
        <p:nvPicPr>
          <p:cNvPr id="6" name="Picture 5">
            <a:extLst>
              <a:ext uri="{FF2B5EF4-FFF2-40B4-BE49-F238E27FC236}">
                <a16:creationId xmlns:a16="http://schemas.microsoft.com/office/drawing/2014/main" id="{7139901C-1080-09C9-1851-95764C6F45F0}"/>
              </a:ext>
            </a:extLst>
          </p:cNvPr>
          <p:cNvPicPr>
            <a:picLocks noChangeAspect="1"/>
          </p:cNvPicPr>
          <p:nvPr/>
        </p:nvPicPr>
        <p:blipFill>
          <a:blip r:embed="rId3"/>
          <a:stretch>
            <a:fillRect/>
          </a:stretch>
        </p:blipFill>
        <p:spPr>
          <a:xfrm>
            <a:off x="4572000" y="705913"/>
            <a:ext cx="3562350" cy="4592967"/>
          </a:xfrm>
          <a:prstGeom prst="rect">
            <a:avLst/>
          </a:prstGeom>
        </p:spPr>
      </p:pic>
      <p:sp>
        <p:nvSpPr>
          <p:cNvPr id="8" name="Rectangle 7">
            <a:extLst>
              <a:ext uri="{FF2B5EF4-FFF2-40B4-BE49-F238E27FC236}">
                <a16:creationId xmlns:a16="http://schemas.microsoft.com/office/drawing/2014/main" id="{0612909F-7C9C-4216-1312-B708C3EE0D43}"/>
              </a:ext>
            </a:extLst>
          </p:cNvPr>
          <p:cNvSpPr/>
          <p:nvPr/>
        </p:nvSpPr>
        <p:spPr>
          <a:xfrm>
            <a:off x="4171951" y="5090874"/>
            <a:ext cx="4197349" cy="416011"/>
          </a:xfrm>
          <a:prstGeom prst="rect">
            <a:avLst/>
          </a:prstGeom>
        </p:spPr>
        <p:txBody>
          <a:bodyPr wrap="square">
            <a:spAutoFit/>
          </a:bodyPr>
          <a:lstStyle/>
          <a:p>
            <a:pPr fontAlgn="base">
              <a:lnSpc>
                <a:spcPct val="150000"/>
              </a:lnSpc>
            </a:pPr>
            <a:r>
              <a:rPr lang="en-IN" sz="1600" dirty="0"/>
              <a:t>		Schedule 8</a:t>
            </a:r>
          </a:p>
        </p:txBody>
      </p:sp>
    </p:spTree>
    <p:extLst>
      <p:ext uri="{BB962C8B-B14F-4D97-AF65-F5344CB8AC3E}">
        <p14:creationId xmlns:p14="http://schemas.microsoft.com/office/powerpoint/2010/main" val="573363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8F5FF-DD1C-4C45-61E7-6A2272E300CE}"/>
              </a:ext>
            </a:extLst>
          </p:cNvPr>
          <p:cNvSpPr>
            <a:spLocks noGrp="1"/>
          </p:cNvSpPr>
          <p:nvPr>
            <p:ph type="title"/>
          </p:nvPr>
        </p:nvSpPr>
        <p:spPr/>
        <p:txBody>
          <a:bodyPr/>
          <a:lstStyle/>
          <a:p>
            <a:r>
              <a:rPr lang="en-US" b="1" dirty="0"/>
              <a:t>View Serializability</a:t>
            </a:r>
            <a:endParaRPr lang="en-US" dirty="0"/>
          </a:p>
        </p:txBody>
      </p:sp>
      <p:sp>
        <p:nvSpPr>
          <p:cNvPr id="3" name="Rectangle 2">
            <a:extLst>
              <a:ext uri="{FF2B5EF4-FFF2-40B4-BE49-F238E27FC236}">
                <a16:creationId xmlns:a16="http://schemas.microsoft.com/office/drawing/2014/main" id="{0515F75D-E324-189B-26A0-66DC41F92F48}"/>
              </a:ext>
            </a:extLst>
          </p:cNvPr>
          <p:cNvSpPr/>
          <p:nvPr/>
        </p:nvSpPr>
        <p:spPr>
          <a:xfrm>
            <a:off x="336637" y="875820"/>
            <a:ext cx="8299363" cy="4537139"/>
          </a:xfrm>
          <a:prstGeom prst="rect">
            <a:avLst/>
          </a:prstGeom>
        </p:spPr>
        <p:txBody>
          <a:bodyPr wrap="square">
            <a:spAutoFit/>
          </a:bodyPr>
          <a:lstStyle/>
          <a:p>
            <a:pPr algn="just" fontAlgn="base">
              <a:lnSpc>
                <a:spcPct val="150000"/>
              </a:lnSpc>
              <a:buFont typeface="Arial" panose="020B0604020202020204" pitchFamily="34" charset="0"/>
              <a:buChar char="•"/>
            </a:pPr>
            <a:r>
              <a:rPr lang="en-IN" sz="1600" dirty="0">
                <a:latin typeface="Times New Roman" pitchFamily="18" charset="0"/>
                <a:cs typeface="Times New Roman" pitchFamily="18" charset="0"/>
              </a:rPr>
              <a:t>Let </a:t>
            </a:r>
            <a:r>
              <a:rPr lang="en-IN" sz="1600" i="1" dirty="0">
                <a:latin typeface="Times New Roman" pitchFamily="18" charset="0"/>
                <a:cs typeface="Times New Roman" pitchFamily="18" charset="0"/>
              </a:rPr>
              <a:t>S</a:t>
            </a:r>
            <a:r>
              <a:rPr lang="en-IN" sz="1600" dirty="0">
                <a:latin typeface="Times New Roman" pitchFamily="18" charset="0"/>
                <a:cs typeface="Times New Roman" pitchFamily="18" charset="0"/>
              </a:rPr>
              <a:t> and </a:t>
            </a:r>
            <a:r>
              <a:rPr lang="en-IN" sz="1600" i="1" dirty="0">
                <a:latin typeface="Times New Roman" pitchFamily="18" charset="0"/>
                <a:cs typeface="Times New Roman" pitchFamily="18" charset="0"/>
              </a:rPr>
              <a:t>S´</a:t>
            </a:r>
            <a:r>
              <a:rPr lang="en-IN" sz="1600" dirty="0">
                <a:latin typeface="Times New Roman" pitchFamily="18" charset="0"/>
                <a:cs typeface="Times New Roman" pitchFamily="18" charset="0"/>
              </a:rPr>
              <a:t> be two schedules with the same set of transactions.  </a:t>
            </a:r>
            <a:r>
              <a:rPr lang="en-IN" sz="1600" i="1" dirty="0">
                <a:latin typeface="Times New Roman" pitchFamily="18" charset="0"/>
                <a:cs typeface="Times New Roman" pitchFamily="18" charset="0"/>
              </a:rPr>
              <a:t>S</a:t>
            </a:r>
            <a:r>
              <a:rPr lang="en-IN" sz="1600" dirty="0">
                <a:latin typeface="Times New Roman" pitchFamily="18" charset="0"/>
                <a:cs typeface="Times New Roman" pitchFamily="18" charset="0"/>
              </a:rPr>
              <a:t> and </a:t>
            </a:r>
            <a:r>
              <a:rPr lang="en-IN" sz="1600" i="1" dirty="0">
                <a:latin typeface="Times New Roman" pitchFamily="18" charset="0"/>
                <a:cs typeface="Times New Roman" pitchFamily="18" charset="0"/>
              </a:rPr>
              <a:t>S´</a:t>
            </a:r>
            <a:r>
              <a:rPr lang="en-IN" sz="1600" dirty="0">
                <a:latin typeface="Times New Roman" pitchFamily="18" charset="0"/>
                <a:cs typeface="Times New Roman" pitchFamily="18" charset="0"/>
              </a:rPr>
              <a:t> are </a:t>
            </a:r>
            <a:r>
              <a:rPr lang="en-IN" sz="1600" b="1" dirty="0">
                <a:solidFill>
                  <a:srgbClr val="CC3300"/>
                </a:solidFill>
                <a:latin typeface="Times New Roman" pitchFamily="18" charset="0"/>
                <a:cs typeface="Times New Roman" pitchFamily="18" charset="0"/>
              </a:rPr>
              <a:t>view equivalent</a:t>
            </a:r>
            <a:r>
              <a:rPr lang="en-IN" sz="1600" i="1" dirty="0">
                <a:latin typeface="Times New Roman" pitchFamily="18" charset="0"/>
                <a:cs typeface="Times New Roman" pitchFamily="18" charset="0"/>
              </a:rPr>
              <a:t> </a:t>
            </a:r>
            <a:r>
              <a:rPr lang="en-IN" sz="1600" dirty="0">
                <a:latin typeface="Times New Roman" pitchFamily="18" charset="0"/>
                <a:cs typeface="Times New Roman" pitchFamily="18" charset="0"/>
              </a:rPr>
              <a:t>if the following three conditions are met:</a:t>
            </a:r>
            <a:endParaRPr lang="en-IN" sz="1600" dirty="0">
              <a:solidFill>
                <a:srgbClr val="CC3300"/>
              </a:solidFill>
              <a:latin typeface="Times New Roman" pitchFamily="18" charset="0"/>
              <a:cs typeface="Times New Roman" pitchFamily="18" charset="0"/>
            </a:endParaRPr>
          </a:p>
          <a:p>
            <a:pPr marL="457200" indent="-285750" algn="just">
              <a:lnSpc>
                <a:spcPct val="150000"/>
              </a:lnSpc>
              <a:spcBef>
                <a:spcPts val="630"/>
              </a:spcBef>
            </a:pPr>
            <a:r>
              <a:rPr lang="en-IN" sz="1600" dirty="0">
                <a:latin typeface="Times New Roman" pitchFamily="18" charset="0"/>
                <a:cs typeface="Times New Roman" pitchFamily="18" charset="0"/>
              </a:rPr>
              <a:t>1. For each data item </a:t>
            </a:r>
            <a:r>
              <a:rPr lang="en-IN" sz="1600" i="1" dirty="0">
                <a:latin typeface="Times New Roman" pitchFamily="18" charset="0"/>
                <a:cs typeface="Times New Roman" pitchFamily="18" charset="0"/>
              </a:rPr>
              <a:t>Q,</a:t>
            </a:r>
            <a:r>
              <a:rPr lang="en-IN" sz="1600" dirty="0">
                <a:latin typeface="Times New Roman" pitchFamily="18" charset="0"/>
                <a:cs typeface="Times New Roman" pitchFamily="18" charset="0"/>
              </a:rPr>
              <a:t> if transaction </a:t>
            </a:r>
            <a:r>
              <a:rPr lang="en-IN" sz="1600" i="1" dirty="0" err="1">
                <a:latin typeface="Times New Roman" pitchFamily="18" charset="0"/>
                <a:cs typeface="Times New Roman" pitchFamily="18" charset="0"/>
              </a:rPr>
              <a:t>T</a:t>
            </a:r>
            <a:r>
              <a:rPr lang="en-IN" sz="1600" i="1" baseline="-25000" dirty="0" err="1">
                <a:latin typeface="Times New Roman" pitchFamily="18" charset="0"/>
                <a:cs typeface="Times New Roman" pitchFamily="18" charset="0"/>
              </a:rPr>
              <a:t>i</a:t>
            </a:r>
            <a:r>
              <a:rPr lang="en-IN" sz="1600" i="1" dirty="0">
                <a:latin typeface="Times New Roman" pitchFamily="18" charset="0"/>
                <a:cs typeface="Times New Roman" pitchFamily="18" charset="0"/>
              </a:rPr>
              <a:t> </a:t>
            </a:r>
            <a:r>
              <a:rPr lang="en-IN" sz="1600" dirty="0">
                <a:latin typeface="Times New Roman" pitchFamily="18" charset="0"/>
                <a:cs typeface="Times New Roman" pitchFamily="18" charset="0"/>
              </a:rPr>
              <a:t>reads the initial value of </a:t>
            </a:r>
            <a:r>
              <a:rPr lang="en-IN" sz="1600" i="1" dirty="0">
                <a:latin typeface="Times New Roman" pitchFamily="18" charset="0"/>
                <a:cs typeface="Times New Roman" pitchFamily="18" charset="0"/>
              </a:rPr>
              <a:t>Q</a:t>
            </a:r>
            <a:r>
              <a:rPr lang="en-IN" sz="1600" dirty="0">
                <a:latin typeface="Times New Roman" pitchFamily="18" charset="0"/>
                <a:cs typeface="Times New Roman" pitchFamily="18" charset="0"/>
              </a:rPr>
              <a:t> in schedule </a:t>
            </a:r>
            <a:r>
              <a:rPr lang="en-IN" sz="1600" i="1" dirty="0">
                <a:latin typeface="Times New Roman" pitchFamily="18" charset="0"/>
                <a:cs typeface="Times New Roman" pitchFamily="18" charset="0"/>
              </a:rPr>
              <a:t>S,</a:t>
            </a:r>
            <a:r>
              <a:rPr lang="en-IN" sz="1600" dirty="0">
                <a:latin typeface="Times New Roman" pitchFamily="18" charset="0"/>
                <a:cs typeface="Times New Roman" pitchFamily="18" charset="0"/>
              </a:rPr>
              <a:t> then transaction </a:t>
            </a:r>
            <a:r>
              <a:rPr lang="en-IN" sz="1600" i="1" dirty="0" err="1">
                <a:latin typeface="Times New Roman" pitchFamily="18" charset="0"/>
                <a:cs typeface="Times New Roman" pitchFamily="18" charset="0"/>
              </a:rPr>
              <a:t>T</a:t>
            </a:r>
            <a:r>
              <a:rPr lang="en-IN" sz="1600" i="1" baseline="-25000" dirty="0" err="1">
                <a:latin typeface="Times New Roman" pitchFamily="18" charset="0"/>
                <a:cs typeface="Times New Roman" pitchFamily="18" charset="0"/>
              </a:rPr>
              <a:t>i</a:t>
            </a:r>
            <a:r>
              <a:rPr lang="en-IN" sz="1600" i="1" dirty="0">
                <a:latin typeface="Times New Roman" pitchFamily="18" charset="0"/>
                <a:cs typeface="Times New Roman" pitchFamily="18" charset="0"/>
              </a:rPr>
              <a:t> </a:t>
            </a:r>
            <a:r>
              <a:rPr lang="en-IN" sz="1600" dirty="0">
                <a:latin typeface="Times New Roman" pitchFamily="18" charset="0"/>
                <a:cs typeface="Times New Roman" pitchFamily="18" charset="0"/>
              </a:rPr>
              <a:t> must, in schedule </a:t>
            </a:r>
            <a:r>
              <a:rPr lang="en-IN" sz="1600" i="1" dirty="0">
                <a:latin typeface="Times New Roman" pitchFamily="18" charset="0"/>
                <a:cs typeface="Times New Roman" pitchFamily="18" charset="0"/>
              </a:rPr>
              <a:t>S´</a:t>
            </a:r>
            <a:r>
              <a:rPr lang="en-IN" sz="1600" dirty="0">
                <a:latin typeface="Times New Roman" pitchFamily="18" charset="0"/>
                <a:cs typeface="Times New Roman" pitchFamily="18" charset="0"/>
              </a:rPr>
              <a:t>, also read the initial value of </a:t>
            </a:r>
            <a:r>
              <a:rPr lang="en-IN" sz="1600" i="1" dirty="0">
                <a:latin typeface="Times New Roman" pitchFamily="18" charset="0"/>
                <a:cs typeface="Times New Roman" pitchFamily="18" charset="0"/>
              </a:rPr>
              <a:t>Q.</a:t>
            </a:r>
            <a:endParaRPr lang="en-IN" sz="1600" dirty="0">
              <a:latin typeface="Times New Roman" pitchFamily="18" charset="0"/>
              <a:cs typeface="Times New Roman" pitchFamily="18" charset="0"/>
            </a:endParaRPr>
          </a:p>
          <a:p>
            <a:pPr marL="457200" indent="-285750" algn="just">
              <a:lnSpc>
                <a:spcPct val="150000"/>
              </a:lnSpc>
              <a:spcBef>
                <a:spcPts val="630"/>
              </a:spcBef>
            </a:pPr>
            <a:r>
              <a:rPr lang="en-IN" sz="1600" i="1" dirty="0">
                <a:latin typeface="Times New Roman" pitchFamily="18" charset="0"/>
                <a:cs typeface="Times New Roman" pitchFamily="18" charset="0"/>
              </a:rPr>
              <a:t>2. </a:t>
            </a:r>
            <a:r>
              <a:rPr lang="en-IN" sz="1600" dirty="0">
                <a:latin typeface="Times New Roman" pitchFamily="18" charset="0"/>
                <a:cs typeface="Times New Roman" pitchFamily="18" charset="0"/>
              </a:rPr>
              <a:t>For each data item </a:t>
            </a:r>
            <a:r>
              <a:rPr lang="en-IN" sz="1600" i="1" dirty="0">
                <a:latin typeface="Times New Roman" pitchFamily="18" charset="0"/>
                <a:cs typeface="Times New Roman" pitchFamily="18" charset="0"/>
              </a:rPr>
              <a:t>Q</a:t>
            </a:r>
            <a:r>
              <a:rPr lang="en-IN" sz="1600" dirty="0">
                <a:latin typeface="Times New Roman" pitchFamily="18" charset="0"/>
                <a:cs typeface="Times New Roman" pitchFamily="18" charset="0"/>
              </a:rPr>
              <a:t> if transaction </a:t>
            </a:r>
            <a:r>
              <a:rPr lang="en-IN" sz="1600" i="1" dirty="0" err="1">
                <a:latin typeface="Times New Roman" pitchFamily="18" charset="0"/>
                <a:cs typeface="Times New Roman" pitchFamily="18" charset="0"/>
              </a:rPr>
              <a:t>T</a:t>
            </a:r>
            <a:r>
              <a:rPr lang="en-IN" sz="1600" i="1" baseline="-25000" dirty="0" err="1">
                <a:latin typeface="Times New Roman" pitchFamily="18" charset="0"/>
                <a:cs typeface="Times New Roman" pitchFamily="18" charset="0"/>
              </a:rPr>
              <a:t>i</a:t>
            </a:r>
            <a:r>
              <a:rPr lang="en-IN" sz="1600" i="1" dirty="0">
                <a:latin typeface="Times New Roman" pitchFamily="18" charset="0"/>
                <a:cs typeface="Times New Roman" pitchFamily="18" charset="0"/>
              </a:rPr>
              <a:t> </a:t>
            </a:r>
            <a:r>
              <a:rPr lang="en-IN" sz="1600" dirty="0">
                <a:latin typeface="Times New Roman" pitchFamily="18" charset="0"/>
                <a:cs typeface="Times New Roman" pitchFamily="18" charset="0"/>
              </a:rPr>
              <a:t>executes </a:t>
            </a:r>
            <a:r>
              <a:rPr lang="en-IN" sz="1600" b="1" dirty="0">
                <a:latin typeface="Times New Roman" pitchFamily="18" charset="0"/>
                <a:cs typeface="Times New Roman" pitchFamily="18" charset="0"/>
              </a:rPr>
              <a:t>read</a:t>
            </a:r>
            <a:r>
              <a:rPr lang="en-IN" sz="1600" dirty="0">
                <a:latin typeface="Times New Roman" pitchFamily="18" charset="0"/>
                <a:cs typeface="Times New Roman" pitchFamily="18" charset="0"/>
              </a:rPr>
              <a:t>(</a:t>
            </a:r>
            <a:r>
              <a:rPr lang="en-IN" sz="1600" i="1" dirty="0">
                <a:latin typeface="Times New Roman" pitchFamily="18" charset="0"/>
                <a:cs typeface="Times New Roman" pitchFamily="18" charset="0"/>
              </a:rPr>
              <a:t>Q) </a:t>
            </a:r>
            <a:r>
              <a:rPr lang="en-IN" sz="1600" dirty="0">
                <a:latin typeface="Times New Roman" pitchFamily="18" charset="0"/>
                <a:cs typeface="Times New Roman" pitchFamily="18" charset="0"/>
              </a:rPr>
              <a:t>in schedule </a:t>
            </a:r>
            <a:r>
              <a:rPr lang="en-IN" sz="1600" i="1" dirty="0">
                <a:latin typeface="Times New Roman" pitchFamily="18" charset="0"/>
                <a:cs typeface="Times New Roman" pitchFamily="18" charset="0"/>
              </a:rPr>
              <a:t>S</a:t>
            </a:r>
            <a:r>
              <a:rPr lang="en-IN" sz="1600" dirty="0">
                <a:latin typeface="Times New Roman" pitchFamily="18" charset="0"/>
                <a:cs typeface="Times New Roman" pitchFamily="18" charset="0"/>
              </a:rPr>
              <a:t>, and that value was produced by transaction </a:t>
            </a:r>
            <a:r>
              <a:rPr lang="en-IN" sz="1600" i="1" dirty="0" err="1">
                <a:latin typeface="Times New Roman" pitchFamily="18" charset="0"/>
                <a:cs typeface="Times New Roman" pitchFamily="18" charset="0"/>
              </a:rPr>
              <a:t>T</a:t>
            </a:r>
            <a:r>
              <a:rPr lang="en-IN" sz="1600" i="1" baseline="-25000" dirty="0" err="1">
                <a:latin typeface="Times New Roman" pitchFamily="18" charset="0"/>
                <a:cs typeface="Times New Roman" pitchFamily="18" charset="0"/>
              </a:rPr>
              <a:t>j</a:t>
            </a:r>
            <a:r>
              <a:rPr lang="en-IN" sz="1600" dirty="0">
                <a:latin typeface="Times New Roman" pitchFamily="18" charset="0"/>
                <a:cs typeface="Times New Roman" pitchFamily="18" charset="0"/>
              </a:rPr>
              <a:t> </a:t>
            </a:r>
            <a:r>
              <a:rPr lang="en-IN" sz="1600" i="1" dirty="0">
                <a:latin typeface="Times New Roman" pitchFamily="18" charset="0"/>
                <a:cs typeface="Times New Roman" pitchFamily="18" charset="0"/>
              </a:rPr>
              <a:t> </a:t>
            </a:r>
            <a:r>
              <a:rPr lang="en-IN" sz="1600" dirty="0">
                <a:latin typeface="Times New Roman" pitchFamily="18" charset="0"/>
                <a:cs typeface="Times New Roman" pitchFamily="18" charset="0"/>
              </a:rPr>
              <a:t>(if any), then transaction </a:t>
            </a:r>
            <a:r>
              <a:rPr lang="en-IN" sz="1600" i="1" dirty="0" err="1">
                <a:latin typeface="Times New Roman" pitchFamily="18" charset="0"/>
                <a:cs typeface="Times New Roman" pitchFamily="18" charset="0"/>
              </a:rPr>
              <a:t>T</a:t>
            </a:r>
            <a:r>
              <a:rPr lang="en-IN" sz="1600" i="1" baseline="-25000" dirty="0" err="1">
                <a:latin typeface="Times New Roman" pitchFamily="18" charset="0"/>
                <a:cs typeface="Times New Roman" pitchFamily="18" charset="0"/>
              </a:rPr>
              <a:t>i</a:t>
            </a:r>
            <a:r>
              <a:rPr lang="en-IN" sz="1600" dirty="0">
                <a:latin typeface="Times New Roman" pitchFamily="18" charset="0"/>
                <a:cs typeface="Times New Roman" pitchFamily="18" charset="0"/>
              </a:rPr>
              <a:t> must in schedule </a:t>
            </a:r>
            <a:r>
              <a:rPr lang="en-IN" sz="1600" i="1" dirty="0">
                <a:latin typeface="Times New Roman" pitchFamily="18" charset="0"/>
                <a:cs typeface="Times New Roman" pitchFamily="18" charset="0"/>
              </a:rPr>
              <a:t>S´</a:t>
            </a:r>
            <a:r>
              <a:rPr lang="en-IN" sz="1600" dirty="0">
                <a:latin typeface="Times New Roman" pitchFamily="18" charset="0"/>
                <a:cs typeface="Times New Roman" pitchFamily="18" charset="0"/>
              </a:rPr>
              <a:t> also read the value of </a:t>
            </a:r>
            <a:r>
              <a:rPr lang="en-IN" sz="1600" i="1" dirty="0">
                <a:latin typeface="Times New Roman" pitchFamily="18" charset="0"/>
                <a:cs typeface="Times New Roman" pitchFamily="18" charset="0"/>
              </a:rPr>
              <a:t>Q</a:t>
            </a:r>
            <a:r>
              <a:rPr lang="en-IN" sz="1600" dirty="0">
                <a:latin typeface="Times New Roman" pitchFamily="18" charset="0"/>
                <a:cs typeface="Times New Roman" pitchFamily="18" charset="0"/>
              </a:rPr>
              <a:t> that was produced by transaction </a:t>
            </a:r>
            <a:r>
              <a:rPr lang="en-IN" sz="1600" i="1" dirty="0" err="1">
                <a:latin typeface="Times New Roman" pitchFamily="18" charset="0"/>
                <a:cs typeface="Times New Roman" pitchFamily="18" charset="0"/>
              </a:rPr>
              <a:t>T</a:t>
            </a:r>
            <a:r>
              <a:rPr lang="en-IN" sz="1600" i="1" baseline="-25000" dirty="0" err="1">
                <a:latin typeface="Times New Roman" pitchFamily="18" charset="0"/>
                <a:cs typeface="Times New Roman" pitchFamily="18" charset="0"/>
              </a:rPr>
              <a:t>j</a:t>
            </a:r>
            <a:r>
              <a:rPr lang="en-IN" sz="1600" dirty="0">
                <a:latin typeface="Times New Roman" pitchFamily="18" charset="0"/>
                <a:cs typeface="Times New Roman" pitchFamily="18" charset="0"/>
              </a:rPr>
              <a:t> .</a:t>
            </a:r>
          </a:p>
          <a:p>
            <a:pPr marL="457200" indent="-285750" algn="just">
              <a:lnSpc>
                <a:spcPct val="150000"/>
              </a:lnSpc>
              <a:spcBef>
                <a:spcPts val="630"/>
              </a:spcBef>
            </a:pPr>
            <a:r>
              <a:rPr lang="en-IN" sz="1600" dirty="0">
                <a:latin typeface="Times New Roman" pitchFamily="18" charset="0"/>
                <a:cs typeface="Times New Roman" pitchFamily="18" charset="0"/>
              </a:rPr>
              <a:t>3. For each data item </a:t>
            </a:r>
            <a:r>
              <a:rPr lang="en-IN" sz="1600" i="1" dirty="0">
                <a:latin typeface="Times New Roman" pitchFamily="18" charset="0"/>
                <a:cs typeface="Times New Roman" pitchFamily="18" charset="0"/>
              </a:rPr>
              <a:t>Q</a:t>
            </a:r>
            <a:r>
              <a:rPr lang="en-IN" sz="1600" dirty="0">
                <a:latin typeface="Times New Roman" pitchFamily="18" charset="0"/>
                <a:cs typeface="Times New Roman" pitchFamily="18" charset="0"/>
              </a:rPr>
              <a:t>, the transaction (if any) that performs the final </a:t>
            </a:r>
            <a:r>
              <a:rPr lang="en-IN" sz="1600" b="1" dirty="0">
                <a:latin typeface="Times New Roman" pitchFamily="18" charset="0"/>
                <a:cs typeface="Times New Roman" pitchFamily="18" charset="0"/>
              </a:rPr>
              <a:t>write</a:t>
            </a:r>
            <a:r>
              <a:rPr lang="en-IN" sz="1600" dirty="0">
                <a:latin typeface="Times New Roman" pitchFamily="18" charset="0"/>
                <a:cs typeface="Times New Roman" pitchFamily="18" charset="0"/>
              </a:rPr>
              <a:t>(</a:t>
            </a:r>
            <a:r>
              <a:rPr lang="en-IN" sz="1600" i="1" dirty="0">
                <a:latin typeface="Times New Roman" pitchFamily="18" charset="0"/>
                <a:cs typeface="Times New Roman" pitchFamily="18" charset="0"/>
              </a:rPr>
              <a:t>Q</a:t>
            </a:r>
            <a:r>
              <a:rPr lang="en-IN" sz="1600" dirty="0">
                <a:latin typeface="Times New Roman" pitchFamily="18" charset="0"/>
                <a:cs typeface="Times New Roman" pitchFamily="18" charset="0"/>
              </a:rPr>
              <a:t>) operation in schedule </a:t>
            </a:r>
            <a:r>
              <a:rPr lang="en-IN" sz="1600" i="1" dirty="0">
                <a:latin typeface="Times New Roman" pitchFamily="18" charset="0"/>
                <a:cs typeface="Times New Roman" pitchFamily="18" charset="0"/>
              </a:rPr>
              <a:t>S </a:t>
            </a:r>
            <a:r>
              <a:rPr lang="en-IN" sz="1600" dirty="0">
                <a:latin typeface="Times New Roman" pitchFamily="18" charset="0"/>
                <a:cs typeface="Times New Roman" pitchFamily="18" charset="0"/>
              </a:rPr>
              <a:t>must perform the final</a:t>
            </a:r>
            <a:r>
              <a:rPr lang="en-IN" sz="1600" i="1" dirty="0">
                <a:latin typeface="Times New Roman" pitchFamily="18" charset="0"/>
                <a:cs typeface="Times New Roman" pitchFamily="18" charset="0"/>
              </a:rPr>
              <a:t> </a:t>
            </a:r>
            <a:r>
              <a:rPr lang="en-IN" sz="1600" b="1" dirty="0">
                <a:latin typeface="Times New Roman" pitchFamily="18" charset="0"/>
                <a:cs typeface="Times New Roman" pitchFamily="18" charset="0"/>
              </a:rPr>
              <a:t>write</a:t>
            </a:r>
            <a:r>
              <a:rPr lang="en-IN" sz="1600" dirty="0">
                <a:latin typeface="Times New Roman" pitchFamily="18" charset="0"/>
                <a:cs typeface="Times New Roman" pitchFamily="18" charset="0"/>
              </a:rPr>
              <a:t>(</a:t>
            </a:r>
            <a:r>
              <a:rPr lang="en-IN" sz="1600" i="1" dirty="0">
                <a:latin typeface="Times New Roman" pitchFamily="18" charset="0"/>
                <a:cs typeface="Times New Roman" pitchFamily="18" charset="0"/>
              </a:rPr>
              <a:t>Q</a:t>
            </a:r>
            <a:r>
              <a:rPr lang="en-IN" sz="1600" dirty="0">
                <a:latin typeface="Times New Roman" pitchFamily="18" charset="0"/>
                <a:cs typeface="Times New Roman" pitchFamily="18" charset="0"/>
              </a:rPr>
              <a:t>) operation in schedule </a:t>
            </a:r>
            <a:r>
              <a:rPr lang="en-IN" sz="1600" i="1" dirty="0">
                <a:latin typeface="Times New Roman" pitchFamily="18" charset="0"/>
                <a:cs typeface="Times New Roman" pitchFamily="18" charset="0"/>
              </a:rPr>
              <a:t>S´</a:t>
            </a:r>
            <a:r>
              <a:rPr lang="en-IN" sz="1600" dirty="0">
                <a:latin typeface="Times New Roman" pitchFamily="18" charset="0"/>
                <a:cs typeface="Times New Roman" pitchFamily="18" charset="0"/>
              </a:rPr>
              <a:t>.</a:t>
            </a:r>
          </a:p>
          <a:p>
            <a:pPr indent="-342900" algn="just">
              <a:lnSpc>
                <a:spcPct val="150000"/>
              </a:lnSpc>
              <a:spcBef>
                <a:spcPts val="700"/>
              </a:spcBef>
            </a:pPr>
            <a:r>
              <a:rPr lang="en-IN" sz="1600" dirty="0">
                <a:latin typeface="Times New Roman" pitchFamily="18" charset="0"/>
                <a:cs typeface="Times New Roman" pitchFamily="18" charset="0"/>
              </a:rPr>
              <a:t>As can be seen, view equivalence is also based purely on </a:t>
            </a:r>
            <a:r>
              <a:rPr lang="en-IN" sz="1600" b="1" dirty="0">
                <a:latin typeface="Times New Roman" pitchFamily="18" charset="0"/>
                <a:cs typeface="Times New Roman" pitchFamily="18" charset="0"/>
              </a:rPr>
              <a:t>reads </a:t>
            </a:r>
            <a:r>
              <a:rPr lang="en-IN" sz="1600" dirty="0">
                <a:latin typeface="Times New Roman" pitchFamily="18" charset="0"/>
                <a:cs typeface="Times New Roman" pitchFamily="18" charset="0"/>
              </a:rPr>
              <a:t>and </a:t>
            </a:r>
            <a:r>
              <a:rPr lang="en-IN" sz="1600" b="1" dirty="0">
                <a:latin typeface="Times New Roman" pitchFamily="18" charset="0"/>
                <a:cs typeface="Times New Roman" pitchFamily="18" charset="0"/>
              </a:rPr>
              <a:t>writes</a:t>
            </a:r>
            <a:r>
              <a:rPr lang="en-IN" sz="1600" dirty="0">
                <a:latin typeface="Times New Roman" pitchFamily="18" charset="0"/>
                <a:cs typeface="Times New Roman" pitchFamily="18" charset="0"/>
              </a:rPr>
              <a:t> alone.</a:t>
            </a:r>
          </a:p>
          <a:p>
            <a:pPr algn="just"/>
            <a:br>
              <a:rPr lang="en-IN" dirty="0"/>
            </a:br>
            <a:endParaRPr lang="en-US" dirty="0"/>
          </a:p>
        </p:txBody>
      </p:sp>
    </p:spTree>
    <p:extLst>
      <p:ext uri="{BB962C8B-B14F-4D97-AF65-F5344CB8AC3E}">
        <p14:creationId xmlns:p14="http://schemas.microsoft.com/office/powerpoint/2010/main" val="3062372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8F5FF-DD1C-4C45-61E7-6A2272E300CE}"/>
              </a:ext>
            </a:extLst>
          </p:cNvPr>
          <p:cNvSpPr>
            <a:spLocks noGrp="1"/>
          </p:cNvSpPr>
          <p:nvPr>
            <p:ph type="title"/>
          </p:nvPr>
        </p:nvSpPr>
        <p:spPr/>
        <p:txBody>
          <a:bodyPr/>
          <a:lstStyle/>
          <a:p>
            <a:r>
              <a:rPr lang="en-US" b="1" dirty="0"/>
              <a:t>Conflict Serializability</a:t>
            </a:r>
            <a:endParaRPr lang="en-US" dirty="0"/>
          </a:p>
        </p:txBody>
      </p:sp>
      <p:sp>
        <p:nvSpPr>
          <p:cNvPr id="7" name="Rectangle 6">
            <a:extLst>
              <a:ext uri="{FF2B5EF4-FFF2-40B4-BE49-F238E27FC236}">
                <a16:creationId xmlns:a16="http://schemas.microsoft.com/office/drawing/2014/main" id="{1A65F8A9-9902-A2BD-4FCF-5C08EC5FEF14}"/>
              </a:ext>
            </a:extLst>
          </p:cNvPr>
          <p:cNvSpPr/>
          <p:nvPr/>
        </p:nvSpPr>
        <p:spPr>
          <a:xfrm>
            <a:off x="787400" y="5007369"/>
            <a:ext cx="7886700" cy="416011"/>
          </a:xfrm>
          <a:prstGeom prst="rect">
            <a:avLst/>
          </a:prstGeom>
        </p:spPr>
        <p:txBody>
          <a:bodyPr wrap="square">
            <a:spAutoFit/>
          </a:bodyPr>
          <a:lstStyle/>
          <a:p>
            <a:pPr fontAlgn="base">
              <a:lnSpc>
                <a:spcPct val="150000"/>
              </a:lnSpc>
            </a:pPr>
            <a:r>
              <a:rPr lang="en-IN" sz="1600" dirty="0"/>
              <a:t>Schedule 9, A Non Recoverable Schedule		Schedule 10</a:t>
            </a:r>
          </a:p>
        </p:txBody>
      </p:sp>
      <p:pic>
        <p:nvPicPr>
          <p:cNvPr id="3" name="Picture 2">
            <a:extLst>
              <a:ext uri="{FF2B5EF4-FFF2-40B4-BE49-F238E27FC236}">
                <a16:creationId xmlns:a16="http://schemas.microsoft.com/office/drawing/2014/main" id="{930B5EB4-D374-D862-FE2D-E4EF2FE9705D}"/>
              </a:ext>
            </a:extLst>
          </p:cNvPr>
          <p:cNvPicPr>
            <a:picLocks noChangeAspect="1"/>
          </p:cNvPicPr>
          <p:nvPr/>
        </p:nvPicPr>
        <p:blipFill>
          <a:blip r:embed="rId2"/>
          <a:stretch>
            <a:fillRect/>
          </a:stretch>
        </p:blipFill>
        <p:spPr>
          <a:xfrm>
            <a:off x="1193800" y="2207406"/>
            <a:ext cx="2603500" cy="2523344"/>
          </a:xfrm>
          <a:prstGeom prst="rect">
            <a:avLst/>
          </a:prstGeom>
        </p:spPr>
      </p:pic>
      <p:pic>
        <p:nvPicPr>
          <p:cNvPr id="5" name="Picture 4">
            <a:extLst>
              <a:ext uri="{FF2B5EF4-FFF2-40B4-BE49-F238E27FC236}">
                <a16:creationId xmlns:a16="http://schemas.microsoft.com/office/drawing/2014/main" id="{FDD62AE9-15AC-30B8-8B06-A795A52BA73D}"/>
              </a:ext>
            </a:extLst>
          </p:cNvPr>
          <p:cNvPicPr>
            <a:picLocks noChangeAspect="1"/>
          </p:cNvPicPr>
          <p:nvPr/>
        </p:nvPicPr>
        <p:blipFill>
          <a:blip r:embed="rId3"/>
          <a:stretch>
            <a:fillRect/>
          </a:stretch>
        </p:blipFill>
        <p:spPr>
          <a:xfrm>
            <a:off x="4660900" y="2127250"/>
            <a:ext cx="3702655" cy="2508250"/>
          </a:xfrm>
          <a:prstGeom prst="rect">
            <a:avLst/>
          </a:prstGeom>
        </p:spPr>
      </p:pic>
    </p:spTree>
    <p:extLst>
      <p:ext uri="{BB962C8B-B14F-4D97-AF65-F5344CB8AC3E}">
        <p14:creationId xmlns:p14="http://schemas.microsoft.com/office/powerpoint/2010/main" val="3185257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8F5FF-DD1C-4C45-61E7-6A2272E300CE}"/>
              </a:ext>
            </a:extLst>
          </p:cNvPr>
          <p:cNvSpPr>
            <a:spLocks noGrp="1"/>
          </p:cNvSpPr>
          <p:nvPr>
            <p:ph type="title"/>
          </p:nvPr>
        </p:nvSpPr>
        <p:spPr/>
        <p:txBody>
          <a:bodyPr/>
          <a:lstStyle/>
          <a:p>
            <a:r>
              <a:rPr lang="en-US" b="1" dirty="0"/>
              <a:t>View Serializability</a:t>
            </a:r>
            <a:endParaRPr lang="en-US" dirty="0"/>
          </a:p>
        </p:txBody>
      </p:sp>
      <p:sp>
        <p:nvSpPr>
          <p:cNvPr id="3" name="Rectangle 2">
            <a:extLst>
              <a:ext uri="{FF2B5EF4-FFF2-40B4-BE49-F238E27FC236}">
                <a16:creationId xmlns:a16="http://schemas.microsoft.com/office/drawing/2014/main" id="{0515F75D-E324-189B-26A0-66DC41F92F48}"/>
              </a:ext>
            </a:extLst>
          </p:cNvPr>
          <p:cNvSpPr/>
          <p:nvPr/>
        </p:nvSpPr>
        <p:spPr>
          <a:xfrm>
            <a:off x="450937" y="1392545"/>
            <a:ext cx="7842163" cy="1893339"/>
          </a:xfrm>
          <a:prstGeom prst="rect">
            <a:avLst/>
          </a:prstGeom>
        </p:spPr>
        <p:txBody>
          <a:bodyPr wrap="square">
            <a:spAutoFit/>
          </a:bodyPr>
          <a:lstStyle/>
          <a:p>
            <a:pPr marL="285750" indent="-285750" algn="just" fontAlgn="base">
              <a:lnSpc>
                <a:spcPct val="150000"/>
              </a:lnSpc>
              <a:buFont typeface="Arial" panose="020B0604020202020204" pitchFamily="34" charset="0"/>
              <a:buChar char="•"/>
            </a:pPr>
            <a:r>
              <a:rPr lang="en-IN" sz="1600" dirty="0"/>
              <a:t>A schedule </a:t>
            </a:r>
            <a:r>
              <a:rPr lang="en-IN" sz="1600" i="1" dirty="0"/>
              <a:t>S</a:t>
            </a:r>
            <a:r>
              <a:rPr lang="en-IN" sz="1600" dirty="0"/>
              <a:t> is </a:t>
            </a:r>
            <a:r>
              <a:rPr lang="en-IN" sz="1600" b="1" dirty="0"/>
              <a:t>view serializable</a:t>
            </a:r>
            <a:r>
              <a:rPr lang="en-IN" sz="1600" i="1" dirty="0"/>
              <a:t> </a:t>
            </a:r>
            <a:r>
              <a:rPr lang="en-IN" sz="1600" dirty="0"/>
              <a:t> it is view equivalent to a serial schedule.</a:t>
            </a:r>
          </a:p>
          <a:p>
            <a:pPr marL="285750" indent="-285750" algn="just" fontAlgn="base">
              <a:lnSpc>
                <a:spcPct val="150000"/>
              </a:lnSpc>
              <a:buFont typeface="Arial" panose="020B0604020202020204" pitchFamily="34" charset="0"/>
              <a:buChar char="•"/>
            </a:pPr>
            <a:r>
              <a:rPr lang="en-IN" sz="1600" dirty="0"/>
              <a:t>Every conflict serializable schedule is also view serializable.</a:t>
            </a:r>
          </a:p>
          <a:p>
            <a:pPr marL="285750" indent="-285750" algn="just" fontAlgn="base">
              <a:lnSpc>
                <a:spcPct val="150000"/>
              </a:lnSpc>
              <a:buFont typeface="Arial" panose="020B0604020202020204" pitchFamily="34" charset="0"/>
              <a:buChar char="•"/>
            </a:pPr>
            <a:r>
              <a:rPr lang="en-IN" sz="1600" dirty="0"/>
              <a:t>Schedule 9 (from text) — a schedule which is view-serializable but </a:t>
            </a:r>
            <a:r>
              <a:rPr lang="en-IN" sz="1600" i="1" dirty="0"/>
              <a:t>not </a:t>
            </a:r>
            <a:r>
              <a:rPr lang="en-IN" sz="1600" dirty="0"/>
              <a:t>conflict serializable.</a:t>
            </a:r>
          </a:p>
          <a:p>
            <a:pPr marL="285750" indent="-285750" algn="just" fontAlgn="base">
              <a:lnSpc>
                <a:spcPct val="150000"/>
              </a:lnSpc>
              <a:buFont typeface="Arial" panose="020B0604020202020204" pitchFamily="34" charset="0"/>
              <a:buChar char="•"/>
            </a:pPr>
            <a:r>
              <a:rPr lang="en-IN" sz="1600" dirty="0"/>
              <a:t>Every view serializable schedule that is not conflict serializable has </a:t>
            </a:r>
            <a:r>
              <a:rPr lang="en-IN" sz="1600" b="1" dirty="0"/>
              <a:t>blind writes.</a:t>
            </a:r>
            <a:endParaRPr lang="en-IN" sz="1600" dirty="0"/>
          </a:p>
        </p:txBody>
      </p:sp>
      <p:pic>
        <p:nvPicPr>
          <p:cNvPr id="2050" name="Picture 2">
            <a:extLst>
              <a:ext uri="{FF2B5EF4-FFF2-40B4-BE49-F238E27FC236}">
                <a16:creationId xmlns:a16="http://schemas.microsoft.com/office/drawing/2014/main" id="{5BAE27B2-B9E7-3F10-8CE7-5FA74541F37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1801" b="20306"/>
          <a:stretch/>
        </p:blipFill>
        <p:spPr bwMode="auto">
          <a:xfrm>
            <a:off x="2237947" y="4090269"/>
            <a:ext cx="3904016" cy="16951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9050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8F5FF-DD1C-4C45-61E7-6A2272E300CE}"/>
              </a:ext>
            </a:extLst>
          </p:cNvPr>
          <p:cNvSpPr>
            <a:spLocks noGrp="1"/>
          </p:cNvSpPr>
          <p:nvPr>
            <p:ph type="title"/>
          </p:nvPr>
        </p:nvSpPr>
        <p:spPr/>
        <p:txBody>
          <a:bodyPr/>
          <a:lstStyle/>
          <a:p>
            <a:r>
              <a:rPr lang="en-US" b="1" dirty="0"/>
              <a:t>Recoverability</a:t>
            </a:r>
            <a:endParaRPr lang="en-US" dirty="0"/>
          </a:p>
        </p:txBody>
      </p:sp>
      <p:sp>
        <p:nvSpPr>
          <p:cNvPr id="3" name="Rectangle 2">
            <a:extLst>
              <a:ext uri="{FF2B5EF4-FFF2-40B4-BE49-F238E27FC236}">
                <a16:creationId xmlns:a16="http://schemas.microsoft.com/office/drawing/2014/main" id="{22742750-85EC-149D-CF86-94D67AB6D706}"/>
              </a:ext>
            </a:extLst>
          </p:cNvPr>
          <p:cNvSpPr/>
          <p:nvPr/>
        </p:nvSpPr>
        <p:spPr>
          <a:xfrm>
            <a:off x="137786" y="837721"/>
            <a:ext cx="8117214" cy="830997"/>
          </a:xfrm>
          <a:prstGeom prst="rect">
            <a:avLst/>
          </a:prstGeom>
        </p:spPr>
        <p:txBody>
          <a:bodyPr wrap="square">
            <a:spAutoFit/>
          </a:bodyPr>
          <a:lstStyle/>
          <a:p>
            <a:pPr marL="285750" indent="-285750" algn="just">
              <a:buFont typeface="Arial" panose="020B0604020202020204" pitchFamily="34" charset="0"/>
              <a:buChar char="•"/>
            </a:pPr>
            <a:r>
              <a:rPr lang="en-IN" sz="1600" dirty="0">
                <a:latin typeface="Times New Roman" pitchFamily="18" charset="0"/>
                <a:cs typeface="Times New Roman" pitchFamily="18" charset="0"/>
              </a:rPr>
              <a:t>Need to address the effect of transaction failures on concurrently running transactions.</a:t>
            </a:r>
          </a:p>
          <a:p>
            <a:pPr algn="just"/>
            <a:br>
              <a:rPr lang="en-IN" sz="1600" dirty="0"/>
            </a:br>
            <a:endParaRPr lang="en-US" sz="1600" dirty="0"/>
          </a:p>
        </p:txBody>
      </p:sp>
      <p:sp>
        <p:nvSpPr>
          <p:cNvPr id="4" name="Rectangle 3">
            <a:extLst>
              <a:ext uri="{FF2B5EF4-FFF2-40B4-BE49-F238E27FC236}">
                <a16:creationId xmlns:a16="http://schemas.microsoft.com/office/drawing/2014/main" id="{670AAEE9-D84B-AC38-D477-AD28005135E1}"/>
              </a:ext>
            </a:extLst>
          </p:cNvPr>
          <p:cNvSpPr/>
          <p:nvPr/>
        </p:nvSpPr>
        <p:spPr>
          <a:xfrm>
            <a:off x="187889" y="1692627"/>
            <a:ext cx="8587811" cy="4655121"/>
          </a:xfrm>
          <a:prstGeom prst="rect">
            <a:avLst/>
          </a:prstGeom>
        </p:spPr>
        <p:txBody>
          <a:bodyPr wrap="square">
            <a:spAutoFit/>
          </a:bodyPr>
          <a:lstStyle/>
          <a:p>
            <a:pPr algn="just" fontAlgn="base">
              <a:buFont typeface="Arial" panose="020B0604020202020204" pitchFamily="34" charset="0"/>
              <a:buChar char="•"/>
            </a:pPr>
            <a:r>
              <a:rPr lang="en-IN" sz="1800" b="1" dirty="0">
                <a:solidFill>
                  <a:srgbClr val="CC3300"/>
                </a:solidFill>
                <a:latin typeface="Times New Roman" pitchFamily="18" charset="0"/>
                <a:cs typeface="Times New Roman" pitchFamily="18" charset="0"/>
              </a:rPr>
              <a:t>Recoverable</a:t>
            </a:r>
            <a:r>
              <a:rPr lang="en-IN" sz="1800" b="1" i="1" dirty="0">
                <a:solidFill>
                  <a:srgbClr val="CC3300"/>
                </a:solidFill>
                <a:latin typeface="Times New Roman" pitchFamily="18" charset="0"/>
                <a:cs typeface="Times New Roman" pitchFamily="18" charset="0"/>
              </a:rPr>
              <a:t> </a:t>
            </a:r>
            <a:r>
              <a:rPr lang="en-IN" sz="1800" b="1" dirty="0">
                <a:solidFill>
                  <a:srgbClr val="CC3300"/>
                </a:solidFill>
                <a:latin typeface="Times New Roman" pitchFamily="18" charset="0"/>
                <a:cs typeface="Times New Roman" pitchFamily="18" charset="0"/>
              </a:rPr>
              <a:t>schedule</a:t>
            </a:r>
            <a:r>
              <a:rPr lang="en-IN" sz="1800" dirty="0">
                <a:latin typeface="Times New Roman" pitchFamily="18" charset="0"/>
                <a:cs typeface="Times New Roman" pitchFamily="18" charset="0"/>
              </a:rPr>
              <a:t> — if a transaction </a:t>
            </a:r>
            <a:r>
              <a:rPr lang="en-IN" sz="1800" i="1" dirty="0" err="1">
                <a:latin typeface="Times New Roman" pitchFamily="18" charset="0"/>
                <a:cs typeface="Times New Roman" pitchFamily="18" charset="0"/>
              </a:rPr>
              <a:t>T</a:t>
            </a:r>
            <a:r>
              <a:rPr lang="en-IN" sz="1800" i="1" baseline="-25000" dirty="0" err="1">
                <a:latin typeface="Times New Roman" pitchFamily="18" charset="0"/>
                <a:cs typeface="Times New Roman" pitchFamily="18" charset="0"/>
              </a:rPr>
              <a:t>j</a:t>
            </a:r>
            <a:r>
              <a:rPr lang="en-IN" sz="1800" dirty="0">
                <a:latin typeface="Times New Roman" pitchFamily="18" charset="0"/>
                <a:cs typeface="Times New Roman" pitchFamily="18" charset="0"/>
              </a:rPr>
              <a:t> reads a data items previously written by a transaction </a:t>
            </a:r>
            <a:r>
              <a:rPr lang="en-IN" sz="1800" i="1" dirty="0" err="1">
                <a:latin typeface="Times New Roman" pitchFamily="18" charset="0"/>
                <a:cs typeface="Times New Roman" pitchFamily="18" charset="0"/>
              </a:rPr>
              <a:t>T</a:t>
            </a:r>
            <a:r>
              <a:rPr lang="en-IN" sz="1800" i="1" baseline="-25000" dirty="0" err="1">
                <a:latin typeface="Times New Roman" pitchFamily="18" charset="0"/>
                <a:cs typeface="Times New Roman" pitchFamily="18" charset="0"/>
              </a:rPr>
              <a:t>i</a:t>
            </a:r>
            <a:r>
              <a:rPr lang="en-IN" sz="1800" i="1" baseline="-25000" dirty="0">
                <a:latin typeface="Times New Roman" pitchFamily="18" charset="0"/>
                <a:cs typeface="Times New Roman" pitchFamily="18" charset="0"/>
              </a:rPr>
              <a:t> </a:t>
            </a:r>
            <a:r>
              <a:rPr lang="en-IN" sz="1800" dirty="0">
                <a:latin typeface="Times New Roman" pitchFamily="18" charset="0"/>
                <a:cs typeface="Times New Roman" pitchFamily="18" charset="0"/>
              </a:rPr>
              <a:t>, the commit operation of </a:t>
            </a:r>
            <a:r>
              <a:rPr lang="en-IN" sz="1800" i="1" dirty="0" err="1">
                <a:latin typeface="Times New Roman" pitchFamily="18" charset="0"/>
                <a:cs typeface="Times New Roman" pitchFamily="18" charset="0"/>
              </a:rPr>
              <a:t>T</a:t>
            </a:r>
            <a:r>
              <a:rPr lang="en-IN" sz="1800" i="1" baseline="-25000" dirty="0" err="1">
                <a:latin typeface="Times New Roman" pitchFamily="18" charset="0"/>
                <a:cs typeface="Times New Roman" pitchFamily="18" charset="0"/>
              </a:rPr>
              <a:t>i</a:t>
            </a:r>
            <a:r>
              <a:rPr lang="en-IN" sz="1800" i="1" dirty="0">
                <a:latin typeface="Times New Roman" pitchFamily="18" charset="0"/>
                <a:cs typeface="Times New Roman" pitchFamily="18" charset="0"/>
              </a:rPr>
              <a:t> </a:t>
            </a:r>
            <a:r>
              <a:rPr lang="en-IN" sz="1800" dirty="0">
                <a:latin typeface="Times New Roman" pitchFamily="18" charset="0"/>
                <a:cs typeface="Times New Roman" pitchFamily="18" charset="0"/>
              </a:rPr>
              <a:t> appears before the commit operation of </a:t>
            </a:r>
            <a:r>
              <a:rPr lang="en-IN" sz="1800" i="1" dirty="0" err="1">
                <a:latin typeface="Times New Roman" pitchFamily="18" charset="0"/>
                <a:cs typeface="Times New Roman" pitchFamily="18" charset="0"/>
              </a:rPr>
              <a:t>T</a:t>
            </a:r>
            <a:r>
              <a:rPr lang="en-IN" sz="1800" i="1" baseline="-25000" dirty="0" err="1">
                <a:latin typeface="Times New Roman" pitchFamily="18" charset="0"/>
                <a:cs typeface="Times New Roman" pitchFamily="18" charset="0"/>
              </a:rPr>
              <a:t>j</a:t>
            </a:r>
            <a:r>
              <a:rPr lang="en-IN" sz="1800" i="1" dirty="0">
                <a:latin typeface="Times New Roman" pitchFamily="18" charset="0"/>
                <a:cs typeface="Times New Roman" pitchFamily="18" charset="0"/>
              </a:rPr>
              <a:t>.</a:t>
            </a:r>
            <a:endParaRPr lang="en-IN" sz="1800" b="1" dirty="0">
              <a:solidFill>
                <a:srgbClr val="CC3300"/>
              </a:solidFill>
              <a:latin typeface="Times New Roman" pitchFamily="18" charset="0"/>
              <a:cs typeface="Times New Roman" pitchFamily="18" charset="0"/>
            </a:endParaRPr>
          </a:p>
          <a:p>
            <a:pPr algn="just" fontAlgn="base">
              <a:spcBef>
                <a:spcPts val="700"/>
              </a:spcBef>
              <a:buFont typeface="Arial" panose="020B0604020202020204" pitchFamily="34" charset="0"/>
              <a:buChar char="•"/>
            </a:pPr>
            <a:r>
              <a:rPr lang="en-IN" sz="1600" dirty="0">
                <a:latin typeface="Times New Roman" pitchFamily="18" charset="0"/>
                <a:cs typeface="Times New Roman" pitchFamily="18" charset="0"/>
              </a:rPr>
              <a:t>The following schedule (Schedule 11) is not recoverable if </a:t>
            </a:r>
            <a:r>
              <a:rPr lang="en-IN" sz="1600" i="1" dirty="0">
                <a:latin typeface="Times New Roman" pitchFamily="18" charset="0"/>
                <a:cs typeface="Times New Roman" pitchFamily="18" charset="0"/>
              </a:rPr>
              <a:t>T</a:t>
            </a:r>
            <a:r>
              <a:rPr lang="en-IN" sz="1600" i="1" baseline="-25000" dirty="0">
                <a:latin typeface="Times New Roman" pitchFamily="18" charset="0"/>
                <a:cs typeface="Times New Roman" pitchFamily="18" charset="0"/>
              </a:rPr>
              <a:t>9</a:t>
            </a:r>
            <a:r>
              <a:rPr lang="en-IN" sz="1600" i="1" dirty="0">
                <a:latin typeface="Times New Roman" pitchFamily="18" charset="0"/>
                <a:cs typeface="Times New Roman" pitchFamily="18" charset="0"/>
              </a:rPr>
              <a:t> </a:t>
            </a:r>
            <a:r>
              <a:rPr lang="en-IN" sz="1600" dirty="0">
                <a:latin typeface="Times New Roman" pitchFamily="18" charset="0"/>
                <a:cs typeface="Times New Roman" pitchFamily="18" charset="0"/>
              </a:rPr>
              <a:t>commits immediately after the read</a:t>
            </a:r>
          </a:p>
          <a:p>
            <a:pPr algn="just" fontAlgn="base">
              <a:spcBef>
                <a:spcPts val="700"/>
              </a:spcBef>
            </a:pPr>
            <a:br>
              <a:rPr lang="en-IN" sz="1600" dirty="0">
                <a:latin typeface="Times New Roman" pitchFamily="18" charset="0"/>
                <a:cs typeface="Times New Roman" pitchFamily="18" charset="0"/>
              </a:rPr>
            </a:br>
            <a:endParaRPr lang="en-IN" sz="1600" dirty="0">
              <a:solidFill>
                <a:srgbClr val="CC3300"/>
              </a:solidFill>
              <a:latin typeface="Times New Roman" pitchFamily="18" charset="0"/>
              <a:cs typeface="Times New Roman" pitchFamily="18" charset="0"/>
            </a:endParaRPr>
          </a:p>
          <a:p>
            <a:pPr algn="just" fontAlgn="base">
              <a:spcBef>
                <a:spcPts val="700"/>
              </a:spcBef>
            </a:pPr>
            <a:br>
              <a:rPr lang="en-IN" sz="1600" dirty="0">
                <a:latin typeface="Times New Roman" pitchFamily="18" charset="0"/>
                <a:cs typeface="Times New Roman" pitchFamily="18" charset="0"/>
              </a:rPr>
            </a:br>
            <a:endParaRPr lang="en-IN" sz="1600" dirty="0">
              <a:latin typeface="Times New Roman" pitchFamily="18" charset="0"/>
              <a:cs typeface="Times New Roman" pitchFamily="18" charset="0"/>
            </a:endParaRPr>
          </a:p>
          <a:p>
            <a:pPr algn="just" fontAlgn="base">
              <a:spcBef>
                <a:spcPts val="700"/>
              </a:spcBef>
              <a:buFont typeface="Arial" panose="020B0604020202020204" pitchFamily="34" charset="0"/>
              <a:buChar char="•"/>
            </a:pPr>
            <a:endParaRPr lang="en-IN" sz="1600" dirty="0">
              <a:latin typeface="Times New Roman" pitchFamily="18" charset="0"/>
              <a:cs typeface="Times New Roman" pitchFamily="18" charset="0"/>
            </a:endParaRPr>
          </a:p>
          <a:p>
            <a:pPr algn="just" fontAlgn="base">
              <a:spcBef>
                <a:spcPts val="700"/>
              </a:spcBef>
              <a:buFont typeface="Arial" panose="020B0604020202020204" pitchFamily="34" charset="0"/>
              <a:buChar char="•"/>
            </a:pPr>
            <a:endParaRPr lang="en-IN" sz="1600" dirty="0">
              <a:latin typeface="Times New Roman" pitchFamily="18" charset="0"/>
              <a:cs typeface="Times New Roman" pitchFamily="18" charset="0"/>
            </a:endParaRPr>
          </a:p>
          <a:p>
            <a:pPr algn="just" fontAlgn="base">
              <a:spcBef>
                <a:spcPts val="700"/>
              </a:spcBef>
              <a:buFont typeface="Arial" panose="020B0604020202020204" pitchFamily="34" charset="0"/>
              <a:buChar char="•"/>
            </a:pPr>
            <a:endParaRPr lang="en-IN" sz="1600" dirty="0">
              <a:latin typeface="Times New Roman" pitchFamily="18" charset="0"/>
              <a:cs typeface="Times New Roman" pitchFamily="18" charset="0"/>
            </a:endParaRPr>
          </a:p>
          <a:p>
            <a:pPr algn="just" fontAlgn="base">
              <a:spcBef>
                <a:spcPts val="700"/>
              </a:spcBef>
              <a:buFont typeface="Arial" panose="020B0604020202020204" pitchFamily="34" charset="0"/>
              <a:buChar char="•"/>
            </a:pPr>
            <a:endParaRPr lang="en-IN" sz="1600" dirty="0">
              <a:latin typeface="Times New Roman" pitchFamily="18" charset="0"/>
              <a:cs typeface="Times New Roman" pitchFamily="18" charset="0"/>
            </a:endParaRPr>
          </a:p>
          <a:p>
            <a:pPr algn="just" fontAlgn="base">
              <a:spcBef>
                <a:spcPts val="700"/>
              </a:spcBef>
            </a:pPr>
            <a:br>
              <a:rPr lang="en-IN" sz="1600" dirty="0">
                <a:latin typeface="Times New Roman" pitchFamily="18" charset="0"/>
                <a:cs typeface="Times New Roman" pitchFamily="18" charset="0"/>
              </a:rPr>
            </a:br>
            <a:endParaRPr lang="en-IN" sz="1600" dirty="0">
              <a:latin typeface="Times New Roman" pitchFamily="18" charset="0"/>
              <a:cs typeface="Times New Roman" pitchFamily="18" charset="0"/>
            </a:endParaRPr>
          </a:p>
          <a:p>
            <a:pPr algn="just" fontAlgn="base">
              <a:spcBef>
                <a:spcPts val="700"/>
              </a:spcBef>
              <a:buFont typeface="Arial" panose="020B0604020202020204" pitchFamily="34" charset="0"/>
              <a:buChar char="•"/>
            </a:pPr>
            <a:r>
              <a:rPr lang="en-IN" sz="1600" dirty="0">
                <a:latin typeface="Times New Roman" pitchFamily="18" charset="0"/>
                <a:cs typeface="Times New Roman" pitchFamily="18" charset="0"/>
              </a:rPr>
              <a:t>If </a:t>
            </a:r>
            <a:r>
              <a:rPr lang="en-IN" sz="1600" i="1" dirty="0">
                <a:latin typeface="Times New Roman" pitchFamily="18" charset="0"/>
                <a:cs typeface="Times New Roman" pitchFamily="18" charset="0"/>
              </a:rPr>
              <a:t>T</a:t>
            </a:r>
            <a:r>
              <a:rPr lang="en-IN" sz="1600" baseline="-25000" dirty="0">
                <a:latin typeface="Times New Roman" pitchFamily="18" charset="0"/>
                <a:cs typeface="Times New Roman" pitchFamily="18" charset="0"/>
              </a:rPr>
              <a:t>8</a:t>
            </a:r>
            <a:r>
              <a:rPr lang="en-IN" sz="1600" dirty="0">
                <a:latin typeface="Times New Roman" pitchFamily="18" charset="0"/>
                <a:cs typeface="Times New Roman" pitchFamily="18" charset="0"/>
              </a:rPr>
              <a:t> should abort, </a:t>
            </a:r>
            <a:r>
              <a:rPr lang="en-IN" sz="1600" i="1" dirty="0">
                <a:latin typeface="Times New Roman" pitchFamily="18" charset="0"/>
                <a:cs typeface="Times New Roman" pitchFamily="18" charset="0"/>
              </a:rPr>
              <a:t>T</a:t>
            </a:r>
            <a:r>
              <a:rPr lang="en-IN" sz="1600" baseline="-25000" dirty="0">
                <a:latin typeface="Times New Roman" pitchFamily="18" charset="0"/>
                <a:cs typeface="Times New Roman" pitchFamily="18" charset="0"/>
              </a:rPr>
              <a:t>9</a:t>
            </a:r>
            <a:r>
              <a:rPr lang="en-IN" sz="1600" dirty="0">
                <a:latin typeface="Times New Roman" pitchFamily="18" charset="0"/>
                <a:cs typeface="Times New Roman" pitchFamily="18" charset="0"/>
              </a:rPr>
              <a:t> would have read (and possibly shown to the user) an inconsistent database state.  Hence database must ensure that schedules are recoverable.</a:t>
            </a:r>
            <a:endParaRPr lang="en-IN" sz="1600" dirty="0">
              <a:solidFill>
                <a:srgbClr val="CC3300"/>
              </a:solidFill>
              <a:latin typeface="Times New Roman" pitchFamily="18" charset="0"/>
              <a:cs typeface="Times New Roman" pitchFamily="18" charset="0"/>
            </a:endParaRPr>
          </a:p>
        </p:txBody>
      </p:sp>
      <p:pic>
        <p:nvPicPr>
          <p:cNvPr id="5122" name="Picture 2">
            <a:extLst>
              <a:ext uri="{FF2B5EF4-FFF2-40B4-BE49-F238E27FC236}">
                <a16:creationId xmlns:a16="http://schemas.microsoft.com/office/drawing/2014/main" id="{D47E56E8-91BE-EF09-AF9C-922C6E6387B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492" b="5154"/>
          <a:stretch/>
        </p:blipFill>
        <p:spPr bwMode="auto">
          <a:xfrm>
            <a:off x="2791133" y="3353844"/>
            <a:ext cx="2298434" cy="1712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17815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8F5FF-DD1C-4C45-61E7-6A2272E300CE}"/>
              </a:ext>
            </a:extLst>
          </p:cNvPr>
          <p:cNvSpPr>
            <a:spLocks noGrp="1"/>
          </p:cNvSpPr>
          <p:nvPr>
            <p:ph type="title"/>
          </p:nvPr>
        </p:nvSpPr>
        <p:spPr/>
        <p:txBody>
          <a:bodyPr/>
          <a:lstStyle/>
          <a:p>
            <a:r>
              <a:rPr lang="en-US" b="1" dirty="0"/>
              <a:t>Recoverability</a:t>
            </a:r>
            <a:endParaRPr lang="en-US" dirty="0"/>
          </a:p>
        </p:txBody>
      </p:sp>
      <p:sp>
        <p:nvSpPr>
          <p:cNvPr id="4" name="Rectangle 3">
            <a:extLst>
              <a:ext uri="{FF2B5EF4-FFF2-40B4-BE49-F238E27FC236}">
                <a16:creationId xmlns:a16="http://schemas.microsoft.com/office/drawing/2014/main" id="{670AAEE9-D84B-AC38-D477-AD28005135E1}"/>
              </a:ext>
            </a:extLst>
          </p:cNvPr>
          <p:cNvSpPr/>
          <p:nvPr/>
        </p:nvSpPr>
        <p:spPr>
          <a:xfrm>
            <a:off x="137089" y="837720"/>
            <a:ext cx="8562411" cy="5586658"/>
          </a:xfrm>
          <a:prstGeom prst="rect">
            <a:avLst/>
          </a:prstGeom>
        </p:spPr>
        <p:txBody>
          <a:bodyPr wrap="square">
            <a:spAutoFit/>
          </a:bodyPr>
          <a:lstStyle/>
          <a:p>
            <a:pPr algn="just" fontAlgn="base">
              <a:lnSpc>
                <a:spcPct val="150000"/>
              </a:lnSpc>
            </a:pPr>
            <a:r>
              <a:rPr lang="en-IN" sz="1600" b="1" dirty="0"/>
              <a:t>Cascading rollback</a:t>
            </a:r>
            <a:r>
              <a:rPr lang="en-IN" sz="1600" dirty="0"/>
              <a:t> – a single transaction failure leads to a series of transaction rollbacks.  Consider the following schedule where none of the transactions has yet committed (so the schedule is recoverable)</a:t>
            </a:r>
          </a:p>
          <a:p>
            <a:pPr algn="just" fontAlgn="base">
              <a:lnSpc>
                <a:spcPct val="150000"/>
              </a:lnSpc>
            </a:pPr>
            <a:br>
              <a:rPr lang="en-IN" sz="1600" dirty="0"/>
            </a:br>
            <a:br>
              <a:rPr lang="en-IN" sz="1600" dirty="0"/>
            </a:br>
            <a:br>
              <a:rPr lang="en-IN" sz="1600" dirty="0"/>
            </a:br>
            <a:br>
              <a:rPr lang="en-IN" sz="1600" dirty="0"/>
            </a:br>
            <a:br>
              <a:rPr lang="en-IN" sz="1600" dirty="0"/>
            </a:br>
            <a:br>
              <a:rPr lang="en-IN" sz="1600" dirty="0"/>
            </a:br>
            <a:br>
              <a:rPr lang="en-IN" sz="1600" dirty="0"/>
            </a:br>
            <a:br>
              <a:rPr lang="en-IN" sz="1600" dirty="0"/>
            </a:br>
            <a:br>
              <a:rPr lang="en-IN" sz="1600" dirty="0"/>
            </a:br>
            <a:r>
              <a:rPr lang="en-IN" sz="1600" dirty="0"/>
              <a:t>If </a:t>
            </a:r>
            <a:r>
              <a:rPr lang="en-IN" sz="1600" i="1" dirty="0"/>
              <a:t>T</a:t>
            </a:r>
            <a:r>
              <a:rPr lang="en-IN" sz="1600" baseline="-25000" dirty="0"/>
              <a:t>10</a:t>
            </a:r>
            <a:r>
              <a:rPr lang="en-IN" sz="1600" dirty="0"/>
              <a:t> fails, </a:t>
            </a:r>
            <a:r>
              <a:rPr lang="en-IN" sz="1600" i="1" dirty="0"/>
              <a:t>T</a:t>
            </a:r>
            <a:r>
              <a:rPr lang="en-IN" sz="1600" baseline="-25000" dirty="0"/>
              <a:t>11</a:t>
            </a:r>
            <a:r>
              <a:rPr lang="en-IN" sz="1600" dirty="0"/>
              <a:t> and </a:t>
            </a:r>
            <a:r>
              <a:rPr lang="en-IN" sz="1600" i="1" dirty="0"/>
              <a:t>T</a:t>
            </a:r>
            <a:r>
              <a:rPr lang="en-IN" sz="1600" baseline="-25000" dirty="0"/>
              <a:t>12</a:t>
            </a:r>
            <a:r>
              <a:rPr lang="en-IN" sz="1600" dirty="0"/>
              <a:t> must also be rolled back.</a:t>
            </a:r>
            <a:endParaRPr lang="en-IN" sz="1600" b="1" dirty="0"/>
          </a:p>
          <a:p>
            <a:pPr algn="just" fontAlgn="base">
              <a:lnSpc>
                <a:spcPct val="150000"/>
              </a:lnSpc>
            </a:pPr>
            <a:r>
              <a:rPr lang="en-IN" sz="1600" dirty="0"/>
              <a:t>Can lead to the undoing of a significant amount of work</a:t>
            </a:r>
          </a:p>
          <a:p>
            <a:pPr algn="just" fontAlgn="base">
              <a:lnSpc>
                <a:spcPct val="150000"/>
              </a:lnSpc>
              <a:buFont typeface="Arial" panose="020B0604020202020204" pitchFamily="34" charset="0"/>
              <a:buChar char="•"/>
            </a:pPr>
            <a:endParaRPr lang="en-IN" sz="1600" dirty="0">
              <a:solidFill>
                <a:srgbClr val="CC3300"/>
              </a:solidFill>
              <a:latin typeface="Arial" panose="020B0604020202020204" pitchFamily="34" charset="0"/>
            </a:endParaRPr>
          </a:p>
        </p:txBody>
      </p:sp>
      <p:pic>
        <p:nvPicPr>
          <p:cNvPr id="7170" name="Picture 2">
            <a:extLst>
              <a:ext uri="{FF2B5EF4-FFF2-40B4-BE49-F238E27FC236}">
                <a16:creationId xmlns:a16="http://schemas.microsoft.com/office/drawing/2014/main" id="{4FE48EF0-FE0E-B369-662A-3CA183CFA00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411" b="8676"/>
          <a:stretch/>
        </p:blipFill>
        <p:spPr bwMode="auto">
          <a:xfrm>
            <a:off x="2393863" y="2649428"/>
            <a:ext cx="3056351" cy="1954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46936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8F5FF-DD1C-4C45-61E7-6A2272E300CE}"/>
              </a:ext>
            </a:extLst>
          </p:cNvPr>
          <p:cNvSpPr>
            <a:spLocks noGrp="1"/>
          </p:cNvSpPr>
          <p:nvPr>
            <p:ph type="title"/>
          </p:nvPr>
        </p:nvSpPr>
        <p:spPr/>
        <p:txBody>
          <a:bodyPr/>
          <a:lstStyle/>
          <a:p>
            <a:r>
              <a:rPr lang="en-US" b="1" dirty="0"/>
              <a:t>Recoverability</a:t>
            </a:r>
            <a:endParaRPr lang="en-US" dirty="0"/>
          </a:p>
        </p:txBody>
      </p:sp>
      <p:sp>
        <p:nvSpPr>
          <p:cNvPr id="4" name="Rectangle 3">
            <a:extLst>
              <a:ext uri="{FF2B5EF4-FFF2-40B4-BE49-F238E27FC236}">
                <a16:creationId xmlns:a16="http://schemas.microsoft.com/office/drawing/2014/main" id="{670AAEE9-D84B-AC38-D477-AD28005135E1}"/>
              </a:ext>
            </a:extLst>
          </p:cNvPr>
          <p:cNvSpPr/>
          <p:nvPr/>
        </p:nvSpPr>
        <p:spPr>
          <a:xfrm>
            <a:off x="187889" y="1692627"/>
            <a:ext cx="8304757" cy="2262671"/>
          </a:xfrm>
          <a:prstGeom prst="rect">
            <a:avLst/>
          </a:prstGeom>
        </p:spPr>
        <p:txBody>
          <a:bodyPr wrap="square">
            <a:spAutoFit/>
          </a:bodyPr>
          <a:lstStyle/>
          <a:p>
            <a:pPr marL="285750" indent="-285750" algn="just" fontAlgn="base">
              <a:lnSpc>
                <a:spcPct val="150000"/>
              </a:lnSpc>
              <a:buFont typeface="Arial" panose="020B0604020202020204" pitchFamily="34" charset="0"/>
              <a:buChar char="•"/>
            </a:pPr>
            <a:r>
              <a:rPr lang="en-IN" sz="1600" b="1" dirty="0" err="1"/>
              <a:t>Cascadeless</a:t>
            </a:r>
            <a:r>
              <a:rPr lang="en-IN" sz="1600" b="1" i="1" dirty="0"/>
              <a:t> </a:t>
            </a:r>
            <a:r>
              <a:rPr lang="en-IN" sz="1600" b="1" dirty="0"/>
              <a:t>schedules</a:t>
            </a:r>
            <a:r>
              <a:rPr lang="en-IN" sz="1600" dirty="0"/>
              <a:t> — cascading rollbacks cannot occur; for each pair of transactions </a:t>
            </a:r>
            <a:r>
              <a:rPr lang="en-IN" sz="1600" i="1" dirty="0" err="1"/>
              <a:t>T</a:t>
            </a:r>
            <a:r>
              <a:rPr lang="en-IN" sz="1600" i="1" baseline="-25000" dirty="0" err="1"/>
              <a:t>i</a:t>
            </a:r>
            <a:r>
              <a:rPr lang="en-IN" sz="1600" i="1" dirty="0"/>
              <a:t> </a:t>
            </a:r>
            <a:r>
              <a:rPr lang="en-IN" sz="1600" dirty="0"/>
              <a:t>and </a:t>
            </a:r>
            <a:r>
              <a:rPr lang="en-IN" sz="1600" i="1" dirty="0" err="1"/>
              <a:t>T</a:t>
            </a:r>
            <a:r>
              <a:rPr lang="en-IN" sz="1600" i="1" baseline="-25000" dirty="0" err="1"/>
              <a:t>j</a:t>
            </a:r>
            <a:r>
              <a:rPr lang="en-IN" sz="1600" dirty="0"/>
              <a:t> such that </a:t>
            </a:r>
            <a:r>
              <a:rPr lang="en-IN" sz="1600" i="1" dirty="0" err="1"/>
              <a:t>T</a:t>
            </a:r>
            <a:r>
              <a:rPr lang="en-IN" sz="1600" i="1" baseline="-25000" dirty="0" err="1"/>
              <a:t>j</a:t>
            </a:r>
            <a:r>
              <a:rPr lang="en-IN" sz="1600" dirty="0"/>
              <a:t>  reads a data item previously written by </a:t>
            </a:r>
            <a:r>
              <a:rPr lang="en-IN" sz="1600" i="1" dirty="0" err="1"/>
              <a:t>T</a:t>
            </a:r>
            <a:r>
              <a:rPr lang="en-IN" sz="1600" i="1" baseline="-25000" dirty="0" err="1"/>
              <a:t>i</a:t>
            </a:r>
            <a:r>
              <a:rPr lang="en-IN" sz="1600" dirty="0"/>
              <a:t>, the commit operation of </a:t>
            </a:r>
            <a:r>
              <a:rPr lang="en-IN" sz="1600" i="1" dirty="0" err="1"/>
              <a:t>T</a:t>
            </a:r>
            <a:r>
              <a:rPr lang="en-IN" sz="1600" i="1" baseline="-25000" dirty="0" err="1"/>
              <a:t>i</a:t>
            </a:r>
            <a:r>
              <a:rPr lang="en-IN" sz="1600" i="1" dirty="0"/>
              <a:t> </a:t>
            </a:r>
            <a:r>
              <a:rPr lang="en-IN" sz="1600" dirty="0"/>
              <a:t> appears before the read operation of </a:t>
            </a:r>
            <a:r>
              <a:rPr lang="en-IN" sz="1600" i="1" dirty="0" err="1"/>
              <a:t>T</a:t>
            </a:r>
            <a:r>
              <a:rPr lang="en-IN" sz="1600" i="1" baseline="-25000" dirty="0" err="1"/>
              <a:t>j</a:t>
            </a:r>
            <a:r>
              <a:rPr lang="en-IN" sz="1600" dirty="0"/>
              <a:t>.</a:t>
            </a:r>
            <a:endParaRPr lang="en-IN" sz="1600" b="1" dirty="0"/>
          </a:p>
          <a:p>
            <a:pPr marL="285750" indent="-285750" algn="just" fontAlgn="base">
              <a:lnSpc>
                <a:spcPct val="150000"/>
              </a:lnSpc>
              <a:buFont typeface="Arial" panose="020B0604020202020204" pitchFamily="34" charset="0"/>
              <a:buChar char="•"/>
            </a:pPr>
            <a:r>
              <a:rPr lang="en-IN" sz="1600" dirty="0"/>
              <a:t>Every </a:t>
            </a:r>
            <a:r>
              <a:rPr lang="en-IN" sz="1600" dirty="0" err="1"/>
              <a:t>cascadeless</a:t>
            </a:r>
            <a:r>
              <a:rPr lang="en-IN" sz="1600" dirty="0"/>
              <a:t> schedule is also recoverable</a:t>
            </a:r>
          </a:p>
          <a:p>
            <a:pPr marL="285750" indent="-285750" algn="just" fontAlgn="base">
              <a:lnSpc>
                <a:spcPct val="150000"/>
              </a:lnSpc>
              <a:buFont typeface="Arial" panose="020B0604020202020204" pitchFamily="34" charset="0"/>
              <a:buChar char="•"/>
            </a:pPr>
            <a:r>
              <a:rPr lang="en-IN" sz="1600" dirty="0"/>
              <a:t>It is desirable to restrict the schedules to those that are </a:t>
            </a:r>
            <a:r>
              <a:rPr lang="en-IN" sz="1600" dirty="0" err="1"/>
              <a:t>cascadeless</a:t>
            </a:r>
            <a:endParaRPr lang="en-IN" sz="1600" dirty="0"/>
          </a:p>
          <a:p>
            <a:pPr algn="just" fontAlgn="base">
              <a:lnSpc>
                <a:spcPct val="150000"/>
              </a:lnSpc>
              <a:buFont typeface="Arial" panose="020B0604020202020204" pitchFamily="34" charset="0"/>
              <a:buChar char="•"/>
            </a:pPr>
            <a:endParaRPr lang="en-IN" sz="1600" dirty="0">
              <a:solidFill>
                <a:srgbClr val="CC3300"/>
              </a:solidFill>
              <a:latin typeface="Arial" panose="020B0604020202020204" pitchFamily="34" charset="0"/>
            </a:endParaRPr>
          </a:p>
        </p:txBody>
      </p:sp>
    </p:spTree>
    <p:extLst>
      <p:ext uri="{BB962C8B-B14F-4D97-AF65-F5344CB8AC3E}">
        <p14:creationId xmlns:p14="http://schemas.microsoft.com/office/powerpoint/2010/main" val="4624806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8F5FF-DD1C-4C45-61E7-6A2272E300CE}"/>
              </a:ext>
            </a:extLst>
          </p:cNvPr>
          <p:cNvSpPr>
            <a:spLocks noGrp="1"/>
          </p:cNvSpPr>
          <p:nvPr>
            <p:ph type="title"/>
          </p:nvPr>
        </p:nvSpPr>
        <p:spPr/>
        <p:txBody>
          <a:bodyPr/>
          <a:lstStyle/>
          <a:p>
            <a:r>
              <a:rPr lang="en-US" b="1" dirty="0"/>
              <a:t>Testing for Serializability</a:t>
            </a:r>
            <a:endParaRPr lang="en-US" dirty="0"/>
          </a:p>
        </p:txBody>
      </p:sp>
      <p:sp>
        <p:nvSpPr>
          <p:cNvPr id="4" name="Rectangle 3">
            <a:extLst>
              <a:ext uri="{FF2B5EF4-FFF2-40B4-BE49-F238E27FC236}">
                <a16:creationId xmlns:a16="http://schemas.microsoft.com/office/drawing/2014/main" id="{670AAEE9-D84B-AC38-D477-AD28005135E1}"/>
              </a:ext>
            </a:extLst>
          </p:cNvPr>
          <p:cNvSpPr/>
          <p:nvPr/>
        </p:nvSpPr>
        <p:spPr>
          <a:xfrm>
            <a:off x="187889" y="1692627"/>
            <a:ext cx="8304757" cy="2262671"/>
          </a:xfrm>
          <a:prstGeom prst="rect">
            <a:avLst/>
          </a:prstGeom>
        </p:spPr>
        <p:txBody>
          <a:bodyPr wrap="square">
            <a:spAutoFit/>
          </a:bodyPr>
          <a:lstStyle/>
          <a:p>
            <a:pPr algn="just" fontAlgn="base">
              <a:lnSpc>
                <a:spcPct val="150000"/>
              </a:lnSpc>
            </a:pPr>
            <a:r>
              <a:rPr lang="en-IN" sz="1600" dirty="0"/>
              <a:t>Consider some schedule of a set of transactions </a:t>
            </a:r>
            <a:r>
              <a:rPr lang="en-IN" sz="1600" i="1" dirty="0"/>
              <a:t>T</a:t>
            </a:r>
            <a:r>
              <a:rPr lang="en-IN" sz="1600" baseline="-25000" dirty="0"/>
              <a:t>1</a:t>
            </a:r>
            <a:r>
              <a:rPr lang="en-IN" sz="1600" dirty="0"/>
              <a:t>, </a:t>
            </a:r>
            <a:r>
              <a:rPr lang="en-IN" sz="1600" i="1" dirty="0"/>
              <a:t>T</a:t>
            </a:r>
            <a:r>
              <a:rPr lang="en-IN" sz="1600" baseline="-25000" dirty="0"/>
              <a:t>2</a:t>
            </a:r>
            <a:r>
              <a:rPr lang="en-IN" sz="1600" dirty="0"/>
              <a:t>, ..., </a:t>
            </a:r>
            <a:r>
              <a:rPr lang="en-IN" sz="1600" i="1" dirty="0"/>
              <a:t>T</a:t>
            </a:r>
            <a:r>
              <a:rPr lang="en-IN" sz="1600" i="1" baseline="-25000" dirty="0"/>
              <a:t>n</a:t>
            </a:r>
            <a:endParaRPr lang="en-IN" sz="1600" dirty="0"/>
          </a:p>
          <a:p>
            <a:pPr algn="just" fontAlgn="base">
              <a:lnSpc>
                <a:spcPct val="150000"/>
              </a:lnSpc>
            </a:pPr>
            <a:r>
              <a:rPr lang="en-IN" sz="1600" b="1" dirty="0"/>
              <a:t>Precedence graph</a:t>
            </a:r>
            <a:r>
              <a:rPr lang="en-IN" sz="1600" i="1" dirty="0"/>
              <a:t> </a:t>
            </a:r>
            <a:r>
              <a:rPr lang="en-IN" sz="1600" dirty="0"/>
              <a:t>— a direct graph where the vertices are the transactions (names).</a:t>
            </a:r>
            <a:endParaRPr lang="en-IN" sz="1600" b="1" dirty="0"/>
          </a:p>
          <a:p>
            <a:pPr algn="just" fontAlgn="base">
              <a:lnSpc>
                <a:spcPct val="150000"/>
              </a:lnSpc>
            </a:pPr>
            <a:r>
              <a:rPr lang="en-IN" sz="1600" dirty="0"/>
              <a:t>An arc from </a:t>
            </a:r>
            <a:r>
              <a:rPr lang="en-IN" sz="1600" i="1" dirty="0" err="1"/>
              <a:t>T</a:t>
            </a:r>
            <a:r>
              <a:rPr lang="en-IN" sz="1600" i="1" baseline="-25000" dirty="0" err="1"/>
              <a:t>i</a:t>
            </a:r>
            <a:r>
              <a:rPr lang="en-IN" sz="1600" i="1" dirty="0"/>
              <a:t> </a:t>
            </a:r>
            <a:r>
              <a:rPr lang="en-IN" sz="1600" dirty="0"/>
              <a:t>to </a:t>
            </a:r>
            <a:r>
              <a:rPr lang="en-IN" sz="1600" i="1" dirty="0" err="1"/>
              <a:t>T</a:t>
            </a:r>
            <a:r>
              <a:rPr lang="en-IN" sz="1600" i="1" baseline="-25000" dirty="0" err="1"/>
              <a:t>j</a:t>
            </a:r>
            <a:r>
              <a:rPr lang="en-IN" sz="1600" i="1" dirty="0"/>
              <a:t> is drawn </a:t>
            </a:r>
            <a:r>
              <a:rPr lang="en-IN" sz="1600" dirty="0"/>
              <a:t>if the two transaction conflict, and </a:t>
            </a:r>
            <a:r>
              <a:rPr lang="en-IN" sz="1600" i="1" dirty="0" err="1"/>
              <a:t>T</a:t>
            </a:r>
            <a:r>
              <a:rPr lang="en-IN" sz="1600" i="1" baseline="-25000" dirty="0" err="1"/>
              <a:t>i</a:t>
            </a:r>
            <a:r>
              <a:rPr lang="en-IN" sz="1600" i="1" dirty="0"/>
              <a:t> </a:t>
            </a:r>
            <a:r>
              <a:rPr lang="en-IN" sz="1600" dirty="0"/>
              <a:t>accessed the data item on which the conflict arose earlier.</a:t>
            </a:r>
          </a:p>
          <a:p>
            <a:pPr algn="just" fontAlgn="base">
              <a:lnSpc>
                <a:spcPct val="150000"/>
              </a:lnSpc>
            </a:pPr>
            <a:r>
              <a:rPr lang="en-IN" sz="1600" dirty="0"/>
              <a:t>The arc may be labelled by the item that was accessed.</a:t>
            </a:r>
          </a:p>
          <a:p>
            <a:pPr algn="just" fontAlgn="base">
              <a:lnSpc>
                <a:spcPct val="150000"/>
              </a:lnSpc>
            </a:pPr>
            <a:r>
              <a:rPr lang="en-IN" sz="1600" b="1" dirty="0"/>
              <a:t>Example 1</a:t>
            </a:r>
          </a:p>
        </p:txBody>
      </p:sp>
      <p:grpSp>
        <p:nvGrpSpPr>
          <p:cNvPr id="5" name="Group 4">
            <a:extLst>
              <a:ext uri="{FF2B5EF4-FFF2-40B4-BE49-F238E27FC236}">
                <a16:creationId xmlns:a16="http://schemas.microsoft.com/office/drawing/2014/main" id="{9F30C0F5-90A5-74BC-868E-A872716AF684}"/>
              </a:ext>
            </a:extLst>
          </p:cNvPr>
          <p:cNvGrpSpPr/>
          <p:nvPr/>
        </p:nvGrpSpPr>
        <p:grpSpPr>
          <a:xfrm>
            <a:off x="2849149" y="3975100"/>
            <a:ext cx="2442576" cy="2534433"/>
            <a:chOff x="2849149" y="3975100"/>
            <a:chExt cx="2442576" cy="2534433"/>
          </a:xfrm>
        </p:grpSpPr>
        <p:pic>
          <p:nvPicPr>
            <p:cNvPr id="9218" name="Picture 2">
              <a:extLst>
                <a:ext uri="{FF2B5EF4-FFF2-40B4-BE49-F238E27FC236}">
                  <a16:creationId xmlns:a16="http://schemas.microsoft.com/office/drawing/2014/main" id="{B10A8A82-1FD8-7580-406F-D373DE11807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6439" b="15799"/>
            <a:stretch/>
          </p:blipFill>
          <p:spPr bwMode="auto">
            <a:xfrm>
              <a:off x="2849149" y="4261774"/>
              <a:ext cx="2442576" cy="180719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CD51458-0CB6-157D-2AF0-6B0F5C7AA975}"/>
                </a:ext>
              </a:extLst>
            </p:cNvPr>
            <p:cNvSpPr txBox="1"/>
            <p:nvPr/>
          </p:nvSpPr>
          <p:spPr>
            <a:xfrm>
              <a:off x="3829137" y="6201756"/>
              <a:ext cx="304892" cy="307777"/>
            </a:xfrm>
            <a:prstGeom prst="rect">
              <a:avLst/>
            </a:prstGeom>
            <a:noFill/>
          </p:spPr>
          <p:txBody>
            <a:bodyPr wrap="none" rtlCol="0">
              <a:spAutoFit/>
            </a:bodyPr>
            <a:lstStyle/>
            <a:p>
              <a:r>
                <a:rPr lang="en-US" dirty="0"/>
                <a:t>Y</a:t>
              </a:r>
            </a:p>
          </p:txBody>
        </p:sp>
        <p:sp>
          <p:nvSpPr>
            <p:cNvPr id="6" name="TextBox 5">
              <a:extLst>
                <a:ext uri="{FF2B5EF4-FFF2-40B4-BE49-F238E27FC236}">
                  <a16:creationId xmlns:a16="http://schemas.microsoft.com/office/drawing/2014/main" id="{97F0272D-A113-9B38-E10C-1F3B6B5754CE}"/>
                </a:ext>
              </a:extLst>
            </p:cNvPr>
            <p:cNvSpPr txBox="1"/>
            <p:nvPr/>
          </p:nvSpPr>
          <p:spPr>
            <a:xfrm>
              <a:off x="3873500" y="3975100"/>
              <a:ext cx="304892" cy="307777"/>
            </a:xfrm>
            <a:prstGeom prst="rect">
              <a:avLst/>
            </a:prstGeom>
            <a:noFill/>
          </p:spPr>
          <p:txBody>
            <a:bodyPr wrap="none" rtlCol="0">
              <a:spAutoFit/>
            </a:bodyPr>
            <a:lstStyle/>
            <a:p>
              <a:r>
                <a:rPr lang="en-US" dirty="0"/>
                <a:t>X</a:t>
              </a:r>
            </a:p>
          </p:txBody>
        </p:sp>
      </p:grpSp>
    </p:spTree>
    <p:extLst>
      <p:ext uri="{BB962C8B-B14F-4D97-AF65-F5344CB8AC3E}">
        <p14:creationId xmlns:p14="http://schemas.microsoft.com/office/powerpoint/2010/main" val="1926263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8F5FF-DD1C-4C45-61E7-6A2272E300CE}"/>
              </a:ext>
            </a:extLst>
          </p:cNvPr>
          <p:cNvSpPr>
            <a:spLocks noGrp="1"/>
          </p:cNvSpPr>
          <p:nvPr>
            <p:ph type="title"/>
          </p:nvPr>
        </p:nvSpPr>
        <p:spPr/>
        <p:txBody>
          <a:bodyPr/>
          <a:lstStyle/>
          <a:p>
            <a:r>
              <a:rPr lang="en-US" b="1" dirty="0"/>
              <a:t>Serializability</a:t>
            </a:r>
            <a:endParaRPr lang="en-US" dirty="0"/>
          </a:p>
        </p:txBody>
      </p:sp>
      <p:sp>
        <p:nvSpPr>
          <p:cNvPr id="3" name="Rectangle 2">
            <a:extLst>
              <a:ext uri="{FF2B5EF4-FFF2-40B4-BE49-F238E27FC236}">
                <a16:creationId xmlns:a16="http://schemas.microsoft.com/office/drawing/2014/main" id="{214A9AE0-2352-8DB8-699B-D1DF443EB3EC}"/>
              </a:ext>
            </a:extLst>
          </p:cNvPr>
          <p:cNvSpPr/>
          <p:nvPr/>
        </p:nvSpPr>
        <p:spPr>
          <a:xfrm>
            <a:off x="288099" y="1002430"/>
            <a:ext cx="8576501" cy="3909275"/>
          </a:xfrm>
          <a:prstGeom prst="rect">
            <a:avLst/>
          </a:prstGeom>
        </p:spPr>
        <p:txBody>
          <a:bodyPr wrap="square">
            <a:spAutoFit/>
          </a:bodyPr>
          <a:lstStyle/>
          <a:p>
            <a:pPr algn="just" fontAlgn="base">
              <a:lnSpc>
                <a:spcPct val="150000"/>
              </a:lnSpc>
              <a:buFont typeface="Arial" panose="020B0604020202020204" pitchFamily="34" charset="0"/>
              <a:buChar char="•"/>
            </a:pPr>
            <a:r>
              <a:rPr lang="en-IN" sz="1600" dirty="0">
                <a:latin typeface="Times New Roman" pitchFamily="18" charset="0"/>
                <a:cs typeface="Times New Roman" pitchFamily="18" charset="0"/>
              </a:rPr>
              <a:t>Basic Assumption – Each transaction preserves database consistency.</a:t>
            </a:r>
            <a:endParaRPr lang="en-IN" sz="1600" dirty="0">
              <a:solidFill>
                <a:srgbClr val="CC3300"/>
              </a:solidFill>
              <a:latin typeface="Times New Roman" pitchFamily="18" charset="0"/>
              <a:cs typeface="Times New Roman" pitchFamily="18" charset="0"/>
            </a:endParaRPr>
          </a:p>
          <a:p>
            <a:pPr algn="just" fontAlgn="base">
              <a:lnSpc>
                <a:spcPct val="150000"/>
              </a:lnSpc>
              <a:spcBef>
                <a:spcPts val="700"/>
              </a:spcBef>
              <a:buFont typeface="Arial" panose="020B0604020202020204" pitchFamily="34" charset="0"/>
              <a:buChar char="•"/>
            </a:pPr>
            <a:r>
              <a:rPr lang="en-IN" sz="1600" dirty="0">
                <a:latin typeface="Times New Roman" pitchFamily="18" charset="0"/>
                <a:cs typeface="Times New Roman" pitchFamily="18" charset="0"/>
              </a:rPr>
              <a:t>Thus serial execution of a set of transactions preserves database consistency.</a:t>
            </a:r>
            <a:endParaRPr lang="en-IN" sz="1600" dirty="0">
              <a:solidFill>
                <a:srgbClr val="CC3300"/>
              </a:solidFill>
              <a:latin typeface="Times New Roman" pitchFamily="18" charset="0"/>
              <a:cs typeface="Times New Roman" pitchFamily="18" charset="0"/>
            </a:endParaRPr>
          </a:p>
          <a:p>
            <a:pPr algn="just" fontAlgn="base">
              <a:lnSpc>
                <a:spcPct val="150000"/>
              </a:lnSpc>
              <a:spcBef>
                <a:spcPts val="700"/>
              </a:spcBef>
              <a:buFont typeface="Arial" panose="020B0604020202020204" pitchFamily="34" charset="0"/>
              <a:buChar char="•"/>
            </a:pPr>
            <a:r>
              <a:rPr lang="en-IN" sz="1600" dirty="0">
                <a:latin typeface="Times New Roman" pitchFamily="18" charset="0"/>
                <a:cs typeface="Times New Roman" pitchFamily="18" charset="0"/>
              </a:rPr>
              <a:t>A (possibly concurrent) schedule is serializable if it is equivalent to a serial schedule.  </a:t>
            </a:r>
          </a:p>
          <a:p>
            <a:pPr algn="just" fontAlgn="base">
              <a:lnSpc>
                <a:spcPct val="150000"/>
              </a:lnSpc>
              <a:spcBef>
                <a:spcPts val="700"/>
              </a:spcBef>
              <a:buFont typeface="Arial" panose="020B0604020202020204" pitchFamily="34" charset="0"/>
              <a:buChar char="•"/>
            </a:pPr>
            <a:r>
              <a:rPr lang="en-IN" sz="1600" dirty="0">
                <a:latin typeface="Times New Roman" pitchFamily="18" charset="0"/>
                <a:cs typeface="Times New Roman" pitchFamily="18" charset="0"/>
              </a:rPr>
              <a:t>A transaction schedule is serializable if its outcome is equal to the outcome of its transactions executed serially i.e. sequentially without overlapping in time. </a:t>
            </a:r>
          </a:p>
          <a:p>
            <a:pPr algn="just" fontAlgn="base">
              <a:lnSpc>
                <a:spcPct val="150000"/>
              </a:lnSpc>
              <a:spcBef>
                <a:spcPts val="700"/>
              </a:spcBef>
              <a:buFont typeface="Arial" panose="020B0604020202020204" pitchFamily="34" charset="0"/>
              <a:buChar char="•"/>
            </a:pPr>
            <a:r>
              <a:rPr lang="en-IN" sz="1600" dirty="0">
                <a:latin typeface="Times New Roman" pitchFamily="18" charset="0"/>
                <a:cs typeface="Times New Roman" pitchFamily="18" charset="0"/>
              </a:rPr>
              <a:t>A serializable schedule always leaves the database in consistent state. </a:t>
            </a:r>
          </a:p>
          <a:p>
            <a:pPr algn="just" fontAlgn="base">
              <a:lnSpc>
                <a:spcPct val="150000"/>
              </a:lnSpc>
              <a:spcBef>
                <a:spcPts val="700"/>
              </a:spcBef>
              <a:buFont typeface="Arial" panose="020B0604020202020204" pitchFamily="34" charset="0"/>
              <a:buChar char="•"/>
            </a:pPr>
            <a:r>
              <a:rPr lang="en-IN" sz="1600" dirty="0">
                <a:latin typeface="Times New Roman" pitchFamily="18" charset="0"/>
                <a:cs typeface="Times New Roman" pitchFamily="18" charset="0"/>
              </a:rPr>
              <a:t>A serial schedule is always a serializable schedule because a new transaction only starts when the older one has finished execution. </a:t>
            </a:r>
          </a:p>
          <a:p>
            <a:pPr algn="just" fontAlgn="base">
              <a:lnSpc>
                <a:spcPct val="150000"/>
              </a:lnSpc>
              <a:spcBef>
                <a:spcPts val="700"/>
              </a:spcBef>
            </a:pPr>
            <a:endParaRPr lang="en-IN" sz="1600" dirty="0">
              <a:solidFill>
                <a:srgbClr val="CC3300"/>
              </a:solidFill>
              <a:latin typeface="Arial" panose="020B0604020202020204" pitchFamily="34" charset="0"/>
            </a:endParaRPr>
          </a:p>
        </p:txBody>
      </p:sp>
    </p:spTree>
    <p:extLst>
      <p:ext uri="{BB962C8B-B14F-4D97-AF65-F5344CB8AC3E}">
        <p14:creationId xmlns:p14="http://schemas.microsoft.com/office/powerpoint/2010/main" val="40315817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8F5FF-DD1C-4C45-61E7-6A2272E300CE}"/>
              </a:ext>
            </a:extLst>
          </p:cNvPr>
          <p:cNvSpPr>
            <a:spLocks noGrp="1"/>
          </p:cNvSpPr>
          <p:nvPr>
            <p:ph type="title"/>
          </p:nvPr>
        </p:nvSpPr>
        <p:spPr/>
        <p:txBody>
          <a:bodyPr/>
          <a:lstStyle/>
          <a:p>
            <a:r>
              <a:rPr lang="en-US" b="1" dirty="0"/>
              <a:t>Example Schedule (Schedule A)</a:t>
            </a:r>
            <a:endParaRPr lang="en-US" dirty="0"/>
          </a:p>
        </p:txBody>
      </p:sp>
      <p:grpSp>
        <p:nvGrpSpPr>
          <p:cNvPr id="43" name="Group 42">
            <a:extLst>
              <a:ext uri="{FF2B5EF4-FFF2-40B4-BE49-F238E27FC236}">
                <a16:creationId xmlns:a16="http://schemas.microsoft.com/office/drawing/2014/main" id="{A1E1874A-4EE7-058A-14F5-1A33DB641AD6}"/>
              </a:ext>
            </a:extLst>
          </p:cNvPr>
          <p:cNvGrpSpPr/>
          <p:nvPr/>
        </p:nvGrpSpPr>
        <p:grpSpPr>
          <a:xfrm>
            <a:off x="1820387" y="964124"/>
            <a:ext cx="6262347" cy="5256000"/>
            <a:chOff x="1820387" y="964124"/>
            <a:chExt cx="6262347" cy="5256000"/>
          </a:xfrm>
        </p:grpSpPr>
        <p:grpSp>
          <p:nvGrpSpPr>
            <p:cNvPr id="35" name="Group 34">
              <a:extLst>
                <a:ext uri="{FF2B5EF4-FFF2-40B4-BE49-F238E27FC236}">
                  <a16:creationId xmlns:a16="http://schemas.microsoft.com/office/drawing/2014/main" id="{F1DE16B2-7CB3-7410-8A85-7AB1D5140F05}"/>
                </a:ext>
              </a:extLst>
            </p:cNvPr>
            <p:cNvGrpSpPr/>
            <p:nvPr/>
          </p:nvGrpSpPr>
          <p:grpSpPr>
            <a:xfrm>
              <a:off x="1820387" y="964124"/>
              <a:ext cx="6210300" cy="5256000"/>
              <a:chOff x="1803400" y="1892300"/>
              <a:chExt cx="6210300" cy="5256000"/>
            </a:xfrm>
          </p:grpSpPr>
          <p:cxnSp>
            <p:nvCxnSpPr>
              <p:cNvPr id="6" name="Straight Connector 5">
                <a:extLst>
                  <a:ext uri="{FF2B5EF4-FFF2-40B4-BE49-F238E27FC236}">
                    <a16:creationId xmlns:a16="http://schemas.microsoft.com/office/drawing/2014/main" id="{339AAD4B-DDFA-0B60-066E-AE141EE0C216}"/>
                  </a:ext>
                </a:extLst>
              </p:cNvPr>
              <p:cNvCxnSpPr>
                <a:cxnSpLocks/>
              </p:cNvCxnSpPr>
              <p:nvPr/>
            </p:nvCxnSpPr>
            <p:spPr>
              <a:xfrm>
                <a:off x="1803400" y="1892300"/>
                <a:ext cx="0" cy="525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D503965-85DA-4E5A-F37E-BCEAAD47D3E2}"/>
                  </a:ext>
                </a:extLst>
              </p:cNvPr>
              <p:cNvCxnSpPr>
                <a:cxnSpLocks/>
              </p:cNvCxnSpPr>
              <p:nvPr/>
            </p:nvCxnSpPr>
            <p:spPr>
              <a:xfrm>
                <a:off x="8013700" y="1892300"/>
                <a:ext cx="0" cy="525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3AF0993-2FB0-34AE-DFF9-51C25C7E6E6D}"/>
                  </a:ext>
                </a:extLst>
              </p:cNvPr>
              <p:cNvCxnSpPr>
                <a:cxnSpLocks/>
              </p:cNvCxnSpPr>
              <p:nvPr/>
            </p:nvCxnSpPr>
            <p:spPr>
              <a:xfrm>
                <a:off x="2984500" y="1892300"/>
                <a:ext cx="0" cy="525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43C03E2-FF48-AD7A-3D0A-30816C7D82F3}"/>
                  </a:ext>
                </a:extLst>
              </p:cNvPr>
              <p:cNvCxnSpPr>
                <a:cxnSpLocks/>
              </p:cNvCxnSpPr>
              <p:nvPr/>
            </p:nvCxnSpPr>
            <p:spPr>
              <a:xfrm>
                <a:off x="4152900" y="1892300"/>
                <a:ext cx="0" cy="525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5D077D2-900A-0231-A6B7-145B33B2D061}"/>
                  </a:ext>
                </a:extLst>
              </p:cNvPr>
              <p:cNvCxnSpPr>
                <a:cxnSpLocks/>
              </p:cNvCxnSpPr>
              <p:nvPr/>
            </p:nvCxnSpPr>
            <p:spPr>
              <a:xfrm>
                <a:off x="5372100" y="1892300"/>
                <a:ext cx="0" cy="525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6C706EB-853C-24DF-5860-F54DFD2D7750}"/>
                  </a:ext>
                </a:extLst>
              </p:cNvPr>
              <p:cNvCxnSpPr>
                <a:cxnSpLocks/>
              </p:cNvCxnSpPr>
              <p:nvPr/>
            </p:nvCxnSpPr>
            <p:spPr>
              <a:xfrm>
                <a:off x="6692900" y="1892300"/>
                <a:ext cx="0" cy="525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BFB9E17-BD9B-C72A-C7C5-7B58AF9084C7}"/>
                  </a:ext>
                </a:extLst>
              </p:cNvPr>
              <p:cNvCxnSpPr>
                <a:cxnSpLocks/>
              </p:cNvCxnSpPr>
              <p:nvPr/>
            </p:nvCxnSpPr>
            <p:spPr>
              <a:xfrm>
                <a:off x="1803400" y="2540000"/>
                <a:ext cx="6210300"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3778970-D150-E355-094D-352B0DA0A597}"/>
                  </a:ext>
                </a:extLst>
              </p:cNvPr>
              <p:cNvSpPr txBox="1"/>
              <p:nvPr/>
            </p:nvSpPr>
            <p:spPr>
              <a:xfrm>
                <a:off x="1981200" y="1892300"/>
                <a:ext cx="524354" cy="307777"/>
              </a:xfrm>
              <a:prstGeom prst="rect">
                <a:avLst/>
              </a:prstGeom>
              <a:noFill/>
            </p:spPr>
            <p:txBody>
              <a:bodyPr wrap="square" rtlCol="0">
                <a:spAutoFit/>
              </a:bodyPr>
              <a:lstStyle/>
              <a:p>
                <a:r>
                  <a:rPr lang="en-US" dirty="0"/>
                  <a:t>T1</a:t>
                </a:r>
              </a:p>
            </p:txBody>
          </p:sp>
          <p:sp>
            <p:nvSpPr>
              <p:cNvPr id="17" name="TextBox 16">
                <a:extLst>
                  <a:ext uri="{FF2B5EF4-FFF2-40B4-BE49-F238E27FC236}">
                    <a16:creationId xmlns:a16="http://schemas.microsoft.com/office/drawing/2014/main" id="{9198084D-8D0A-3459-9C87-321DB6CB9004}"/>
                  </a:ext>
                </a:extLst>
              </p:cNvPr>
              <p:cNvSpPr txBox="1"/>
              <p:nvPr/>
            </p:nvSpPr>
            <p:spPr>
              <a:xfrm>
                <a:off x="3389073" y="1941887"/>
                <a:ext cx="524354" cy="307777"/>
              </a:xfrm>
              <a:prstGeom prst="rect">
                <a:avLst/>
              </a:prstGeom>
              <a:noFill/>
            </p:spPr>
            <p:txBody>
              <a:bodyPr wrap="square" rtlCol="0">
                <a:spAutoFit/>
              </a:bodyPr>
              <a:lstStyle/>
              <a:p>
                <a:r>
                  <a:rPr lang="en-US" dirty="0"/>
                  <a:t>T2</a:t>
                </a:r>
              </a:p>
            </p:txBody>
          </p:sp>
          <p:sp>
            <p:nvSpPr>
              <p:cNvPr id="18" name="TextBox 17">
                <a:extLst>
                  <a:ext uri="{FF2B5EF4-FFF2-40B4-BE49-F238E27FC236}">
                    <a16:creationId xmlns:a16="http://schemas.microsoft.com/office/drawing/2014/main" id="{9813BB2F-1C14-CFC1-818C-8C1A0E787CF6}"/>
                  </a:ext>
                </a:extLst>
              </p:cNvPr>
              <p:cNvSpPr txBox="1"/>
              <p:nvPr/>
            </p:nvSpPr>
            <p:spPr>
              <a:xfrm>
                <a:off x="4728924" y="1986061"/>
                <a:ext cx="524354" cy="307777"/>
              </a:xfrm>
              <a:prstGeom prst="rect">
                <a:avLst/>
              </a:prstGeom>
              <a:noFill/>
            </p:spPr>
            <p:txBody>
              <a:bodyPr wrap="square" rtlCol="0">
                <a:spAutoFit/>
              </a:bodyPr>
              <a:lstStyle/>
              <a:p>
                <a:r>
                  <a:rPr lang="en-US" dirty="0"/>
                  <a:t>T3</a:t>
                </a:r>
              </a:p>
            </p:txBody>
          </p:sp>
          <p:sp>
            <p:nvSpPr>
              <p:cNvPr id="19" name="TextBox 18">
                <a:extLst>
                  <a:ext uri="{FF2B5EF4-FFF2-40B4-BE49-F238E27FC236}">
                    <a16:creationId xmlns:a16="http://schemas.microsoft.com/office/drawing/2014/main" id="{3F9C8AD1-759C-4C48-C154-ECC5F06A8A7B}"/>
                  </a:ext>
                </a:extLst>
              </p:cNvPr>
              <p:cNvSpPr txBox="1"/>
              <p:nvPr/>
            </p:nvSpPr>
            <p:spPr>
              <a:xfrm>
                <a:off x="7010400" y="1984573"/>
                <a:ext cx="524354" cy="307777"/>
              </a:xfrm>
              <a:prstGeom prst="rect">
                <a:avLst/>
              </a:prstGeom>
              <a:noFill/>
            </p:spPr>
            <p:txBody>
              <a:bodyPr wrap="square" rtlCol="0">
                <a:spAutoFit/>
              </a:bodyPr>
              <a:lstStyle/>
              <a:p>
                <a:r>
                  <a:rPr lang="en-US" dirty="0"/>
                  <a:t>T5</a:t>
                </a:r>
              </a:p>
            </p:txBody>
          </p:sp>
          <p:sp>
            <p:nvSpPr>
              <p:cNvPr id="20" name="TextBox 19">
                <a:extLst>
                  <a:ext uri="{FF2B5EF4-FFF2-40B4-BE49-F238E27FC236}">
                    <a16:creationId xmlns:a16="http://schemas.microsoft.com/office/drawing/2014/main" id="{CB25F487-1E91-0812-3112-C5D46EF67F45}"/>
                  </a:ext>
                </a:extLst>
              </p:cNvPr>
              <p:cNvSpPr txBox="1"/>
              <p:nvPr/>
            </p:nvSpPr>
            <p:spPr>
              <a:xfrm>
                <a:off x="5984396" y="1954510"/>
                <a:ext cx="524354" cy="307777"/>
              </a:xfrm>
              <a:prstGeom prst="rect">
                <a:avLst/>
              </a:prstGeom>
              <a:noFill/>
            </p:spPr>
            <p:txBody>
              <a:bodyPr wrap="square" rtlCol="0">
                <a:spAutoFit/>
              </a:bodyPr>
              <a:lstStyle/>
              <a:p>
                <a:r>
                  <a:rPr lang="en-US" dirty="0"/>
                  <a:t>T4</a:t>
                </a:r>
              </a:p>
            </p:txBody>
          </p:sp>
        </p:grpSp>
        <p:sp>
          <p:nvSpPr>
            <p:cNvPr id="21" name="TextBox 20">
              <a:extLst>
                <a:ext uri="{FF2B5EF4-FFF2-40B4-BE49-F238E27FC236}">
                  <a16:creationId xmlns:a16="http://schemas.microsoft.com/office/drawing/2014/main" id="{6AB69681-3D83-9BD7-3C2A-ACE6AAB513D6}"/>
                </a:ext>
              </a:extLst>
            </p:cNvPr>
            <p:cNvSpPr txBox="1"/>
            <p:nvPr/>
          </p:nvSpPr>
          <p:spPr>
            <a:xfrm>
              <a:off x="2983812" y="1587494"/>
              <a:ext cx="1055005" cy="307777"/>
            </a:xfrm>
            <a:prstGeom prst="rect">
              <a:avLst/>
            </a:prstGeom>
            <a:noFill/>
          </p:spPr>
          <p:txBody>
            <a:bodyPr wrap="square" rtlCol="0">
              <a:spAutoFit/>
            </a:bodyPr>
            <a:lstStyle/>
            <a:p>
              <a:r>
                <a:rPr lang="en-US" dirty="0"/>
                <a:t>Read (X)</a:t>
              </a:r>
            </a:p>
          </p:txBody>
        </p:sp>
        <p:grpSp>
          <p:nvGrpSpPr>
            <p:cNvPr id="36" name="Group 35">
              <a:extLst>
                <a:ext uri="{FF2B5EF4-FFF2-40B4-BE49-F238E27FC236}">
                  <a16:creationId xmlns:a16="http://schemas.microsoft.com/office/drawing/2014/main" id="{AA150112-78FF-4735-79CC-9A551BD8E479}"/>
                </a:ext>
              </a:extLst>
            </p:cNvPr>
            <p:cNvGrpSpPr/>
            <p:nvPr/>
          </p:nvGrpSpPr>
          <p:grpSpPr>
            <a:xfrm>
              <a:off x="1855087" y="1837720"/>
              <a:ext cx="1073601" cy="615554"/>
              <a:chOff x="1841502" y="3033812"/>
              <a:chExt cx="1073601" cy="615554"/>
            </a:xfrm>
          </p:grpSpPr>
          <p:sp>
            <p:nvSpPr>
              <p:cNvPr id="22" name="TextBox 21">
                <a:extLst>
                  <a:ext uri="{FF2B5EF4-FFF2-40B4-BE49-F238E27FC236}">
                    <a16:creationId xmlns:a16="http://schemas.microsoft.com/office/drawing/2014/main" id="{A500DC19-723A-B4F5-22FC-B1EF7937B427}"/>
                  </a:ext>
                </a:extLst>
              </p:cNvPr>
              <p:cNvSpPr txBox="1"/>
              <p:nvPr/>
            </p:nvSpPr>
            <p:spPr>
              <a:xfrm>
                <a:off x="1860098" y="3033812"/>
                <a:ext cx="1055005" cy="307777"/>
              </a:xfrm>
              <a:prstGeom prst="rect">
                <a:avLst/>
              </a:prstGeom>
              <a:noFill/>
            </p:spPr>
            <p:txBody>
              <a:bodyPr wrap="square" rtlCol="0">
                <a:spAutoFit/>
              </a:bodyPr>
              <a:lstStyle/>
              <a:p>
                <a:r>
                  <a:rPr lang="en-US" dirty="0"/>
                  <a:t>Read (Y)</a:t>
                </a:r>
              </a:p>
            </p:txBody>
          </p:sp>
          <p:sp>
            <p:nvSpPr>
              <p:cNvPr id="23" name="TextBox 22">
                <a:extLst>
                  <a:ext uri="{FF2B5EF4-FFF2-40B4-BE49-F238E27FC236}">
                    <a16:creationId xmlns:a16="http://schemas.microsoft.com/office/drawing/2014/main" id="{305EF5A6-8D8A-A791-2037-9A67F2C146AE}"/>
                  </a:ext>
                </a:extLst>
              </p:cNvPr>
              <p:cNvSpPr txBox="1"/>
              <p:nvPr/>
            </p:nvSpPr>
            <p:spPr>
              <a:xfrm>
                <a:off x="1841502" y="3341589"/>
                <a:ext cx="1055005" cy="307777"/>
              </a:xfrm>
              <a:prstGeom prst="rect">
                <a:avLst/>
              </a:prstGeom>
              <a:noFill/>
            </p:spPr>
            <p:txBody>
              <a:bodyPr wrap="square" rtlCol="0">
                <a:spAutoFit/>
              </a:bodyPr>
              <a:lstStyle/>
              <a:p>
                <a:r>
                  <a:rPr lang="en-US" dirty="0"/>
                  <a:t>Read (Z)</a:t>
                </a:r>
              </a:p>
            </p:txBody>
          </p:sp>
        </p:grpSp>
        <p:grpSp>
          <p:nvGrpSpPr>
            <p:cNvPr id="40" name="Group 39">
              <a:extLst>
                <a:ext uri="{FF2B5EF4-FFF2-40B4-BE49-F238E27FC236}">
                  <a16:creationId xmlns:a16="http://schemas.microsoft.com/office/drawing/2014/main" id="{DACF9F3E-61F2-3AFD-2E4B-B6458B3D9268}"/>
                </a:ext>
              </a:extLst>
            </p:cNvPr>
            <p:cNvGrpSpPr/>
            <p:nvPr/>
          </p:nvGrpSpPr>
          <p:grpSpPr>
            <a:xfrm>
              <a:off x="2996492" y="3231569"/>
              <a:ext cx="1067706" cy="553938"/>
              <a:chOff x="3097895" y="3631618"/>
              <a:chExt cx="1067706" cy="553938"/>
            </a:xfrm>
          </p:grpSpPr>
          <p:sp>
            <p:nvSpPr>
              <p:cNvPr id="24" name="TextBox 23">
                <a:extLst>
                  <a:ext uri="{FF2B5EF4-FFF2-40B4-BE49-F238E27FC236}">
                    <a16:creationId xmlns:a16="http://schemas.microsoft.com/office/drawing/2014/main" id="{2C32660E-61E3-0966-41FB-553B4203C0BC}"/>
                  </a:ext>
                </a:extLst>
              </p:cNvPr>
              <p:cNvSpPr txBox="1"/>
              <p:nvPr/>
            </p:nvSpPr>
            <p:spPr>
              <a:xfrm>
                <a:off x="3110596" y="3631618"/>
                <a:ext cx="1055005" cy="307777"/>
              </a:xfrm>
              <a:prstGeom prst="rect">
                <a:avLst/>
              </a:prstGeom>
              <a:noFill/>
            </p:spPr>
            <p:txBody>
              <a:bodyPr wrap="square" rtlCol="0">
                <a:spAutoFit/>
              </a:bodyPr>
              <a:lstStyle/>
              <a:p>
                <a:r>
                  <a:rPr lang="en-US" dirty="0"/>
                  <a:t>Read (Y)</a:t>
                </a:r>
              </a:p>
            </p:txBody>
          </p:sp>
          <p:sp>
            <p:nvSpPr>
              <p:cNvPr id="25" name="TextBox 24">
                <a:extLst>
                  <a:ext uri="{FF2B5EF4-FFF2-40B4-BE49-F238E27FC236}">
                    <a16:creationId xmlns:a16="http://schemas.microsoft.com/office/drawing/2014/main" id="{318C2374-636C-0806-B447-AA57DE0359F8}"/>
                  </a:ext>
                </a:extLst>
              </p:cNvPr>
              <p:cNvSpPr txBox="1"/>
              <p:nvPr/>
            </p:nvSpPr>
            <p:spPr>
              <a:xfrm>
                <a:off x="3097895" y="3877779"/>
                <a:ext cx="1055005" cy="307777"/>
              </a:xfrm>
              <a:prstGeom prst="rect">
                <a:avLst/>
              </a:prstGeom>
              <a:noFill/>
            </p:spPr>
            <p:txBody>
              <a:bodyPr wrap="square" rtlCol="0">
                <a:spAutoFit/>
              </a:bodyPr>
              <a:lstStyle/>
              <a:p>
                <a:r>
                  <a:rPr lang="en-US" dirty="0"/>
                  <a:t>Write (Y)</a:t>
                </a:r>
              </a:p>
            </p:txBody>
          </p:sp>
        </p:grpSp>
        <p:sp>
          <p:nvSpPr>
            <p:cNvPr id="26" name="TextBox 25">
              <a:extLst>
                <a:ext uri="{FF2B5EF4-FFF2-40B4-BE49-F238E27FC236}">
                  <a16:creationId xmlns:a16="http://schemas.microsoft.com/office/drawing/2014/main" id="{21B85A79-3A13-1592-6BB9-26B68B90E18F}"/>
                </a:ext>
              </a:extLst>
            </p:cNvPr>
            <p:cNvSpPr txBox="1"/>
            <p:nvPr/>
          </p:nvSpPr>
          <p:spPr>
            <a:xfrm>
              <a:off x="4285527" y="3799378"/>
              <a:ext cx="1055005" cy="307777"/>
            </a:xfrm>
            <a:prstGeom prst="rect">
              <a:avLst/>
            </a:prstGeom>
            <a:noFill/>
          </p:spPr>
          <p:txBody>
            <a:bodyPr wrap="square" rtlCol="0">
              <a:spAutoFit/>
            </a:bodyPr>
            <a:lstStyle/>
            <a:p>
              <a:r>
                <a:rPr lang="en-US" dirty="0"/>
                <a:t>Write (Z)</a:t>
              </a:r>
            </a:p>
          </p:txBody>
        </p:sp>
        <p:sp>
          <p:nvSpPr>
            <p:cNvPr id="27" name="TextBox 26">
              <a:extLst>
                <a:ext uri="{FF2B5EF4-FFF2-40B4-BE49-F238E27FC236}">
                  <a16:creationId xmlns:a16="http://schemas.microsoft.com/office/drawing/2014/main" id="{076630EE-722E-BF3C-5541-85F4D819192C}"/>
                </a:ext>
              </a:extLst>
            </p:cNvPr>
            <p:cNvSpPr txBox="1"/>
            <p:nvPr/>
          </p:nvSpPr>
          <p:spPr>
            <a:xfrm>
              <a:off x="1873682" y="4245260"/>
              <a:ext cx="1055005" cy="307777"/>
            </a:xfrm>
            <a:prstGeom prst="rect">
              <a:avLst/>
            </a:prstGeom>
            <a:noFill/>
          </p:spPr>
          <p:txBody>
            <a:bodyPr wrap="square" rtlCol="0">
              <a:spAutoFit/>
            </a:bodyPr>
            <a:lstStyle/>
            <a:p>
              <a:r>
                <a:rPr lang="en-US" dirty="0"/>
                <a:t>Read (U)</a:t>
              </a:r>
            </a:p>
          </p:txBody>
        </p:sp>
        <p:grpSp>
          <p:nvGrpSpPr>
            <p:cNvPr id="41" name="Group 40">
              <a:extLst>
                <a:ext uri="{FF2B5EF4-FFF2-40B4-BE49-F238E27FC236}">
                  <a16:creationId xmlns:a16="http://schemas.microsoft.com/office/drawing/2014/main" id="{39B7F4C2-741E-3885-CC8D-8F2B1C02A160}"/>
                </a:ext>
              </a:extLst>
            </p:cNvPr>
            <p:cNvGrpSpPr/>
            <p:nvPr/>
          </p:nvGrpSpPr>
          <p:grpSpPr>
            <a:xfrm>
              <a:off x="5625196" y="4364524"/>
              <a:ext cx="1055005" cy="1188821"/>
              <a:chOff x="4216401" y="4359805"/>
              <a:chExt cx="1055005" cy="1188821"/>
            </a:xfrm>
          </p:grpSpPr>
          <p:sp>
            <p:nvSpPr>
              <p:cNvPr id="28" name="TextBox 27">
                <a:extLst>
                  <a:ext uri="{FF2B5EF4-FFF2-40B4-BE49-F238E27FC236}">
                    <a16:creationId xmlns:a16="http://schemas.microsoft.com/office/drawing/2014/main" id="{336D3A9B-C0A4-1203-656F-7C7F48D34E26}"/>
                  </a:ext>
                </a:extLst>
              </p:cNvPr>
              <p:cNvSpPr txBox="1"/>
              <p:nvPr/>
            </p:nvSpPr>
            <p:spPr>
              <a:xfrm>
                <a:off x="4216401" y="4359805"/>
                <a:ext cx="1055005" cy="307777"/>
              </a:xfrm>
              <a:prstGeom prst="rect">
                <a:avLst/>
              </a:prstGeom>
              <a:noFill/>
            </p:spPr>
            <p:txBody>
              <a:bodyPr wrap="square" rtlCol="0">
                <a:spAutoFit/>
              </a:bodyPr>
              <a:lstStyle/>
              <a:p>
                <a:r>
                  <a:rPr lang="en-US" dirty="0"/>
                  <a:t>Read (Y)</a:t>
                </a:r>
              </a:p>
            </p:txBody>
          </p:sp>
          <p:sp>
            <p:nvSpPr>
              <p:cNvPr id="29" name="TextBox 28">
                <a:extLst>
                  <a:ext uri="{FF2B5EF4-FFF2-40B4-BE49-F238E27FC236}">
                    <a16:creationId xmlns:a16="http://schemas.microsoft.com/office/drawing/2014/main" id="{C2FF6B49-40E2-8863-5CCD-3924263C1242}"/>
                  </a:ext>
                </a:extLst>
              </p:cNvPr>
              <p:cNvSpPr txBox="1"/>
              <p:nvPr/>
            </p:nvSpPr>
            <p:spPr>
              <a:xfrm>
                <a:off x="4216401" y="4625295"/>
                <a:ext cx="1055005" cy="307777"/>
              </a:xfrm>
              <a:prstGeom prst="rect">
                <a:avLst/>
              </a:prstGeom>
              <a:noFill/>
            </p:spPr>
            <p:txBody>
              <a:bodyPr wrap="square" rtlCol="0">
                <a:spAutoFit/>
              </a:bodyPr>
              <a:lstStyle/>
              <a:p>
                <a:r>
                  <a:rPr lang="en-US" dirty="0"/>
                  <a:t>Write (Y)</a:t>
                </a:r>
              </a:p>
            </p:txBody>
          </p:sp>
          <p:sp>
            <p:nvSpPr>
              <p:cNvPr id="30" name="TextBox 29">
                <a:extLst>
                  <a:ext uri="{FF2B5EF4-FFF2-40B4-BE49-F238E27FC236}">
                    <a16:creationId xmlns:a16="http://schemas.microsoft.com/office/drawing/2014/main" id="{52F46FD3-DCCA-4192-48B6-418264B33BF9}"/>
                  </a:ext>
                </a:extLst>
              </p:cNvPr>
              <p:cNvSpPr txBox="1"/>
              <p:nvPr/>
            </p:nvSpPr>
            <p:spPr>
              <a:xfrm>
                <a:off x="4216401" y="4933072"/>
                <a:ext cx="1055005" cy="307777"/>
              </a:xfrm>
              <a:prstGeom prst="rect">
                <a:avLst/>
              </a:prstGeom>
              <a:noFill/>
            </p:spPr>
            <p:txBody>
              <a:bodyPr wrap="square" rtlCol="0">
                <a:spAutoFit/>
              </a:bodyPr>
              <a:lstStyle/>
              <a:p>
                <a:r>
                  <a:rPr lang="en-US" dirty="0"/>
                  <a:t>Read (Z)</a:t>
                </a:r>
              </a:p>
            </p:txBody>
          </p:sp>
          <p:sp>
            <p:nvSpPr>
              <p:cNvPr id="31" name="TextBox 30">
                <a:extLst>
                  <a:ext uri="{FF2B5EF4-FFF2-40B4-BE49-F238E27FC236}">
                    <a16:creationId xmlns:a16="http://schemas.microsoft.com/office/drawing/2014/main" id="{355B0F6F-CA68-32B9-9A76-C41700BBEE04}"/>
                  </a:ext>
                </a:extLst>
              </p:cNvPr>
              <p:cNvSpPr txBox="1"/>
              <p:nvPr/>
            </p:nvSpPr>
            <p:spPr>
              <a:xfrm>
                <a:off x="4216401" y="5240849"/>
                <a:ext cx="1055005" cy="307777"/>
              </a:xfrm>
              <a:prstGeom prst="rect">
                <a:avLst/>
              </a:prstGeom>
              <a:noFill/>
            </p:spPr>
            <p:txBody>
              <a:bodyPr wrap="square" rtlCol="0">
                <a:spAutoFit/>
              </a:bodyPr>
              <a:lstStyle/>
              <a:p>
                <a:r>
                  <a:rPr lang="en-US" dirty="0"/>
                  <a:t>Write (Z)</a:t>
                </a:r>
              </a:p>
            </p:txBody>
          </p:sp>
        </p:grpSp>
        <p:grpSp>
          <p:nvGrpSpPr>
            <p:cNvPr id="42" name="Group 41">
              <a:extLst>
                <a:ext uri="{FF2B5EF4-FFF2-40B4-BE49-F238E27FC236}">
                  <a16:creationId xmlns:a16="http://schemas.microsoft.com/office/drawing/2014/main" id="{F235F962-0BB2-C9BC-AE1B-6439F2588EF7}"/>
                </a:ext>
              </a:extLst>
            </p:cNvPr>
            <p:cNvGrpSpPr/>
            <p:nvPr/>
          </p:nvGrpSpPr>
          <p:grpSpPr>
            <a:xfrm>
              <a:off x="1916795" y="5426633"/>
              <a:ext cx="1055005" cy="675769"/>
              <a:chOff x="1916795" y="5426633"/>
              <a:chExt cx="1055005" cy="675769"/>
            </a:xfrm>
          </p:grpSpPr>
          <p:sp>
            <p:nvSpPr>
              <p:cNvPr id="32" name="TextBox 31">
                <a:extLst>
                  <a:ext uri="{FF2B5EF4-FFF2-40B4-BE49-F238E27FC236}">
                    <a16:creationId xmlns:a16="http://schemas.microsoft.com/office/drawing/2014/main" id="{77B63356-17CA-042D-0415-D32E60407A10}"/>
                  </a:ext>
                </a:extLst>
              </p:cNvPr>
              <p:cNvSpPr txBox="1"/>
              <p:nvPr/>
            </p:nvSpPr>
            <p:spPr>
              <a:xfrm>
                <a:off x="1916795" y="5426633"/>
                <a:ext cx="1055005" cy="307777"/>
              </a:xfrm>
              <a:prstGeom prst="rect">
                <a:avLst/>
              </a:prstGeom>
              <a:noFill/>
            </p:spPr>
            <p:txBody>
              <a:bodyPr wrap="square" rtlCol="0">
                <a:spAutoFit/>
              </a:bodyPr>
              <a:lstStyle/>
              <a:p>
                <a:r>
                  <a:rPr lang="en-US" dirty="0"/>
                  <a:t>Read (U)</a:t>
                </a:r>
              </a:p>
            </p:txBody>
          </p:sp>
          <p:sp>
            <p:nvSpPr>
              <p:cNvPr id="33" name="TextBox 32">
                <a:extLst>
                  <a:ext uri="{FF2B5EF4-FFF2-40B4-BE49-F238E27FC236}">
                    <a16:creationId xmlns:a16="http://schemas.microsoft.com/office/drawing/2014/main" id="{F2AD55F6-1502-129B-B296-F8CF02EB6BAD}"/>
                  </a:ext>
                </a:extLst>
              </p:cNvPr>
              <p:cNvSpPr txBox="1"/>
              <p:nvPr/>
            </p:nvSpPr>
            <p:spPr>
              <a:xfrm>
                <a:off x="1916795" y="5794625"/>
                <a:ext cx="1055005" cy="307777"/>
              </a:xfrm>
              <a:prstGeom prst="rect">
                <a:avLst/>
              </a:prstGeom>
              <a:noFill/>
            </p:spPr>
            <p:txBody>
              <a:bodyPr wrap="square" rtlCol="0">
                <a:spAutoFit/>
              </a:bodyPr>
              <a:lstStyle/>
              <a:p>
                <a:r>
                  <a:rPr lang="en-US" dirty="0"/>
                  <a:t>Write (U)</a:t>
                </a:r>
              </a:p>
            </p:txBody>
          </p:sp>
        </p:grpSp>
        <p:grpSp>
          <p:nvGrpSpPr>
            <p:cNvPr id="39" name="Group 38">
              <a:extLst>
                <a:ext uri="{FF2B5EF4-FFF2-40B4-BE49-F238E27FC236}">
                  <a16:creationId xmlns:a16="http://schemas.microsoft.com/office/drawing/2014/main" id="{B216FDC8-9C61-742B-9058-AA21C0313F4F}"/>
                </a:ext>
              </a:extLst>
            </p:cNvPr>
            <p:cNvGrpSpPr/>
            <p:nvPr/>
          </p:nvGrpSpPr>
          <p:grpSpPr>
            <a:xfrm>
              <a:off x="7024238" y="2349603"/>
              <a:ext cx="1058496" cy="928255"/>
              <a:chOff x="7024238" y="2349603"/>
              <a:chExt cx="1058496" cy="928255"/>
            </a:xfrm>
          </p:grpSpPr>
          <p:sp>
            <p:nvSpPr>
              <p:cNvPr id="34" name="TextBox 33">
                <a:extLst>
                  <a:ext uri="{FF2B5EF4-FFF2-40B4-BE49-F238E27FC236}">
                    <a16:creationId xmlns:a16="http://schemas.microsoft.com/office/drawing/2014/main" id="{5B5BFCEC-560A-EA57-8F43-723B05D3F89E}"/>
                  </a:ext>
                </a:extLst>
              </p:cNvPr>
              <p:cNvSpPr txBox="1"/>
              <p:nvPr/>
            </p:nvSpPr>
            <p:spPr>
              <a:xfrm>
                <a:off x="7024238" y="2349603"/>
                <a:ext cx="1055005" cy="307777"/>
              </a:xfrm>
              <a:prstGeom prst="rect">
                <a:avLst/>
              </a:prstGeom>
              <a:noFill/>
            </p:spPr>
            <p:txBody>
              <a:bodyPr wrap="square" rtlCol="0">
                <a:spAutoFit/>
              </a:bodyPr>
              <a:lstStyle/>
              <a:p>
                <a:r>
                  <a:rPr lang="en-US" dirty="0"/>
                  <a:t>Read (V)</a:t>
                </a:r>
              </a:p>
            </p:txBody>
          </p:sp>
          <p:sp>
            <p:nvSpPr>
              <p:cNvPr id="37" name="TextBox 36">
                <a:extLst>
                  <a:ext uri="{FF2B5EF4-FFF2-40B4-BE49-F238E27FC236}">
                    <a16:creationId xmlns:a16="http://schemas.microsoft.com/office/drawing/2014/main" id="{18367FC4-B453-10C6-F81B-E44B4D313ACB}"/>
                  </a:ext>
                </a:extLst>
              </p:cNvPr>
              <p:cNvSpPr txBox="1"/>
              <p:nvPr/>
            </p:nvSpPr>
            <p:spPr>
              <a:xfrm>
                <a:off x="7027729" y="2657380"/>
                <a:ext cx="1055005" cy="307777"/>
              </a:xfrm>
              <a:prstGeom prst="rect">
                <a:avLst/>
              </a:prstGeom>
              <a:noFill/>
            </p:spPr>
            <p:txBody>
              <a:bodyPr wrap="square" rtlCol="0">
                <a:spAutoFit/>
              </a:bodyPr>
              <a:lstStyle/>
              <a:p>
                <a:r>
                  <a:rPr lang="en-US" dirty="0"/>
                  <a:t>Read (W)</a:t>
                </a:r>
              </a:p>
            </p:txBody>
          </p:sp>
          <p:sp>
            <p:nvSpPr>
              <p:cNvPr id="38" name="TextBox 37">
                <a:extLst>
                  <a:ext uri="{FF2B5EF4-FFF2-40B4-BE49-F238E27FC236}">
                    <a16:creationId xmlns:a16="http://schemas.microsoft.com/office/drawing/2014/main" id="{658B09D4-E5B6-590B-B300-2FB17D9783E8}"/>
                  </a:ext>
                </a:extLst>
              </p:cNvPr>
              <p:cNvSpPr txBox="1"/>
              <p:nvPr/>
            </p:nvSpPr>
            <p:spPr>
              <a:xfrm>
                <a:off x="7024238" y="2970081"/>
                <a:ext cx="1055005" cy="307777"/>
              </a:xfrm>
              <a:prstGeom prst="rect">
                <a:avLst/>
              </a:prstGeom>
              <a:noFill/>
            </p:spPr>
            <p:txBody>
              <a:bodyPr wrap="square" rtlCol="0">
                <a:spAutoFit/>
              </a:bodyPr>
              <a:lstStyle/>
              <a:p>
                <a:r>
                  <a:rPr lang="en-US" dirty="0"/>
                  <a:t>Read (W)</a:t>
                </a:r>
              </a:p>
            </p:txBody>
          </p:sp>
        </p:grpSp>
      </p:grpSp>
    </p:spTree>
    <p:extLst>
      <p:ext uri="{BB962C8B-B14F-4D97-AF65-F5344CB8AC3E}">
        <p14:creationId xmlns:p14="http://schemas.microsoft.com/office/powerpoint/2010/main" val="20712150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8F5FF-DD1C-4C45-61E7-6A2272E300CE}"/>
              </a:ext>
            </a:extLst>
          </p:cNvPr>
          <p:cNvSpPr>
            <a:spLocks noGrp="1"/>
          </p:cNvSpPr>
          <p:nvPr>
            <p:ph type="title"/>
          </p:nvPr>
        </p:nvSpPr>
        <p:spPr/>
        <p:txBody>
          <a:bodyPr/>
          <a:lstStyle/>
          <a:p>
            <a:r>
              <a:rPr lang="en-US" b="1" dirty="0"/>
              <a:t>Test for Conflict Serializability</a:t>
            </a:r>
            <a:endParaRPr lang="en-US" dirty="0"/>
          </a:p>
        </p:txBody>
      </p:sp>
      <p:sp>
        <p:nvSpPr>
          <p:cNvPr id="4" name="Rectangle 3">
            <a:extLst>
              <a:ext uri="{FF2B5EF4-FFF2-40B4-BE49-F238E27FC236}">
                <a16:creationId xmlns:a16="http://schemas.microsoft.com/office/drawing/2014/main" id="{670AAEE9-D84B-AC38-D477-AD28005135E1}"/>
              </a:ext>
            </a:extLst>
          </p:cNvPr>
          <p:cNvSpPr/>
          <p:nvPr/>
        </p:nvSpPr>
        <p:spPr>
          <a:xfrm>
            <a:off x="187889" y="1692627"/>
            <a:ext cx="8304757" cy="3739998"/>
          </a:xfrm>
          <a:prstGeom prst="rect">
            <a:avLst/>
          </a:prstGeom>
        </p:spPr>
        <p:txBody>
          <a:bodyPr wrap="square">
            <a:spAutoFit/>
          </a:bodyPr>
          <a:lstStyle/>
          <a:p>
            <a:pPr marL="285750" indent="-285750" algn="just" fontAlgn="base">
              <a:lnSpc>
                <a:spcPct val="150000"/>
              </a:lnSpc>
              <a:buFont typeface="Arial" panose="020B0604020202020204" pitchFamily="34" charset="0"/>
              <a:buChar char="•"/>
            </a:pPr>
            <a:r>
              <a:rPr lang="en-IN" sz="1600" dirty="0"/>
              <a:t>A schedule is conflict serializable if and only if its precedence graph is acyclic.</a:t>
            </a:r>
          </a:p>
          <a:p>
            <a:pPr marL="285750" indent="-285750" algn="just" fontAlgn="base">
              <a:lnSpc>
                <a:spcPct val="150000"/>
              </a:lnSpc>
              <a:buFont typeface="Arial" panose="020B0604020202020204" pitchFamily="34" charset="0"/>
              <a:buChar char="•"/>
            </a:pPr>
            <a:r>
              <a:rPr lang="en-IN" sz="1600" dirty="0"/>
              <a:t>Cycle-detection algorithms exist which take order </a:t>
            </a:r>
            <a:r>
              <a:rPr lang="en-IN" sz="1600" i="1" dirty="0"/>
              <a:t>n</a:t>
            </a:r>
            <a:r>
              <a:rPr lang="en-IN" sz="1600" baseline="30000" dirty="0"/>
              <a:t>2</a:t>
            </a:r>
            <a:r>
              <a:rPr lang="en-IN" sz="1600" dirty="0"/>
              <a:t> time, where </a:t>
            </a:r>
            <a:r>
              <a:rPr lang="en-IN" sz="1600" i="1" dirty="0"/>
              <a:t>n </a:t>
            </a:r>
            <a:r>
              <a:rPr lang="en-IN" sz="1600" dirty="0"/>
              <a:t>is the number of vertices in the graph.  (Better algorithms take order </a:t>
            </a:r>
            <a:r>
              <a:rPr lang="en-IN" sz="1600" i="1" dirty="0"/>
              <a:t>n</a:t>
            </a:r>
            <a:r>
              <a:rPr lang="en-IN" sz="1600" dirty="0"/>
              <a:t> + </a:t>
            </a:r>
            <a:r>
              <a:rPr lang="en-IN" sz="1600" i="1" dirty="0"/>
              <a:t>e</a:t>
            </a:r>
            <a:r>
              <a:rPr lang="en-IN" sz="1600" dirty="0"/>
              <a:t> where </a:t>
            </a:r>
            <a:r>
              <a:rPr lang="en-IN" sz="1600" i="1" dirty="0"/>
              <a:t>e</a:t>
            </a:r>
            <a:r>
              <a:rPr lang="en-IN" sz="1600" dirty="0"/>
              <a:t> is the number of edges.)</a:t>
            </a:r>
          </a:p>
          <a:p>
            <a:pPr marL="285750" indent="-285750" algn="just" fontAlgn="base">
              <a:lnSpc>
                <a:spcPct val="150000"/>
              </a:lnSpc>
              <a:buFont typeface="Arial" panose="020B0604020202020204" pitchFamily="34" charset="0"/>
              <a:buChar char="•"/>
            </a:pPr>
            <a:r>
              <a:rPr lang="en-IN" sz="1600" dirty="0"/>
              <a:t>If precedence graph is acyclic, the serializability order can be obtained by a </a:t>
            </a:r>
            <a:r>
              <a:rPr lang="en-IN" sz="1600" i="1" dirty="0"/>
              <a:t>topological sorting</a:t>
            </a:r>
            <a:r>
              <a:rPr lang="en-IN" sz="1600" dirty="0"/>
              <a:t> of the graph.  This is a linear order consistent with the partial order of the graph.</a:t>
            </a:r>
            <a:br>
              <a:rPr lang="en-IN" sz="1600" dirty="0"/>
            </a:br>
            <a:r>
              <a:rPr lang="en-IN" sz="1600" dirty="0"/>
              <a:t>For example, a serializability order for Schedule A would be</a:t>
            </a:r>
            <a:br>
              <a:rPr lang="en-IN" sz="1600" dirty="0"/>
            </a:br>
            <a:r>
              <a:rPr lang="en-IN" sz="1600" i="1" dirty="0"/>
              <a:t>T</a:t>
            </a:r>
            <a:r>
              <a:rPr lang="en-IN" sz="1600" baseline="-25000" dirty="0"/>
              <a:t>5</a:t>
            </a:r>
            <a:r>
              <a:rPr lang="en-IN" sz="1600" dirty="0"/>
              <a:t> → </a:t>
            </a:r>
            <a:r>
              <a:rPr lang="en-IN" sz="1600" i="1" dirty="0"/>
              <a:t>T</a:t>
            </a:r>
            <a:r>
              <a:rPr lang="en-IN" sz="1600" baseline="-25000" dirty="0"/>
              <a:t>1</a:t>
            </a:r>
            <a:r>
              <a:rPr lang="en-IN" sz="1600" dirty="0"/>
              <a:t> → </a:t>
            </a:r>
            <a:r>
              <a:rPr lang="en-IN" sz="1600" i="1" dirty="0"/>
              <a:t>T</a:t>
            </a:r>
            <a:r>
              <a:rPr lang="en-IN" sz="1600" baseline="-25000" dirty="0"/>
              <a:t>3</a:t>
            </a:r>
            <a:r>
              <a:rPr lang="en-IN" sz="1600" dirty="0"/>
              <a:t> → </a:t>
            </a:r>
            <a:r>
              <a:rPr lang="en-IN" sz="1600" i="1" dirty="0"/>
              <a:t>T</a:t>
            </a:r>
            <a:r>
              <a:rPr lang="en-IN" sz="1600" baseline="-25000" dirty="0"/>
              <a:t>2</a:t>
            </a:r>
            <a:r>
              <a:rPr lang="en-IN" sz="1600" dirty="0"/>
              <a:t> → </a:t>
            </a:r>
            <a:r>
              <a:rPr lang="en-IN" sz="1600" i="1" dirty="0"/>
              <a:t>T</a:t>
            </a:r>
            <a:r>
              <a:rPr lang="en-IN" sz="1600" baseline="-25000" dirty="0"/>
              <a:t>4</a:t>
            </a:r>
            <a:r>
              <a:rPr lang="en-IN" sz="1600" dirty="0"/>
              <a:t> .</a:t>
            </a:r>
          </a:p>
          <a:p>
            <a:pPr algn="just">
              <a:lnSpc>
                <a:spcPct val="150000"/>
              </a:lnSpc>
            </a:pPr>
            <a:br>
              <a:rPr lang="en-IN" sz="1600" dirty="0"/>
            </a:br>
            <a:endParaRPr lang="en-IN" sz="1600" b="1" dirty="0"/>
          </a:p>
        </p:txBody>
      </p:sp>
    </p:spTree>
    <p:extLst>
      <p:ext uri="{BB962C8B-B14F-4D97-AF65-F5344CB8AC3E}">
        <p14:creationId xmlns:p14="http://schemas.microsoft.com/office/powerpoint/2010/main" val="836255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8F5FF-DD1C-4C45-61E7-6A2272E300CE}"/>
              </a:ext>
            </a:extLst>
          </p:cNvPr>
          <p:cNvSpPr>
            <a:spLocks noGrp="1"/>
          </p:cNvSpPr>
          <p:nvPr>
            <p:ph type="title"/>
          </p:nvPr>
        </p:nvSpPr>
        <p:spPr/>
        <p:txBody>
          <a:bodyPr/>
          <a:lstStyle/>
          <a:p>
            <a:r>
              <a:rPr lang="en-US" b="1" dirty="0"/>
              <a:t>Summary</a:t>
            </a:r>
            <a:endParaRPr lang="en-US" dirty="0"/>
          </a:p>
        </p:txBody>
      </p:sp>
      <p:sp>
        <p:nvSpPr>
          <p:cNvPr id="4" name="Rectangle 3">
            <a:extLst>
              <a:ext uri="{FF2B5EF4-FFF2-40B4-BE49-F238E27FC236}">
                <a16:creationId xmlns:a16="http://schemas.microsoft.com/office/drawing/2014/main" id="{670AAEE9-D84B-AC38-D477-AD28005135E1}"/>
              </a:ext>
            </a:extLst>
          </p:cNvPr>
          <p:cNvSpPr/>
          <p:nvPr/>
        </p:nvSpPr>
        <p:spPr>
          <a:xfrm>
            <a:off x="233644" y="1044926"/>
            <a:ext cx="8676711" cy="4631973"/>
          </a:xfrm>
          <a:prstGeom prst="rect">
            <a:avLst/>
          </a:prstGeom>
        </p:spPr>
        <p:txBody>
          <a:bodyPr wrap="square">
            <a:spAutoFit/>
          </a:bodyPr>
          <a:lstStyle/>
          <a:p>
            <a:pPr marL="285750" indent="-285750" algn="just" fontAlgn="base">
              <a:lnSpc>
                <a:spcPct val="150000"/>
              </a:lnSpc>
              <a:buFont typeface="Arial" panose="020B0604020202020204" pitchFamily="34" charset="0"/>
              <a:buChar char="•"/>
            </a:pPr>
            <a:r>
              <a:rPr lang="en-IN" sz="1600" b="1" dirty="0"/>
              <a:t>Serializability</a:t>
            </a:r>
            <a:r>
              <a:rPr lang="en-IN" sz="1600" dirty="0"/>
              <a:t>: </a:t>
            </a:r>
            <a:r>
              <a:rPr lang="en-IN" sz="1600" dirty="0">
                <a:latin typeface="Helvetica Neue" panose="02000503000000020004" pitchFamily="2" charset="0"/>
              </a:rPr>
              <a:t>A (possibly concurrent) schedule is serializable if it is equivalent to a serial schedule</a:t>
            </a:r>
            <a:endParaRPr lang="en-IN" sz="1600" dirty="0"/>
          </a:p>
          <a:p>
            <a:pPr marL="285750" indent="-285750" algn="just" fontAlgn="base">
              <a:lnSpc>
                <a:spcPct val="150000"/>
              </a:lnSpc>
              <a:buFont typeface="Arial" panose="020B0604020202020204" pitchFamily="34" charset="0"/>
              <a:buChar char="•"/>
            </a:pPr>
            <a:r>
              <a:rPr lang="en-IN" sz="1600" b="1" dirty="0"/>
              <a:t>Conflict Serializability</a:t>
            </a:r>
            <a:r>
              <a:rPr lang="en-IN" sz="1600" dirty="0"/>
              <a:t>: A schedule is </a:t>
            </a:r>
            <a:r>
              <a:rPr lang="en-IN" sz="1600" b="1" dirty="0"/>
              <a:t>conflict serializable</a:t>
            </a:r>
            <a:r>
              <a:rPr lang="en-IN" sz="1600" dirty="0"/>
              <a:t> if it is conflict equivalent to a serial schedule</a:t>
            </a:r>
          </a:p>
          <a:p>
            <a:pPr marL="285750" indent="-285750" algn="just" fontAlgn="base">
              <a:lnSpc>
                <a:spcPct val="150000"/>
              </a:lnSpc>
              <a:buFont typeface="Arial" panose="020B0604020202020204" pitchFamily="34" charset="0"/>
              <a:buChar char="•"/>
            </a:pPr>
            <a:r>
              <a:rPr lang="en-IN" sz="1600" b="1" dirty="0"/>
              <a:t>View Serializability: </a:t>
            </a:r>
            <a:r>
              <a:rPr lang="en-IN" sz="1600" dirty="0"/>
              <a:t>A schedule </a:t>
            </a:r>
            <a:r>
              <a:rPr lang="en-IN" sz="1600" i="1" dirty="0"/>
              <a:t>S</a:t>
            </a:r>
            <a:r>
              <a:rPr lang="en-IN" sz="1600" dirty="0"/>
              <a:t> is </a:t>
            </a:r>
            <a:r>
              <a:rPr lang="en-IN" sz="1600" b="1" dirty="0"/>
              <a:t>view serializable</a:t>
            </a:r>
            <a:r>
              <a:rPr lang="en-IN" sz="1600" i="1" dirty="0"/>
              <a:t> </a:t>
            </a:r>
            <a:r>
              <a:rPr lang="en-IN" sz="1600" dirty="0"/>
              <a:t> it is view equivalent to a serial schedule. Every conflict serializable schedule is also view serializable.</a:t>
            </a:r>
            <a:endParaRPr lang="en-IN" sz="1600" b="1" dirty="0"/>
          </a:p>
          <a:p>
            <a:pPr marL="285750" indent="-285750" algn="just" fontAlgn="base">
              <a:lnSpc>
                <a:spcPct val="150000"/>
              </a:lnSpc>
              <a:buFont typeface="Arial" panose="020B0604020202020204" pitchFamily="34" charset="0"/>
              <a:buChar char="•"/>
            </a:pPr>
            <a:r>
              <a:rPr lang="en-IN" sz="1600" b="1" dirty="0"/>
              <a:t>Recoverability: </a:t>
            </a:r>
            <a:r>
              <a:rPr lang="en-IN" sz="1600" dirty="0"/>
              <a:t>Schedules in which transactions commit only after all transactions whose changes they read commit are called recoverable schedules. </a:t>
            </a:r>
            <a:endParaRPr lang="en-IN" sz="1600" b="1" dirty="0"/>
          </a:p>
          <a:p>
            <a:pPr marL="285750" indent="-285750" algn="just" fontAlgn="base">
              <a:lnSpc>
                <a:spcPct val="150000"/>
              </a:lnSpc>
              <a:buFont typeface="Arial" panose="020B0604020202020204" pitchFamily="34" charset="0"/>
              <a:buChar char="•"/>
            </a:pPr>
            <a:r>
              <a:rPr lang="en-IN" sz="1600" b="1" dirty="0"/>
              <a:t>Precedence Graph: </a:t>
            </a:r>
            <a:r>
              <a:rPr lang="en-IN" sz="1600" dirty="0"/>
              <a:t>Also called </a:t>
            </a:r>
            <a:r>
              <a:rPr lang="en-IN" sz="1600" b="1" dirty="0"/>
              <a:t>Serialization Graph</a:t>
            </a:r>
            <a:r>
              <a:rPr lang="en-IN" sz="1600" dirty="0"/>
              <a:t> is used commonly to test Conflict Serializability of a schedule.</a:t>
            </a:r>
          </a:p>
          <a:p>
            <a:pPr marL="285750" indent="-285750" algn="just" fontAlgn="base">
              <a:lnSpc>
                <a:spcPct val="150000"/>
              </a:lnSpc>
              <a:buFont typeface="Arial" panose="020B0604020202020204" pitchFamily="34" charset="0"/>
              <a:buChar char="•"/>
            </a:pPr>
            <a:r>
              <a:rPr lang="en-IN" sz="1600" dirty="0"/>
              <a:t>It is a directed Graph (V, E) consisting of a set of nodes V = {T</a:t>
            </a:r>
            <a:r>
              <a:rPr lang="en-IN" sz="1600" baseline="-25000" dirty="0"/>
              <a:t>1</a:t>
            </a:r>
            <a:r>
              <a:rPr lang="en-IN" sz="1600" dirty="0"/>
              <a:t>, T</a:t>
            </a:r>
            <a:r>
              <a:rPr lang="en-IN" sz="1600" baseline="-25000" dirty="0"/>
              <a:t>2</a:t>
            </a:r>
            <a:r>
              <a:rPr lang="en-IN" sz="1600" dirty="0"/>
              <a:t>, T</a:t>
            </a:r>
            <a:r>
              <a:rPr lang="en-IN" sz="1600" baseline="-25000" dirty="0"/>
              <a:t>3</a:t>
            </a:r>
            <a:r>
              <a:rPr lang="en-IN" sz="1600" dirty="0"/>
              <a:t>……….T</a:t>
            </a:r>
            <a:r>
              <a:rPr lang="en-IN" sz="1600" baseline="-25000" dirty="0"/>
              <a:t>n</a:t>
            </a:r>
            <a:r>
              <a:rPr lang="en-IN" sz="1600" dirty="0"/>
              <a:t>} and a set of directed edges E = {e</a:t>
            </a:r>
            <a:r>
              <a:rPr lang="en-IN" sz="1600" baseline="-25000" dirty="0"/>
              <a:t>1</a:t>
            </a:r>
            <a:r>
              <a:rPr lang="en-IN" sz="1600" dirty="0"/>
              <a:t>, e</a:t>
            </a:r>
            <a:r>
              <a:rPr lang="en-IN" sz="1600" baseline="-25000" dirty="0"/>
              <a:t>2</a:t>
            </a:r>
            <a:r>
              <a:rPr lang="en-IN" sz="1600" dirty="0"/>
              <a:t>, e</a:t>
            </a:r>
            <a:r>
              <a:rPr lang="en-IN" sz="1600" baseline="-25000" dirty="0"/>
              <a:t>3</a:t>
            </a:r>
            <a:r>
              <a:rPr lang="en-IN" sz="1600" dirty="0"/>
              <a:t>………………</a:t>
            </a:r>
            <a:r>
              <a:rPr lang="en-IN" sz="1600" dirty="0" err="1"/>
              <a:t>e</a:t>
            </a:r>
            <a:r>
              <a:rPr lang="en-IN" sz="1600" baseline="-25000" dirty="0" err="1"/>
              <a:t>m</a:t>
            </a:r>
            <a:r>
              <a:rPr lang="en-IN" sz="1600" dirty="0"/>
              <a:t>}.</a:t>
            </a:r>
            <a:endParaRPr lang="en-IN" sz="1600" b="1" dirty="0"/>
          </a:p>
        </p:txBody>
      </p:sp>
    </p:spTree>
    <p:extLst>
      <p:ext uri="{BB962C8B-B14F-4D97-AF65-F5344CB8AC3E}">
        <p14:creationId xmlns:p14="http://schemas.microsoft.com/office/powerpoint/2010/main" val="37466733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8F5FF-DD1C-4C45-61E7-6A2272E300CE}"/>
              </a:ext>
            </a:extLst>
          </p:cNvPr>
          <p:cNvSpPr>
            <a:spLocks noGrp="1"/>
          </p:cNvSpPr>
          <p:nvPr>
            <p:ph type="title"/>
          </p:nvPr>
        </p:nvSpPr>
        <p:spPr>
          <a:xfrm>
            <a:off x="3187700" y="2591280"/>
            <a:ext cx="4114800" cy="837720"/>
          </a:xfrm>
        </p:spPr>
        <p:txBody>
          <a:bodyPr/>
          <a:lstStyle/>
          <a:p>
            <a:r>
              <a:rPr lang="en-US" b="1" dirty="0"/>
              <a:t>Thank You</a:t>
            </a:r>
            <a:endParaRPr lang="en-US" dirty="0"/>
          </a:p>
        </p:txBody>
      </p:sp>
    </p:spTree>
    <p:extLst>
      <p:ext uri="{BB962C8B-B14F-4D97-AF65-F5344CB8AC3E}">
        <p14:creationId xmlns:p14="http://schemas.microsoft.com/office/powerpoint/2010/main" val="3136689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8F5FF-DD1C-4C45-61E7-6A2272E300CE}"/>
              </a:ext>
            </a:extLst>
          </p:cNvPr>
          <p:cNvSpPr>
            <a:spLocks noGrp="1"/>
          </p:cNvSpPr>
          <p:nvPr>
            <p:ph type="title"/>
          </p:nvPr>
        </p:nvSpPr>
        <p:spPr/>
        <p:txBody>
          <a:bodyPr/>
          <a:lstStyle/>
          <a:p>
            <a:r>
              <a:rPr lang="en-US" b="1" dirty="0"/>
              <a:t>Serializability</a:t>
            </a:r>
            <a:endParaRPr lang="en-US" dirty="0"/>
          </a:p>
        </p:txBody>
      </p:sp>
      <p:sp>
        <p:nvSpPr>
          <p:cNvPr id="3" name="Rectangle 2">
            <a:extLst>
              <a:ext uri="{FF2B5EF4-FFF2-40B4-BE49-F238E27FC236}">
                <a16:creationId xmlns:a16="http://schemas.microsoft.com/office/drawing/2014/main" id="{214A9AE0-2352-8DB8-699B-D1DF443EB3EC}"/>
              </a:ext>
            </a:extLst>
          </p:cNvPr>
          <p:cNvSpPr/>
          <p:nvPr/>
        </p:nvSpPr>
        <p:spPr>
          <a:xfrm>
            <a:off x="288099" y="1002430"/>
            <a:ext cx="8576501" cy="3054875"/>
          </a:xfrm>
          <a:prstGeom prst="rect">
            <a:avLst/>
          </a:prstGeom>
        </p:spPr>
        <p:txBody>
          <a:bodyPr wrap="square">
            <a:spAutoFit/>
          </a:bodyPr>
          <a:lstStyle/>
          <a:p>
            <a:pPr algn="just" fontAlgn="base">
              <a:lnSpc>
                <a:spcPct val="150000"/>
              </a:lnSpc>
              <a:spcBef>
                <a:spcPts val="700"/>
              </a:spcBef>
              <a:buFont typeface="Arial" panose="020B0604020202020204" pitchFamily="34" charset="0"/>
              <a:buChar char="•"/>
            </a:pPr>
            <a:r>
              <a:rPr lang="en-IN" sz="1600" dirty="0">
                <a:latin typeface="Times New Roman" pitchFamily="18" charset="0"/>
                <a:cs typeface="Times New Roman" pitchFamily="18" charset="0"/>
              </a:rPr>
              <a:t>Different forms of schedule equivalence give rise to the notions of:</a:t>
            </a:r>
            <a:endParaRPr lang="en-IN" sz="1600" dirty="0">
              <a:solidFill>
                <a:srgbClr val="CC3300"/>
              </a:solidFill>
              <a:latin typeface="Times New Roman" pitchFamily="18" charset="0"/>
              <a:cs typeface="Times New Roman" pitchFamily="18" charset="0"/>
            </a:endParaRPr>
          </a:p>
          <a:p>
            <a:pPr marL="457200" indent="-285750" algn="just">
              <a:lnSpc>
                <a:spcPct val="150000"/>
              </a:lnSpc>
              <a:spcBef>
                <a:spcPts val="630"/>
              </a:spcBef>
            </a:pPr>
            <a:r>
              <a:rPr lang="en-IN" sz="1600" dirty="0">
                <a:latin typeface="Times New Roman" pitchFamily="18" charset="0"/>
                <a:cs typeface="Times New Roman" pitchFamily="18" charset="0"/>
              </a:rPr>
              <a:t>1. </a:t>
            </a:r>
            <a:r>
              <a:rPr lang="en-IN" sz="1600" dirty="0">
                <a:solidFill>
                  <a:srgbClr val="CC3300"/>
                </a:solidFill>
                <a:latin typeface="Times New Roman" pitchFamily="18" charset="0"/>
                <a:cs typeface="Times New Roman" pitchFamily="18" charset="0"/>
              </a:rPr>
              <a:t>conflict serializability</a:t>
            </a:r>
            <a:endParaRPr lang="en-IN" sz="1600" dirty="0">
              <a:latin typeface="Times New Roman" pitchFamily="18" charset="0"/>
              <a:cs typeface="Times New Roman" pitchFamily="18" charset="0"/>
            </a:endParaRPr>
          </a:p>
          <a:p>
            <a:pPr marL="457200" indent="-285750" algn="just">
              <a:lnSpc>
                <a:spcPct val="150000"/>
              </a:lnSpc>
              <a:spcBef>
                <a:spcPts val="630"/>
              </a:spcBef>
            </a:pPr>
            <a:r>
              <a:rPr lang="en-IN" sz="1600" dirty="0">
                <a:latin typeface="Times New Roman" pitchFamily="18" charset="0"/>
                <a:cs typeface="Times New Roman" pitchFamily="18" charset="0"/>
              </a:rPr>
              <a:t>2. </a:t>
            </a:r>
            <a:r>
              <a:rPr lang="en-IN" sz="1600" dirty="0">
                <a:solidFill>
                  <a:srgbClr val="CC3300"/>
                </a:solidFill>
                <a:latin typeface="Times New Roman" pitchFamily="18" charset="0"/>
                <a:cs typeface="Times New Roman" pitchFamily="18" charset="0"/>
              </a:rPr>
              <a:t>view serializability</a:t>
            </a:r>
            <a:endParaRPr lang="en-IN" sz="1600" dirty="0">
              <a:latin typeface="Times New Roman" pitchFamily="18" charset="0"/>
              <a:cs typeface="Times New Roman" pitchFamily="18" charset="0"/>
            </a:endParaRPr>
          </a:p>
          <a:p>
            <a:pPr algn="just" fontAlgn="base">
              <a:lnSpc>
                <a:spcPct val="150000"/>
              </a:lnSpc>
              <a:spcBef>
                <a:spcPts val="700"/>
              </a:spcBef>
              <a:buFont typeface="Arial" panose="020B0604020202020204" pitchFamily="34" charset="0"/>
              <a:buChar char="•"/>
            </a:pPr>
            <a:r>
              <a:rPr lang="en-IN" sz="1600" dirty="0">
                <a:latin typeface="Times New Roman" pitchFamily="18" charset="0"/>
                <a:cs typeface="Times New Roman" pitchFamily="18" charset="0"/>
              </a:rPr>
              <a:t>Operations other than </a:t>
            </a:r>
            <a:r>
              <a:rPr lang="en-IN" sz="1600" b="1" dirty="0">
                <a:latin typeface="Times New Roman" pitchFamily="18" charset="0"/>
                <a:cs typeface="Times New Roman" pitchFamily="18" charset="0"/>
              </a:rPr>
              <a:t>read</a:t>
            </a:r>
            <a:r>
              <a:rPr lang="en-IN" sz="1600" dirty="0">
                <a:latin typeface="Times New Roman" pitchFamily="18" charset="0"/>
                <a:cs typeface="Times New Roman" pitchFamily="18" charset="0"/>
              </a:rPr>
              <a:t> and </a:t>
            </a:r>
            <a:r>
              <a:rPr lang="en-IN" sz="1600" b="1" dirty="0">
                <a:latin typeface="Times New Roman" pitchFamily="18" charset="0"/>
                <a:cs typeface="Times New Roman" pitchFamily="18" charset="0"/>
              </a:rPr>
              <a:t>write</a:t>
            </a:r>
            <a:r>
              <a:rPr lang="en-IN" sz="1600" dirty="0">
                <a:latin typeface="Times New Roman" pitchFamily="18" charset="0"/>
                <a:cs typeface="Times New Roman" pitchFamily="18" charset="0"/>
              </a:rPr>
              <a:t> instructions are ignored</a:t>
            </a:r>
          </a:p>
          <a:p>
            <a:pPr algn="just" fontAlgn="base">
              <a:lnSpc>
                <a:spcPct val="150000"/>
              </a:lnSpc>
              <a:spcBef>
                <a:spcPts val="700"/>
              </a:spcBef>
              <a:buFont typeface="Arial" panose="020B0604020202020204" pitchFamily="34" charset="0"/>
              <a:buChar char="•"/>
            </a:pPr>
            <a:r>
              <a:rPr lang="en-IN" sz="1600" dirty="0">
                <a:latin typeface="Times New Roman" pitchFamily="18" charset="0"/>
                <a:cs typeface="Times New Roman" pitchFamily="18" charset="0"/>
              </a:rPr>
              <a:t>Transactions may perform arbitrary computations on data in local buffers in between reads and writes.  </a:t>
            </a:r>
          </a:p>
          <a:p>
            <a:pPr algn="just" fontAlgn="base">
              <a:lnSpc>
                <a:spcPct val="150000"/>
              </a:lnSpc>
              <a:spcBef>
                <a:spcPts val="700"/>
              </a:spcBef>
              <a:buFont typeface="Arial" panose="020B0604020202020204" pitchFamily="34" charset="0"/>
              <a:buChar char="•"/>
            </a:pPr>
            <a:r>
              <a:rPr lang="en-IN" sz="1600" dirty="0">
                <a:latin typeface="Times New Roman" pitchFamily="18" charset="0"/>
                <a:cs typeface="Times New Roman" pitchFamily="18" charset="0"/>
              </a:rPr>
              <a:t>Simplified schedules consist of only </a:t>
            </a:r>
            <a:r>
              <a:rPr lang="en-IN" sz="1600" b="1" dirty="0">
                <a:latin typeface="Times New Roman" pitchFamily="18" charset="0"/>
                <a:cs typeface="Times New Roman" pitchFamily="18" charset="0"/>
              </a:rPr>
              <a:t>read</a:t>
            </a:r>
            <a:r>
              <a:rPr lang="en-IN" sz="1600" dirty="0">
                <a:latin typeface="Times New Roman" pitchFamily="18" charset="0"/>
                <a:cs typeface="Times New Roman" pitchFamily="18" charset="0"/>
              </a:rPr>
              <a:t> and </a:t>
            </a:r>
            <a:r>
              <a:rPr lang="en-IN" sz="1600" b="1" dirty="0">
                <a:latin typeface="Times New Roman" pitchFamily="18" charset="0"/>
                <a:cs typeface="Times New Roman" pitchFamily="18" charset="0"/>
              </a:rPr>
              <a:t>write </a:t>
            </a:r>
            <a:r>
              <a:rPr lang="en-IN" sz="1600" dirty="0">
                <a:latin typeface="Times New Roman" pitchFamily="18" charset="0"/>
                <a:cs typeface="Times New Roman" pitchFamily="18" charset="0"/>
              </a:rPr>
              <a:t>instructions.</a:t>
            </a:r>
            <a:endParaRPr lang="en-IN" sz="1600" dirty="0">
              <a:solidFill>
                <a:srgbClr val="CC3300"/>
              </a:solidFill>
              <a:latin typeface="Times New Roman" pitchFamily="18" charset="0"/>
              <a:cs typeface="Times New Roman" pitchFamily="18" charset="0"/>
            </a:endParaRPr>
          </a:p>
        </p:txBody>
      </p:sp>
    </p:spTree>
    <p:extLst>
      <p:ext uri="{BB962C8B-B14F-4D97-AF65-F5344CB8AC3E}">
        <p14:creationId xmlns:p14="http://schemas.microsoft.com/office/powerpoint/2010/main" val="4095900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8F5FF-DD1C-4C45-61E7-6A2272E300CE}"/>
              </a:ext>
            </a:extLst>
          </p:cNvPr>
          <p:cNvSpPr>
            <a:spLocks noGrp="1"/>
          </p:cNvSpPr>
          <p:nvPr>
            <p:ph type="title"/>
          </p:nvPr>
        </p:nvSpPr>
        <p:spPr/>
        <p:txBody>
          <a:bodyPr/>
          <a:lstStyle/>
          <a:p>
            <a:r>
              <a:rPr lang="en-US" b="1" dirty="0"/>
              <a:t>Serializability</a:t>
            </a:r>
            <a:endParaRPr lang="en-US" dirty="0"/>
          </a:p>
        </p:txBody>
      </p:sp>
      <p:graphicFrame>
        <p:nvGraphicFramePr>
          <p:cNvPr id="5" name="Table 4">
            <a:extLst>
              <a:ext uri="{FF2B5EF4-FFF2-40B4-BE49-F238E27FC236}">
                <a16:creationId xmlns:a16="http://schemas.microsoft.com/office/drawing/2014/main" id="{3586846A-2DE2-DA4D-CEDF-0FCD2DACE997}"/>
              </a:ext>
            </a:extLst>
          </p:cNvPr>
          <p:cNvGraphicFramePr>
            <a:graphicFrameLocks noGrp="1"/>
          </p:cNvGraphicFramePr>
          <p:nvPr>
            <p:extLst>
              <p:ext uri="{D42A27DB-BD31-4B8C-83A1-F6EECF244321}">
                <p14:modId xmlns:p14="http://schemas.microsoft.com/office/powerpoint/2010/main" val="446829028"/>
              </p:ext>
            </p:extLst>
          </p:nvPr>
        </p:nvGraphicFramePr>
        <p:xfrm>
          <a:off x="139700" y="837720"/>
          <a:ext cx="8915400" cy="5960691"/>
        </p:xfrm>
        <a:graphic>
          <a:graphicData uri="http://schemas.openxmlformats.org/drawingml/2006/table">
            <a:tbl>
              <a:tblPr>
                <a:tableStyleId>{2D5ABB26-0587-4C30-8999-92F81FD0307C}</a:tableStyleId>
              </a:tblPr>
              <a:tblGrid>
                <a:gridCol w="503185">
                  <a:extLst>
                    <a:ext uri="{9D8B030D-6E8A-4147-A177-3AD203B41FA5}">
                      <a16:colId xmlns:a16="http://schemas.microsoft.com/office/drawing/2014/main" val="4181094056"/>
                    </a:ext>
                  </a:extLst>
                </a:gridCol>
                <a:gridCol w="4061255">
                  <a:extLst>
                    <a:ext uri="{9D8B030D-6E8A-4147-A177-3AD203B41FA5}">
                      <a16:colId xmlns:a16="http://schemas.microsoft.com/office/drawing/2014/main" val="76017449"/>
                    </a:ext>
                  </a:extLst>
                </a:gridCol>
                <a:gridCol w="4350960">
                  <a:extLst>
                    <a:ext uri="{9D8B030D-6E8A-4147-A177-3AD203B41FA5}">
                      <a16:colId xmlns:a16="http://schemas.microsoft.com/office/drawing/2014/main" val="1682443232"/>
                    </a:ext>
                  </a:extLst>
                </a:gridCol>
              </a:tblGrid>
              <a:tr h="394869">
                <a:tc>
                  <a:txBody>
                    <a:bodyPr/>
                    <a:lstStyle/>
                    <a:p>
                      <a:pPr algn="l" fontAlgn="base"/>
                      <a:r>
                        <a:rPr lang="en-IN" sz="1600" b="1" dirty="0">
                          <a:effectLst/>
                        </a:rPr>
                        <a:t>No.</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IN" sz="1600" b="1">
                          <a:effectLst/>
                        </a:rPr>
                        <a:t>Conflict Serializability</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IN" sz="1600" b="1" dirty="0">
                          <a:effectLst/>
                        </a:rPr>
                        <a:t>View Serializability</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62495804"/>
                  </a:ext>
                </a:extLst>
              </a:tr>
              <a:tr h="1736209">
                <a:tc>
                  <a:txBody>
                    <a:bodyPr/>
                    <a:lstStyle/>
                    <a:p>
                      <a:pPr algn="l" fontAlgn="base"/>
                      <a:r>
                        <a:rPr lang="en-IN" sz="1600" b="0" dirty="0">
                          <a:solidFill>
                            <a:schemeClr val="tx1"/>
                          </a:solidFill>
                          <a:effectLst/>
                        </a:rPr>
                        <a:t>1.</a:t>
                      </a:r>
                    </a:p>
                  </a:txBody>
                  <a:tcPr marL="73665" marR="73665" marT="103131" marB="103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IN" sz="1600" b="0">
                          <a:solidFill>
                            <a:schemeClr val="tx1"/>
                          </a:solidFill>
                          <a:effectLst/>
                        </a:rPr>
                        <a:t>Two schedules are said to be conflict equivalent if all the conflicting operations in both the schedule get executed in the same order. If a schedule is a conflict equivalent to its serial schedule then it is called Conflict Serializable Schedule.</a:t>
                      </a:r>
                    </a:p>
                  </a:txBody>
                  <a:tcPr marL="73665" marR="73665" marT="103131" marB="103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IN" sz="1600" b="0" dirty="0">
                          <a:solidFill>
                            <a:schemeClr val="tx1"/>
                          </a:solidFill>
                          <a:effectLst/>
                        </a:rPr>
                        <a:t>Two schedules are said to be view equivalent if the order of initial read, final write and update operations is the same in both the schedules. If a schedule is view equivalent to its serial schedule then it is called View Serializable Schedule.</a:t>
                      </a:r>
                    </a:p>
                  </a:txBody>
                  <a:tcPr marL="73665" marR="73665" marT="103131" marB="103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0068072"/>
                  </a:ext>
                </a:extLst>
              </a:tr>
              <a:tr h="812694">
                <a:tc>
                  <a:txBody>
                    <a:bodyPr/>
                    <a:lstStyle/>
                    <a:p>
                      <a:pPr algn="l" fontAlgn="base"/>
                      <a:r>
                        <a:rPr lang="en-IN" sz="1600" b="0">
                          <a:solidFill>
                            <a:schemeClr val="tx1"/>
                          </a:solidFill>
                          <a:effectLst/>
                        </a:rPr>
                        <a:t>2.</a:t>
                      </a:r>
                    </a:p>
                  </a:txBody>
                  <a:tcPr marL="73665" marR="73665" marT="103131" marB="103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IN" sz="1600" b="0">
                          <a:solidFill>
                            <a:schemeClr val="tx1"/>
                          </a:solidFill>
                          <a:effectLst/>
                        </a:rPr>
                        <a:t>If a schedule is view serializable then it may or may not be conflict serializable.</a:t>
                      </a:r>
                    </a:p>
                  </a:txBody>
                  <a:tcPr marL="73665" marR="73665" marT="103131" marB="103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IN" sz="1600" b="0">
                          <a:solidFill>
                            <a:schemeClr val="tx1"/>
                          </a:solidFill>
                          <a:effectLst/>
                        </a:rPr>
                        <a:t>If a schedule is conflict serializable then it is also view serializable schedule.</a:t>
                      </a:r>
                    </a:p>
                  </a:txBody>
                  <a:tcPr marL="73665" marR="73665" marT="103131" marB="103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64058251"/>
                  </a:ext>
                </a:extLst>
              </a:tr>
              <a:tr h="1182101">
                <a:tc>
                  <a:txBody>
                    <a:bodyPr/>
                    <a:lstStyle/>
                    <a:p>
                      <a:pPr algn="l" fontAlgn="base"/>
                      <a:r>
                        <a:rPr lang="en-IN" sz="1600" b="0">
                          <a:solidFill>
                            <a:schemeClr val="tx1"/>
                          </a:solidFill>
                          <a:effectLst/>
                        </a:rPr>
                        <a:t>3.</a:t>
                      </a:r>
                    </a:p>
                  </a:txBody>
                  <a:tcPr marL="73665" marR="73665" marT="103131" marB="103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IN" sz="1600" b="0">
                          <a:solidFill>
                            <a:schemeClr val="tx1"/>
                          </a:solidFill>
                          <a:effectLst/>
                        </a:rPr>
                        <a:t>Conflict equivalence can be easily achieved by reordering the operations of two transactions therefore, Conflict Serializability is easy to achieve.</a:t>
                      </a:r>
                    </a:p>
                  </a:txBody>
                  <a:tcPr marL="73665" marR="73665" marT="103131" marB="103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IN" sz="1600" b="0" dirty="0">
                          <a:solidFill>
                            <a:schemeClr val="tx1"/>
                          </a:solidFill>
                          <a:effectLst/>
                        </a:rPr>
                        <a:t>View equivalence is rather difficult to achieve as both transactions should perform similar actions in a similar manner. Thus, View Serializability is difficult to achieve.</a:t>
                      </a:r>
                    </a:p>
                  </a:txBody>
                  <a:tcPr marL="73665" marR="73665" marT="103131" marB="103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8013130"/>
                  </a:ext>
                </a:extLst>
              </a:tr>
              <a:tr h="1551507">
                <a:tc>
                  <a:txBody>
                    <a:bodyPr/>
                    <a:lstStyle/>
                    <a:p>
                      <a:pPr algn="l" fontAlgn="base"/>
                      <a:r>
                        <a:rPr lang="en-IN" sz="1600" b="0">
                          <a:solidFill>
                            <a:schemeClr val="tx1"/>
                          </a:solidFill>
                          <a:effectLst/>
                        </a:rPr>
                        <a:t>4.</a:t>
                      </a:r>
                    </a:p>
                  </a:txBody>
                  <a:tcPr marL="73665" marR="73665" marT="103131" marB="103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IN" sz="1600" b="0">
                          <a:solidFill>
                            <a:schemeClr val="tx1"/>
                          </a:solidFill>
                          <a:effectLst/>
                        </a:rPr>
                        <a:t>For a transaction T1 writing a value A that no one else reads but later some other transactions say T2 write its own value of A, W(A) cannot be placed under positions where it is never read.</a:t>
                      </a:r>
                    </a:p>
                  </a:txBody>
                  <a:tcPr marL="73665" marR="73665" marT="103131" marB="103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IN" sz="1600" b="0" dirty="0">
                          <a:solidFill>
                            <a:schemeClr val="tx1"/>
                          </a:solidFill>
                          <a:effectLst/>
                        </a:rPr>
                        <a:t>If a transaction T1 writes a value A that no other transaction reads (because later some other transactions say T2 writes its own value of A) W(A) can be placed in positions of the schedule where it is never read.</a:t>
                      </a:r>
                    </a:p>
                  </a:txBody>
                  <a:tcPr marL="73665" marR="73665" marT="103131" marB="103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0097817"/>
                  </a:ext>
                </a:extLst>
              </a:tr>
            </a:tbl>
          </a:graphicData>
        </a:graphic>
      </p:graphicFrame>
    </p:spTree>
    <p:extLst>
      <p:ext uri="{BB962C8B-B14F-4D97-AF65-F5344CB8AC3E}">
        <p14:creationId xmlns:p14="http://schemas.microsoft.com/office/powerpoint/2010/main" val="1832615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8F5FF-DD1C-4C45-61E7-6A2272E300CE}"/>
              </a:ext>
            </a:extLst>
          </p:cNvPr>
          <p:cNvSpPr>
            <a:spLocks noGrp="1"/>
          </p:cNvSpPr>
          <p:nvPr>
            <p:ph type="title"/>
          </p:nvPr>
        </p:nvSpPr>
        <p:spPr/>
        <p:txBody>
          <a:bodyPr/>
          <a:lstStyle/>
          <a:p>
            <a:r>
              <a:rPr lang="en-US" b="1" dirty="0"/>
              <a:t>Conflict Serializability</a:t>
            </a:r>
            <a:endParaRPr lang="en-US" dirty="0"/>
          </a:p>
        </p:txBody>
      </p:sp>
      <p:sp>
        <p:nvSpPr>
          <p:cNvPr id="3" name="Rectangle 2">
            <a:extLst>
              <a:ext uri="{FF2B5EF4-FFF2-40B4-BE49-F238E27FC236}">
                <a16:creationId xmlns:a16="http://schemas.microsoft.com/office/drawing/2014/main" id="{6425424D-868F-CA0C-F83E-BD7780A34FAE}"/>
              </a:ext>
            </a:extLst>
          </p:cNvPr>
          <p:cNvSpPr/>
          <p:nvPr/>
        </p:nvSpPr>
        <p:spPr>
          <a:xfrm>
            <a:off x="139700" y="786920"/>
            <a:ext cx="9004300" cy="5765874"/>
          </a:xfrm>
          <a:prstGeom prst="rect">
            <a:avLst/>
          </a:prstGeom>
        </p:spPr>
        <p:txBody>
          <a:bodyPr wrap="square">
            <a:spAutoFit/>
          </a:bodyPr>
          <a:lstStyle/>
          <a:p>
            <a:pPr algn="just" fontAlgn="base">
              <a:lnSpc>
                <a:spcPct val="150000"/>
              </a:lnSpc>
              <a:buFont typeface="Arial" panose="020B0604020202020204" pitchFamily="34" charset="0"/>
              <a:buChar char="•"/>
            </a:pPr>
            <a:r>
              <a:rPr lang="en-IN" sz="1600" dirty="0">
                <a:latin typeface="Helvetica Neue" panose="02000503000000020004" pitchFamily="2" charset="0"/>
              </a:rPr>
              <a:t>﻿</a:t>
            </a:r>
            <a:r>
              <a:rPr lang="en-IN" sz="1600" dirty="0">
                <a:latin typeface="Times New Roman" pitchFamily="18" charset="0"/>
                <a:cs typeface="Times New Roman" pitchFamily="18" charset="0"/>
              </a:rPr>
              <a:t>Suppose schedule S in which there are two consecutive instructions, I and J , of transactions </a:t>
            </a:r>
            <a:r>
              <a:rPr lang="en-IN" sz="1600" dirty="0" err="1">
                <a:latin typeface="Times New Roman" pitchFamily="18" charset="0"/>
                <a:cs typeface="Times New Roman" pitchFamily="18" charset="0"/>
              </a:rPr>
              <a:t>Ti</a:t>
            </a:r>
            <a:r>
              <a:rPr lang="en-IN" sz="1600" dirty="0">
                <a:latin typeface="Times New Roman" pitchFamily="18" charset="0"/>
                <a:cs typeface="Times New Roman" pitchFamily="18" charset="0"/>
              </a:rPr>
              <a:t> and </a:t>
            </a:r>
            <a:r>
              <a:rPr lang="en-IN" sz="1600" dirty="0" err="1">
                <a:latin typeface="Times New Roman" pitchFamily="18" charset="0"/>
                <a:cs typeface="Times New Roman" pitchFamily="18" charset="0"/>
              </a:rPr>
              <a:t>Tj</a:t>
            </a:r>
            <a:r>
              <a:rPr lang="en-IN" sz="1600" dirty="0">
                <a:latin typeface="Times New Roman" pitchFamily="18" charset="0"/>
                <a:cs typeface="Times New Roman" pitchFamily="18" charset="0"/>
              </a:rPr>
              <a:t>, respectively (</a:t>
            </a:r>
            <a:r>
              <a:rPr lang="en-IN" sz="1600" dirty="0" err="1">
                <a:latin typeface="Times New Roman" pitchFamily="18" charset="0"/>
                <a:cs typeface="Times New Roman" pitchFamily="18" charset="0"/>
              </a:rPr>
              <a:t>i</a:t>
            </a:r>
            <a:r>
              <a:rPr lang="en-IN" sz="1600" dirty="0">
                <a:latin typeface="Times New Roman" pitchFamily="18" charset="0"/>
                <a:cs typeface="Times New Roman" pitchFamily="18" charset="0"/>
              </a:rPr>
              <a:t> ≠ j). </a:t>
            </a:r>
          </a:p>
          <a:p>
            <a:pPr algn="just" fontAlgn="base">
              <a:lnSpc>
                <a:spcPct val="150000"/>
              </a:lnSpc>
              <a:buFont typeface="Arial" panose="020B0604020202020204" pitchFamily="34" charset="0"/>
              <a:buChar char="•"/>
            </a:pPr>
            <a:r>
              <a:rPr lang="en-IN" sz="1600" dirty="0">
                <a:latin typeface="Times New Roman" pitchFamily="18" charset="0"/>
                <a:cs typeface="Times New Roman" pitchFamily="18" charset="0"/>
              </a:rPr>
              <a:t>If I and J refer to different data items, then we can swap I and J without affecting the results of any instruction in the schedule. </a:t>
            </a:r>
          </a:p>
          <a:p>
            <a:pPr algn="just" fontAlgn="base">
              <a:lnSpc>
                <a:spcPct val="150000"/>
              </a:lnSpc>
              <a:buFont typeface="Arial" panose="020B0604020202020204" pitchFamily="34" charset="0"/>
              <a:buChar char="•"/>
            </a:pPr>
            <a:r>
              <a:rPr lang="en-IN" sz="1600" dirty="0">
                <a:latin typeface="Times New Roman" pitchFamily="18" charset="0"/>
                <a:cs typeface="Times New Roman" pitchFamily="18" charset="0"/>
              </a:rPr>
              <a:t>However, if I and J refer to the same data item Q, then the order of the two steps may matter. Since we are dealing with only read and write instructions, there are four cases to consider:</a:t>
            </a:r>
          </a:p>
          <a:p>
            <a:pPr algn="just" fontAlgn="base">
              <a:lnSpc>
                <a:spcPct val="150000"/>
              </a:lnSpc>
              <a:buFont typeface="Arial" panose="020B0604020202020204" pitchFamily="34" charset="0"/>
              <a:buChar char="•"/>
            </a:pPr>
            <a:r>
              <a:rPr lang="en-IN" sz="1600" dirty="0">
                <a:latin typeface="Times New Roman" pitchFamily="18" charset="0"/>
                <a:cs typeface="Times New Roman" pitchFamily="18" charset="0"/>
              </a:rPr>
              <a:t>There can be </a:t>
            </a:r>
            <a:r>
              <a:rPr lang="en-IN" sz="1600" b="1" dirty="0">
                <a:solidFill>
                  <a:srgbClr val="CC3300"/>
                </a:solidFill>
                <a:latin typeface="Times New Roman" pitchFamily="18" charset="0"/>
                <a:cs typeface="Times New Roman" pitchFamily="18" charset="0"/>
              </a:rPr>
              <a:t>conflict</a:t>
            </a:r>
            <a:r>
              <a:rPr lang="en-IN" sz="1600" dirty="0">
                <a:latin typeface="Times New Roman" pitchFamily="18" charset="0"/>
                <a:cs typeface="Times New Roman" pitchFamily="18" charset="0"/>
              </a:rPr>
              <a:t> if and only if there exists some item </a:t>
            </a:r>
            <a:r>
              <a:rPr lang="en-IN" sz="1600" i="1" dirty="0">
                <a:latin typeface="Times New Roman" pitchFamily="18" charset="0"/>
                <a:cs typeface="Times New Roman" pitchFamily="18" charset="0"/>
              </a:rPr>
              <a:t>Q</a:t>
            </a:r>
            <a:r>
              <a:rPr lang="en-IN" sz="1600" dirty="0">
                <a:latin typeface="Times New Roman" pitchFamily="18" charset="0"/>
                <a:cs typeface="Times New Roman" pitchFamily="18" charset="0"/>
              </a:rPr>
              <a:t> accessed by both </a:t>
            </a:r>
            <a:r>
              <a:rPr lang="en-IN" sz="1600" i="1" dirty="0">
                <a:latin typeface="Times New Roman" pitchFamily="18" charset="0"/>
                <a:cs typeface="Times New Roman" pitchFamily="18" charset="0"/>
              </a:rPr>
              <a:t>l</a:t>
            </a:r>
            <a:r>
              <a:rPr lang="en-IN" sz="1600" i="1" baseline="-25000" dirty="0">
                <a:latin typeface="Times New Roman" pitchFamily="18" charset="0"/>
                <a:cs typeface="Times New Roman" pitchFamily="18" charset="0"/>
              </a:rPr>
              <a:t>i</a:t>
            </a:r>
            <a:r>
              <a:rPr lang="en-IN" sz="1600" dirty="0">
                <a:latin typeface="Times New Roman" pitchFamily="18" charset="0"/>
                <a:cs typeface="Times New Roman" pitchFamily="18" charset="0"/>
              </a:rPr>
              <a:t> and </a:t>
            </a:r>
            <a:r>
              <a:rPr lang="en-IN" sz="1600" i="1" dirty="0" err="1">
                <a:latin typeface="Times New Roman" pitchFamily="18" charset="0"/>
                <a:cs typeface="Times New Roman" pitchFamily="18" charset="0"/>
              </a:rPr>
              <a:t>l</a:t>
            </a:r>
            <a:r>
              <a:rPr lang="en-IN" sz="1600" i="1" baseline="-25000" dirty="0" err="1">
                <a:latin typeface="Times New Roman" pitchFamily="18" charset="0"/>
                <a:cs typeface="Times New Roman" pitchFamily="18" charset="0"/>
              </a:rPr>
              <a:t>j</a:t>
            </a:r>
            <a:r>
              <a:rPr lang="en-IN" sz="1600" dirty="0">
                <a:latin typeface="Times New Roman" pitchFamily="18" charset="0"/>
                <a:cs typeface="Times New Roman" pitchFamily="18" charset="0"/>
              </a:rPr>
              <a:t>, and at least one of these instructions wrote </a:t>
            </a:r>
            <a:r>
              <a:rPr lang="en-IN" sz="1600" i="1" dirty="0">
                <a:latin typeface="Times New Roman" pitchFamily="18" charset="0"/>
                <a:cs typeface="Times New Roman" pitchFamily="18" charset="0"/>
              </a:rPr>
              <a:t>Q.</a:t>
            </a:r>
            <a:endParaRPr lang="en-IN" sz="1600" dirty="0">
              <a:solidFill>
                <a:srgbClr val="CC3300"/>
              </a:solidFill>
              <a:latin typeface="Times New Roman" pitchFamily="18" charset="0"/>
              <a:cs typeface="Times New Roman" pitchFamily="18" charset="0"/>
            </a:endParaRPr>
          </a:p>
          <a:p>
            <a:pPr indent="-342900">
              <a:lnSpc>
                <a:spcPct val="150000"/>
              </a:lnSpc>
              <a:spcBef>
                <a:spcPts val="700"/>
              </a:spcBef>
            </a:pPr>
            <a:r>
              <a:rPr lang="en-IN" sz="1600" dirty="0">
                <a:latin typeface="Times New Roman" pitchFamily="18" charset="0"/>
                <a:cs typeface="Times New Roman" pitchFamily="18" charset="0"/>
              </a:rPr>
              <a:t>1.  </a:t>
            </a:r>
            <a:r>
              <a:rPr lang="en-IN" sz="1600" i="1" dirty="0">
                <a:latin typeface="Times New Roman" pitchFamily="18" charset="0"/>
                <a:cs typeface="Times New Roman" pitchFamily="18" charset="0"/>
              </a:rPr>
              <a:t>l</a:t>
            </a:r>
            <a:r>
              <a:rPr lang="en-IN" sz="1600" i="1" baseline="-25000" dirty="0">
                <a:latin typeface="Times New Roman" pitchFamily="18" charset="0"/>
                <a:cs typeface="Times New Roman" pitchFamily="18" charset="0"/>
              </a:rPr>
              <a:t>i</a:t>
            </a:r>
            <a:r>
              <a:rPr lang="en-IN" sz="1600" dirty="0">
                <a:latin typeface="Times New Roman" pitchFamily="18" charset="0"/>
                <a:cs typeface="Times New Roman" pitchFamily="18" charset="0"/>
              </a:rPr>
              <a:t> = </a:t>
            </a:r>
            <a:r>
              <a:rPr lang="en-IN" sz="1600" b="1" dirty="0">
                <a:latin typeface="Times New Roman" pitchFamily="18" charset="0"/>
                <a:cs typeface="Times New Roman" pitchFamily="18" charset="0"/>
              </a:rPr>
              <a:t>read</a:t>
            </a:r>
            <a:r>
              <a:rPr lang="en-IN" sz="1600" dirty="0">
                <a:latin typeface="Times New Roman" pitchFamily="18" charset="0"/>
                <a:cs typeface="Times New Roman" pitchFamily="18" charset="0"/>
              </a:rPr>
              <a:t>(</a:t>
            </a:r>
            <a:r>
              <a:rPr lang="en-IN" sz="1600" i="1" dirty="0">
                <a:latin typeface="Times New Roman" pitchFamily="18" charset="0"/>
                <a:cs typeface="Times New Roman" pitchFamily="18" charset="0"/>
              </a:rPr>
              <a:t>Q), </a:t>
            </a:r>
            <a:r>
              <a:rPr lang="en-IN" sz="1600" i="1" dirty="0" err="1">
                <a:latin typeface="Times New Roman" pitchFamily="18" charset="0"/>
                <a:cs typeface="Times New Roman" pitchFamily="18" charset="0"/>
              </a:rPr>
              <a:t>l</a:t>
            </a:r>
            <a:r>
              <a:rPr lang="en-IN" sz="1600" i="1" baseline="-25000" dirty="0" err="1">
                <a:latin typeface="Times New Roman" pitchFamily="18" charset="0"/>
                <a:cs typeface="Times New Roman" pitchFamily="18" charset="0"/>
              </a:rPr>
              <a:t>j</a:t>
            </a:r>
            <a:r>
              <a:rPr lang="en-IN" sz="1600" i="1" dirty="0">
                <a:latin typeface="Times New Roman" pitchFamily="18" charset="0"/>
                <a:cs typeface="Times New Roman" pitchFamily="18" charset="0"/>
              </a:rPr>
              <a:t> = </a:t>
            </a:r>
            <a:r>
              <a:rPr lang="en-IN" sz="1600" b="1" dirty="0">
                <a:latin typeface="Times New Roman" pitchFamily="18" charset="0"/>
                <a:cs typeface="Times New Roman" pitchFamily="18" charset="0"/>
              </a:rPr>
              <a:t>read</a:t>
            </a:r>
            <a:r>
              <a:rPr lang="en-IN" sz="1600" dirty="0">
                <a:latin typeface="Times New Roman" pitchFamily="18" charset="0"/>
                <a:cs typeface="Times New Roman" pitchFamily="18" charset="0"/>
              </a:rPr>
              <a:t>(</a:t>
            </a:r>
            <a:r>
              <a:rPr lang="en-IN" sz="1600" i="1" dirty="0">
                <a:latin typeface="Times New Roman" pitchFamily="18" charset="0"/>
                <a:cs typeface="Times New Roman" pitchFamily="18" charset="0"/>
              </a:rPr>
              <a:t>Q</a:t>
            </a:r>
            <a:r>
              <a:rPr lang="en-IN" sz="1600" dirty="0">
                <a:latin typeface="Times New Roman" pitchFamily="18" charset="0"/>
                <a:cs typeface="Times New Roman" pitchFamily="18" charset="0"/>
              </a:rPr>
              <a:t>).   </a:t>
            </a:r>
            <a:r>
              <a:rPr lang="en-IN" sz="1600" i="1" dirty="0">
                <a:latin typeface="Times New Roman" pitchFamily="18" charset="0"/>
                <a:cs typeface="Times New Roman" pitchFamily="18" charset="0"/>
              </a:rPr>
              <a:t>l</a:t>
            </a:r>
            <a:r>
              <a:rPr lang="en-IN" sz="1600" i="1" baseline="-25000" dirty="0">
                <a:latin typeface="Times New Roman" pitchFamily="18" charset="0"/>
                <a:cs typeface="Times New Roman" pitchFamily="18" charset="0"/>
              </a:rPr>
              <a:t>i</a:t>
            </a:r>
            <a:r>
              <a:rPr lang="en-IN" sz="1600" dirty="0">
                <a:latin typeface="Times New Roman" pitchFamily="18" charset="0"/>
                <a:cs typeface="Times New Roman" pitchFamily="18" charset="0"/>
              </a:rPr>
              <a:t> and </a:t>
            </a:r>
            <a:r>
              <a:rPr lang="en-IN" sz="1600" i="1" dirty="0" err="1">
                <a:latin typeface="Times New Roman" pitchFamily="18" charset="0"/>
                <a:cs typeface="Times New Roman" pitchFamily="18" charset="0"/>
              </a:rPr>
              <a:t>l</a:t>
            </a:r>
            <a:r>
              <a:rPr lang="en-IN" sz="1600" i="1" baseline="-25000" dirty="0" err="1">
                <a:latin typeface="Times New Roman" pitchFamily="18" charset="0"/>
                <a:cs typeface="Times New Roman" pitchFamily="18" charset="0"/>
              </a:rPr>
              <a:t>j</a:t>
            </a:r>
            <a:r>
              <a:rPr lang="en-IN" sz="1600" i="1" dirty="0">
                <a:latin typeface="Times New Roman" pitchFamily="18" charset="0"/>
                <a:cs typeface="Times New Roman" pitchFamily="18" charset="0"/>
              </a:rPr>
              <a:t> </a:t>
            </a:r>
            <a:r>
              <a:rPr lang="en-IN" sz="1600" dirty="0">
                <a:latin typeface="Times New Roman" pitchFamily="18" charset="0"/>
                <a:cs typeface="Times New Roman" pitchFamily="18" charset="0"/>
              </a:rPr>
              <a:t>don’t conflict.</a:t>
            </a:r>
            <a:br>
              <a:rPr lang="en-IN" sz="1600" dirty="0">
                <a:latin typeface="Times New Roman" pitchFamily="18" charset="0"/>
                <a:cs typeface="Times New Roman" pitchFamily="18" charset="0"/>
              </a:rPr>
            </a:br>
            <a:r>
              <a:rPr lang="en-IN" sz="1600" dirty="0">
                <a:latin typeface="Times New Roman" pitchFamily="18" charset="0"/>
                <a:cs typeface="Times New Roman" pitchFamily="18" charset="0"/>
              </a:rPr>
              <a:t>2. </a:t>
            </a:r>
            <a:r>
              <a:rPr lang="en-IN" sz="1600" i="1" dirty="0">
                <a:latin typeface="Times New Roman" pitchFamily="18" charset="0"/>
                <a:cs typeface="Times New Roman" pitchFamily="18" charset="0"/>
              </a:rPr>
              <a:t>l</a:t>
            </a:r>
            <a:r>
              <a:rPr lang="en-IN" sz="1600" i="1" baseline="-25000" dirty="0">
                <a:latin typeface="Times New Roman" pitchFamily="18" charset="0"/>
                <a:cs typeface="Times New Roman" pitchFamily="18" charset="0"/>
              </a:rPr>
              <a:t>i</a:t>
            </a:r>
            <a:r>
              <a:rPr lang="en-IN" sz="1600" dirty="0">
                <a:latin typeface="Times New Roman" pitchFamily="18" charset="0"/>
                <a:cs typeface="Times New Roman" pitchFamily="18" charset="0"/>
              </a:rPr>
              <a:t> = </a:t>
            </a:r>
            <a:r>
              <a:rPr lang="en-IN" sz="1600" b="1" dirty="0">
                <a:latin typeface="Times New Roman" pitchFamily="18" charset="0"/>
                <a:cs typeface="Times New Roman" pitchFamily="18" charset="0"/>
              </a:rPr>
              <a:t>read</a:t>
            </a:r>
            <a:r>
              <a:rPr lang="en-IN" sz="1600" dirty="0">
                <a:latin typeface="Times New Roman" pitchFamily="18" charset="0"/>
                <a:cs typeface="Times New Roman" pitchFamily="18" charset="0"/>
              </a:rPr>
              <a:t>(</a:t>
            </a:r>
            <a:r>
              <a:rPr lang="en-IN" sz="1600" i="1" dirty="0">
                <a:latin typeface="Times New Roman" pitchFamily="18" charset="0"/>
                <a:cs typeface="Times New Roman" pitchFamily="18" charset="0"/>
              </a:rPr>
              <a:t>Q),  </a:t>
            </a:r>
            <a:r>
              <a:rPr lang="en-IN" sz="1600" i="1" dirty="0" err="1">
                <a:latin typeface="Times New Roman" pitchFamily="18" charset="0"/>
                <a:cs typeface="Times New Roman" pitchFamily="18" charset="0"/>
              </a:rPr>
              <a:t>l</a:t>
            </a:r>
            <a:r>
              <a:rPr lang="en-IN" sz="1600" i="1" baseline="-25000" dirty="0" err="1">
                <a:latin typeface="Times New Roman" pitchFamily="18" charset="0"/>
                <a:cs typeface="Times New Roman" pitchFamily="18" charset="0"/>
              </a:rPr>
              <a:t>j</a:t>
            </a:r>
            <a:r>
              <a:rPr lang="en-IN" sz="1600" i="1" dirty="0">
                <a:latin typeface="Times New Roman" pitchFamily="18" charset="0"/>
                <a:cs typeface="Times New Roman" pitchFamily="18" charset="0"/>
              </a:rPr>
              <a:t> = </a:t>
            </a:r>
            <a:r>
              <a:rPr lang="en-IN" sz="1600" b="1" dirty="0">
                <a:latin typeface="Times New Roman" pitchFamily="18" charset="0"/>
                <a:cs typeface="Times New Roman" pitchFamily="18" charset="0"/>
              </a:rPr>
              <a:t>write</a:t>
            </a:r>
            <a:r>
              <a:rPr lang="en-IN" sz="1600" dirty="0">
                <a:latin typeface="Times New Roman" pitchFamily="18" charset="0"/>
                <a:cs typeface="Times New Roman" pitchFamily="18" charset="0"/>
              </a:rPr>
              <a:t>(</a:t>
            </a:r>
            <a:r>
              <a:rPr lang="en-IN" sz="1600" i="1" dirty="0">
                <a:latin typeface="Times New Roman" pitchFamily="18" charset="0"/>
                <a:cs typeface="Times New Roman" pitchFamily="18" charset="0"/>
              </a:rPr>
              <a:t>Q</a:t>
            </a:r>
            <a:r>
              <a:rPr lang="en-IN" sz="1600" dirty="0">
                <a:latin typeface="Times New Roman" pitchFamily="18" charset="0"/>
                <a:cs typeface="Times New Roman" pitchFamily="18" charset="0"/>
              </a:rPr>
              <a:t>).  They conflict.</a:t>
            </a:r>
            <a:br>
              <a:rPr lang="en-IN" sz="1600" dirty="0">
                <a:latin typeface="Times New Roman" pitchFamily="18" charset="0"/>
                <a:cs typeface="Times New Roman" pitchFamily="18" charset="0"/>
              </a:rPr>
            </a:br>
            <a:r>
              <a:rPr lang="en-IN" sz="1600" dirty="0">
                <a:latin typeface="Times New Roman" pitchFamily="18" charset="0"/>
                <a:cs typeface="Times New Roman" pitchFamily="18" charset="0"/>
              </a:rPr>
              <a:t>3. </a:t>
            </a:r>
            <a:r>
              <a:rPr lang="en-IN" sz="1600" i="1" dirty="0">
                <a:latin typeface="Times New Roman" pitchFamily="18" charset="0"/>
                <a:cs typeface="Times New Roman" pitchFamily="18" charset="0"/>
              </a:rPr>
              <a:t>l</a:t>
            </a:r>
            <a:r>
              <a:rPr lang="en-IN" sz="1600" i="1" baseline="-25000" dirty="0">
                <a:latin typeface="Times New Roman" pitchFamily="18" charset="0"/>
                <a:cs typeface="Times New Roman" pitchFamily="18" charset="0"/>
              </a:rPr>
              <a:t>i</a:t>
            </a:r>
            <a:r>
              <a:rPr lang="en-IN" sz="1600" dirty="0">
                <a:latin typeface="Times New Roman" pitchFamily="18" charset="0"/>
                <a:cs typeface="Times New Roman" pitchFamily="18" charset="0"/>
              </a:rPr>
              <a:t> = </a:t>
            </a:r>
            <a:r>
              <a:rPr lang="en-IN" sz="1600" b="1" dirty="0">
                <a:latin typeface="Times New Roman" pitchFamily="18" charset="0"/>
                <a:cs typeface="Times New Roman" pitchFamily="18" charset="0"/>
              </a:rPr>
              <a:t>write</a:t>
            </a:r>
            <a:r>
              <a:rPr lang="en-IN" sz="1600" dirty="0">
                <a:latin typeface="Times New Roman" pitchFamily="18" charset="0"/>
                <a:cs typeface="Times New Roman" pitchFamily="18" charset="0"/>
              </a:rPr>
              <a:t>(</a:t>
            </a:r>
            <a:r>
              <a:rPr lang="en-IN" sz="1600" i="1" dirty="0">
                <a:latin typeface="Times New Roman" pitchFamily="18" charset="0"/>
                <a:cs typeface="Times New Roman" pitchFamily="18" charset="0"/>
              </a:rPr>
              <a:t>Q), </a:t>
            </a:r>
            <a:r>
              <a:rPr lang="en-IN" sz="1600" i="1" dirty="0" err="1">
                <a:latin typeface="Times New Roman" pitchFamily="18" charset="0"/>
                <a:cs typeface="Times New Roman" pitchFamily="18" charset="0"/>
              </a:rPr>
              <a:t>l</a:t>
            </a:r>
            <a:r>
              <a:rPr lang="en-IN" sz="1600" i="1" baseline="-25000" dirty="0" err="1">
                <a:latin typeface="Times New Roman" pitchFamily="18" charset="0"/>
                <a:cs typeface="Times New Roman" pitchFamily="18" charset="0"/>
              </a:rPr>
              <a:t>j</a:t>
            </a:r>
            <a:r>
              <a:rPr lang="en-IN" sz="1600" i="1" dirty="0">
                <a:latin typeface="Times New Roman" pitchFamily="18" charset="0"/>
                <a:cs typeface="Times New Roman" pitchFamily="18" charset="0"/>
              </a:rPr>
              <a:t> = </a:t>
            </a:r>
            <a:r>
              <a:rPr lang="en-IN" sz="1600" b="1" dirty="0">
                <a:latin typeface="Times New Roman" pitchFamily="18" charset="0"/>
                <a:cs typeface="Times New Roman" pitchFamily="18" charset="0"/>
              </a:rPr>
              <a:t>read</a:t>
            </a:r>
            <a:r>
              <a:rPr lang="en-IN" sz="1600" dirty="0">
                <a:latin typeface="Times New Roman" pitchFamily="18" charset="0"/>
                <a:cs typeface="Times New Roman" pitchFamily="18" charset="0"/>
              </a:rPr>
              <a:t>(</a:t>
            </a:r>
            <a:r>
              <a:rPr lang="en-IN" sz="1600" i="1" dirty="0">
                <a:latin typeface="Times New Roman" pitchFamily="18" charset="0"/>
                <a:cs typeface="Times New Roman" pitchFamily="18" charset="0"/>
              </a:rPr>
              <a:t>Q</a:t>
            </a:r>
            <a:r>
              <a:rPr lang="en-IN" sz="1600" dirty="0">
                <a:latin typeface="Times New Roman" pitchFamily="18" charset="0"/>
                <a:cs typeface="Times New Roman" pitchFamily="18" charset="0"/>
              </a:rPr>
              <a:t>).   They conflict</a:t>
            </a:r>
            <a:br>
              <a:rPr lang="en-IN" sz="1600" dirty="0">
                <a:latin typeface="Times New Roman" pitchFamily="18" charset="0"/>
                <a:cs typeface="Times New Roman" pitchFamily="18" charset="0"/>
              </a:rPr>
            </a:br>
            <a:r>
              <a:rPr lang="en-IN" sz="1600" dirty="0">
                <a:latin typeface="Times New Roman" pitchFamily="18" charset="0"/>
                <a:cs typeface="Times New Roman" pitchFamily="18" charset="0"/>
              </a:rPr>
              <a:t>4. </a:t>
            </a:r>
            <a:r>
              <a:rPr lang="en-IN" sz="1600" i="1" dirty="0">
                <a:latin typeface="Times New Roman" pitchFamily="18" charset="0"/>
                <a:cs typeface="Times New Roman" pitchFamily="18" charset="0"/>
              </a:rPr>
              <a:t>l</a:t>
            </a:r>
            <a:r>
              <a:rPr lang="en-IN" sz="1600" i="1" baseline="-25000" dirty="0">
                <a:latin typeface="Times New Roman" pitchFamily="18" charset="0"/>
                <a:cs typeface="Times New Roman" pitchFamily="18" charset="0"/>
              </a:rPr>
              <a:t>i</a:t>
            </a:r>
            <a:r>
              <a:rPr lang="en-IN" sz="1600" dirty="0">
                <a:latin typeface="Times New Roman" pitchFamily="18" charset="0"/>
                <a:cs typeface="Times New Roman" pitchFamily="18" charset="0"/>
              </a:rPr>
              <a:t> = </a:t>
            </a:r>
            <a:r>
              <a:rPr lang="en-IN" sz="1600" b="1" dirty="0">
                <a:latin typeface="Times New Roman" pitchFamily="18" charset="0"/>
                <a:cs typeface="Times New Roman" pitchFamily="18" charset="0"/>
              </a:rPr>
              <a:t>write</a:t>
            </a:r>
            <a:r>
              <a:rPr lang="en-IN" sz="1600" dirty="0">
                <a:latin typeface="Times New Roman" pitchFamily="18" charset="0"/>
                <a:cs typeface="Times New Roman" pitchFamily="18" charset="0"/>
              </a:rPr>
              <a:t>(</a:t>
            </a:r>
            <a:r>
              <a:rPr lang="en-IN" sz="1600" i="1" dirty="0">
                <a:latin typeface="Times New Roman" pitchFamily="18" charset="0"/>
                <a:cs typeface="Times New Roman" pitchFamily="18" charset="0"/>
              </a:rPr>
              <a:t>Q), </a:t>
            </a:r>
            <a:r>
              <a:rPr lang="en-IN" sz="1600" i="1" dirty="0" err="1">
                <a:latin typeface="Times New Roman" pitchFamily="18" charset="0"/>
                <a:cs typeface="Times New Roman" pitchFamily="18" charset="0"/>
              </a:rPr>
              <a:t>l</a:t>
            </a:r>
            <a:r>
              <a:rPr lang="en-IN" sz="1600" i="1" baseline="-25000" dirty="0" err="1">
                <a:latin typeface="Times New Roman" pitchFamily="18" charset="0"/>
                <a:cs typeface="Times New Roman" pitchFamily="18" charset="0"/>
              </a:rPr>
              <a:t>j</a:t>
            </a:r>
            <a:r>
              <a:rPr lang="en-IN" sz="1600" i="1" dirty="0">
                <a:latin typeface="Times New Roman" pitchFamily="18" charset="0"/>
                <a:cs typeface="Times New Roman" pitchFamily="18" charset="0"/>
              </a:rPr>
              <a:t> = </a:t>
            </a:r>
            <a:r>
              <a:rPr lang="en-IN" sz="1600" b="1" dirty="0">
                <a:latin typeface="Times New Roman" pitchFamily="18" charset="0"/>
                <a:cs typeface="Times New Roman" pitchFamily="18" charset="0"/>
              </a:rPr>
              <a:t>write</a:t>
            </a:r>
            <a:r>
              <a:rPr lang="en-IN" sz="1600" dirty="0">
                <a:latin typeface="Times New Roman" pitchFamily="18" charset="0"/>
                <a:cs typeface="Times New Roman" pitchFamily="18" charset="0"/>
              </a:rPr>
              <a:t>(</a:t>
            </a:r>
            <a:r>
              <a:rPr lang="en-IN" sz="1600" i="1" dirty="0">
                <a:latin typeface="Times New Roman" pitchFamily="18" charset="0"/>
                <a:cs typeface="Times New Roman" pitchFamily="18" charset="0"/>
              </a:rPr>
              <a:t>Q</a:t>
            </a:r>
            <a:r>
              <a:rPr lang="en-IN" sz="1600" dirty="0">
                <a:latin typeface="Times New Roman" pitchFamily="18" charset="0"/>
                <a:cs typeface="Times New Roman" pitchFamily="18" charset="0"/>
              </a:rPr>
              <a:t>).  They conflict</a:t>
            </a:r>
          </a:p>
          <a:p>
            <a:pPr algn="just" fontAlgn="base">
              <a:lnSpc>
                <a:spcPct val="150000"/>
              </a:lnSpc>
              <a:spcBef>
                <a:spcPts val="700"/>
              </a:spcBef>
              <a:buFont typeface="Arial" panose="020B0604020202020204" pitchFamily="34" charset="0"/>
              <a:buChar char="•"/>
            </a:pPr>
            <a:r>
              <a:rPr lang="en-IN" sz="1600" dirty="0">
                <a:latin typeface="Times New Roman" pitchFamily="18" charset="0"/>
                <a:cs typeface="Times New Roman" pitchFamily="18" charset="0"/>
              </a:rPr>
              <a:t>A conflict between </a:t>
            </a:r>
            <a:r>
              <a:rPr lang="en-IN" sz="1600" i="1" dirty="0">
                <a:latin typeface="Times New Roman" pitchFamily="18" charset="0"/>
                <a:cs typeface="Times New Roman" pitchFamily="18" charset="0"/>
              </a:rPr>
              <a:t>l</a:t>
            </a:r>
            <a:r>
              <a:rPr lang="en-IN" sz="1600" i="1" baseline="-25000" dirty="0">
                <a:latin typeface="Times New Roman" pitchFamily="18" charset="0"/>
                <a:cs typeface="Times New Roman" pitchFamily="18" charset="0"/>
              </a:rPr>
              <a:t>i</a:t>
            </a:r>
            <a:r>
              <a:rPr lang="en-IN" sz="1600" i="1" dirty="0">
                <a:latin typeface="Times New Roman" pitchFamily="18" charset="0"/>
                <a:cs typeface="Times New Roman" pitchFamily="18" charset="0"/>
              </a:rPr>
              <a:t> </a:t>
            </a:r>
            <a:r>
              <a:rPr lang="en-IN" sz="1600" dirty="0">
                <a:latin typeface="Times New Roman" pitchFamily="18" charset="0"/>
                <a:cs typeface="Times New Roman" pitchFamily="18" charset="0"/>
              </a:rPr>
              <a:t>and </a:t>
            </a:r>
            <a:r>
              <a:rPr lang="en-IN" sz="1600" i="1" dirty="0" err="1">
                <a:latin typeface="Times New Roman" pitchFamily="18" charset="0"/>
                <a:cs typeface="Times New Roman" pitchFamily="18" charset="0"/>
              </a:rPr>
              <a:t>l</a:t>
            </a:r>
            <a:r>
              <a:rPr lang="en-IN" sz="1600" i="1" baseline="-25000" dirty="0" err="1">
                <a:latin typeface="Times New Roman" pitchFamily="18" charset="0"/>
                <a:cs typeface="Times New Roman" pitchFamily="18" charset="0"/>
              </a:rPr>
              <a:t>j</a:t>
            </a:r>
            <a:r>
              <a:rPr lang="en-IN" sz="1600" dirty="0">
                <a:latin typeface="Times New Roman" pitchFamily="18" charset="0"/>
                <a:cs typeface="Times New Roman" pitchFamily="18" charset="0"/>
              </a:rPr>
              <a:t> forces a (logical) temporal order between them.  If </a:t>
            </a:r>
            <a:r>
              <a:rPr lang="en-IN" sz="1600" i="1" dirty="0">
                <a:latin typeface="Times New Roman" pitchFamily="18" charset="0"/>
                <a:cs typeface="Times New Roman" pitchFamily="18" charset="0"/>
              </a:rPr>
              <a:t>l</a:t>
            </a:r>
            <a:r>
              <a:rPr lang="en-IN" sz="1600" i="1" baseline="-25000" dirty="0">
                <a:latin typeface="Times New Roman" pitchFamily="18" charset="0"/>
                <a:cs typeface="Times New Roman" pitchFamily="18" charset="0"/>
              </a:rPr>
              <a:t>i</a:t>
            </a:r>
            <a:r>
              <a:rPr lang="en-IN" sz="1600" dirty="0">
                <a:latin typeface="Times New Roman" pitchFamily="18" charset="0"/>
                <a:cs typeface="Times New Roman" pitchFamily="18" charset="0"/>
              </a:rPr>
              <a:t> and </a:t>
            </a:r>
            <a:r>
              <a:rPr lang="en-IN" sz="1600" i="1" dirty="0" err="1">
                <a:latin typeface="Times New Roman" pitchFamily="18" charset="0"/>
                <a:cs typeface="Times New Roman" pitchFamily="18" charset="0"/>
              </a:rPr>
              <a:t>l</a:t>
            </a:r>
            <a:r>
              <a:rPr lang="en-IN" sz="1600" i="1" baseline="-25000" dirty="0" err="1">
                <a:latin typeface="Times New Roman" pitchFamily="18" charset="0"/>
                <a:cs typeface="Times New Roman" pitchFamily="18" charset="0"/>
              </a:rPr>
              <a:t>j</a:t>
            </a:r>
            <a:r>
              <a:rPr lang="en-IN" sz="1600" dirty="0">
                <a:latin typeface="Times New Roman" pitchFamily="18" charset="0"/>
                <a:cs typeface="Times New Roman" pitchFamily="18" charset="0"/>
              </a:rPr>
              <a:t> are consecutive in a schedule and they do not conflict, their results would remain the same even if they had been interchanged in the schedule.</a:t>
            </a:r>
            <a:endParaRPr lang="en-IN" sz="1600" dirty="0">
              <a:solidFill>
                <a:srgbClr val="CC3300"/>
              </a:solidFill>
              <a:latin typeface="Times New Roman" pitchFamily="18" charset="0"/>
              <a:cs typeface="Times New Roman" pitchFamily="18" charset="0"/>
            </a:endParaRPr>
          </a:p>
        </p:txBody>
      </p:sp>
    </p:spTree>
    <p:extLst>
      <p:ext uri="{BB962C8B-B14F-4D97-AF65-F5344CB8AC3E}">
        <p14:creationId xmlns:p14="http://schemas.microsoft.com/office/powerpoint/2010/main" val="2145665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8F5FF-DD1C-4C45-61E7-6A2272E300CE}"/>
              </a:ext>
            </a:extLst>
          </p:cNvPr>
          <p:cNvSpPr>
            <a:spLocks noGrp="1"/>
          </p:cNvSpPr>
          <p:nvPr>
            <p:ph type="title"/>
          </p:nvPr>
        </p:nvSpPr>
        <p:spPr/>
        <p:txBody>
          <a:bodyPr/>
          <a:lstStyle/>
          <a:p>
            <a:r>
              <a:rPr lang="en-US" b="1" dirty="0"/>
              <a:t>Conflict Serializability</a:t>
            </a:r>
            <a:endParaRPr lang="en-US" dirty="0"/>
          </a:p>
        </p:txBody>
      </p:sp>
      <p:sp>
        <p:nvSpPr>
          <p:cNvPr id="3" name="Rectangle 2">
            <a:extLst>
              <a:ext uri="{FF2B5EF4-FFF2-40B4-BE49-F238E27FC236}">
                <a16:creationId xmlns:a16="http://schemas.microsoft.com/office/drawing/2014/main" id="{6425424D-868F-CA0C-F83E-BD7780A34FAE}"/>
              </a:ext>
            </a:extLst>
          </p:cNvPr>
          <p:cNvSpPr/>
          <p:nvPr/>
        </p:nvSpPr>
        <p:spPr>
          <a:xfrm>
            <a:off x="215900" y="1270000"/>
            <a:ext cx="8665053" cy="4109330"/>
          </a:xfrm>
          <a:prstGeom prst="rect">
            <a:avLst/>
          </a:prstGeom>
        </p:spPr>
        <p:txBody>
          <a:bodyPr wrap="square">
            <a:spAutoFit/>
          </a:bodyPr>
          <a:lstStyle/>
          <a:p>
            <a:pPr marL="285750" indent="-285750" fontAlgn="base">
              <a:lnSpc>
                <a:spcPct val="150000"/>
              </a:lnSpc>
              <a:buSzPct val="150000"/>
              <a:buFont typeface="Arial" panose="020B0604020202020204" pitchFamily="34" charset="0"/>
              <a:buChar char="•"/>
            </a:pPr>
            <a:r>
              <a:rPr lang="en-IN" sz="1600" dirty="0"/>
              <a:t>If a schedule </a:t>
            </a:r>
            <a:r>
              <a:rPr lang="en-IN" sz="1600" i="1" dirty="0"/>
              <a:t>S</a:t>
            </a:r>
            <a:r>
              <a:rPr lang="en-IN" sz="1600" dirty="0"/>
              <a:t> can be transformed into a schedule </a:t>
            </a:r>
            <a:r>
              <a:rPr lang="en-IN" sz="1600" i="1" dirty="0"/>
              <a:t>S´ </a:t>
            </a:r>
            <a:r>
              <a:rPr lang="en-IN" sz="1600" dirty="0"/>
              <a:t>by a series of swaps of non-conflicting instructions, </a:t>
            </a:r>
            <a:r>
              <a:rPr lang="en-IN" sz="1600" i="1" dirty="0"/>
              <a:t>S</a:t>
            </a:r>
            <a:r>
              <a:rPr lang="en-IN" sz="1600" dirty="0"/>
              <a:t> and </a:t>
            </a:r>
            <a:r>
              <a:rPr lang="en-IN" sz="1600" i="1" dirty="0"/>
              <a:t>S´ </a:t>
            </a:r>
            <a:r>
              <a:rPr lang="en-IN" sz="1600" dirty="0"/>
              <a:t>are </a:t>
            </a:r>
            <a:r>
              <a:rPr lang="en-IN" sz="1600" b="1" dirty="0"/>
              <a:t>conflict equivalent</a:t>
            </a:r>
            <a:r>
              <a:rPr lang="en-IN" sz="1600" i="1" dirty="0"/>
              <a:t>.</a:t>
            </a:r>
            <a:endParaRPr lang="en-IN" sz="1600" dirty="0"/>
          </a:p>
          <a:p>
            <a:pPr marL="285750" indent="-285750" fontAlgn="base">
              <a:lnSpc>
                <a:spcPct val="150000"/>
              </a:lnSpc>
              <a:buSzPct val="150000"/>
              <a:buFont typeface="Arial" panose="020B0604020202020204" pitchFamily="34" charset="0"/>
              <a:buChar char="•"/>
            </a:pPr>
            <a:r>
              <a:rPr lang="en-IN" sz="1600" dirty="0"/>
              <a:t>A schedule </a:t>
            </a:r>
            <a:r>
              <a:rPr lang="en-IN" sz="1600" i="1" dirty="0"/>
              <a:t>S</a:t>
            </a:r>
            <a:r>
              <a:rPr lang="en-IN" sz="1600" dirty="0"/>
              <a:t> is </a:t>
            </a:r>
            <a:r>
              <a:rPr lang="en-IN" sz="1600" b="1" dirty="0"/>
              <a:t>conflict serializable</a:t>
            </a:r>
            <a:r>
              <a:rPr lang="en-IN" sz="1600" dirty="0"/>
              <a:t> if it is conflict equivalent to a serial schedule</a:t>
            </a:r>
          </a:p>
          <a:p>
            <a:pPr fontAlgn="base">
              <a:lnSpc>
                <a:spcPct val="150000"/>
              </a:lnSpc>
            </a:pPr>
            <a:r>
              <a:rPr lang="en-IN" sz="1600" dirty="0"/>
              <a:t>Example of a schedule that is not conflict serializable:</a:t>
            </a:r>
          </a:p>
          <a:p>
            <a:pPr>
              <a:lnSpc>
                <a:spcPct val="150000"/>
              </a:lnSpc>
            </a:pPr>
            <a:r>
              <a:rPr lang="en-IN" sz="1600" i="1" dirty="0"/>
              <a:t>T</a:t>
            </a:r>
            <a:r>
              <a:rPr lang="en-IN" sz="1600" baseline="-25000" dirty="0"/>
              <a:t>3</a:t>
            </a:r>
            <a:r>
              <a:rPr lang="en-IN" sz="1600" dirty="0"/>
              <a:t> </a:t>
            </a:r>
            <a:r>
              <a:rPr lang="en-IN" sz="1600" i="1" dirty="0"/>
              <a:t>T</a:t>
            </a:r>
            <a:r>
              <a:rPr lang="en-IN" sz="1600" baseline="-25000" dirty="0"/>
              <a:t>4</a:t>
            </a:r>
            <a:br>
              <a:rPr lang="en-IN" sz="1600" baseline="-25000" dirty="0"/>
            </a:br>
            <a:r>
              <a:rPr lang="en-IN" sz="1600" b="1" dirty="0"/>
              <a:t>read</a:t>
            </a:r>
            <a:r>
              <a:rPr lang="en-IN" sz="1600" dirty="0"/>
              <a:t>(</a:t>
            </a:r>
            <a:r>
              <a:rPr lang="en-IN" sz="1600" i="1" dirty="0"/>
              <a:t>Q</a:t>
            </a:r>
            <a:r>
              <a:rPr lang="en-IN" sz="1600" dirty="0"/>
              <a:t>)</a:t>
            </a:r>
            <a:br>
              <a:rPr lang="en-IN" sz="1600" dirty="0"/>
            </a:br>
            <a:r>
              <a:rPr lang="en-IN" sz="1600" b="1" dirty="0"/>
              <a:t>write</a:t>
            </a:r>
            <a:r>
              <a:rPr lang="en-IN" sz="1600" dirty="0"/>
              <a:t>(</a:t>
            </a:r>
            <a:r>
              <a:rPr lang="en-IN" sz="1600" i="1" dirty="0"/>
              <a:t>Q</a:t>
            </a:r>
            <a:r>
              <a:rPr lang="en-IN" sz="1600" dirty="0"/>
              <a:t>)</a:t>
            </a:r>
            <a:br>
              <a:rPr lang="en-IN" sz="1600" dirty="0"/>
            </a:br>
            <a:r>
              <a:rPr lang="en-IN" sz="1600" b="1" dirty="0"/>
              <a:t>write</a:t>
            </a:r>
            <a:r>
              <a:rPr lang="en-IN" sz="1600" dirty="0"/>
              <a:t>(</a:t>
            </a:r>
            <a:r>
              <a:rPr lang="en-IN" sz="1600" i="1" dirty="0"/>
              <a:t>Q</a:t>
            </a:r>
            <a:r>
              <a:rPr lang="en-IN" sz="1600" dirty="0"/>
              <a:t>)</a:t>
            </a:r>
            <a:br>
              <a:rPr lang="en-IN" sz="1600" dirty="0"/>
            </a:br>
            <a:br>
              <a:rPr lang="en-IN" sz="1600" dirty="0"/>
            </a:br>
            <a:r>
              <a:rPr lang="en-IN" sz="1600" dirty="0"/>
              <a:t>It is unable to swap instructions in the above schedule to obtain either the serial schedule</a:t>
            </a:r>
          </a:p>
          <a:p>
            <a:pPr>
              <a:lnSpc>
                <a:spcPct val="150000"/>
              </a:lnSpc>
            </a:pPr>
            <a:r>
              <a:rPr lang="en-IN" sz="1600" dirty="0"/>
              <a:t> &lt; </a:t>
            </a:r>
            <a:r>
              <a:rPr lang="en-IN" sz="1600" i="1" dirty="0"/>
              <a:t>T</a:t>
            </a:r>
            <a:r>
              <a:rPr lang="en-IN" sz="1600" baseline="-25000" dirty="0"/>
              <a:t>3</a:t>
            </a:r>
            <a:r>
              <a:rPr lang="en-IN" sz="1600" dirty="0"/>
              <a:t>, </a:t>
            </a:r>
            <a:r>
              <a:rPr lang="en-IN" sz="1600" i="1" dirty="0"/>
              <a:t>T</a:t>
            </a:r>
            <a:r>
              <a:rPr lang="en-IN" sz="1600" baseline="-25000" dirty="0"/>
              <a:t>4</a:t>
            </a:r>
            <a:r>
              <a:rPr lang="en-IN" sz="1600" dirty="0"/>
              <a:t> &gt;, or the serial schedule &lt; </a:t>
            </a:r>
            <a:r>
              <a:rPr lang="en-IN" sz="1600" i="1" dirty="0"/>
              <a:t>T</a:t>
            </a:r>
            <a:r>
              <a:rPr lang="en-IN" sz="1600" baseline="-25000" dirty="0"/>
              <a:t>4</a:t>
            </a:r>
            <a:r>
              <a:rPr lang="en-IN" sz="1600" dirty="0"/>
              <a:t>, </a:t>
            </a:r>
            <a:r>
              <a:rPr lang="en-IN" sz="1600" i="1" dirty="0"/>
              <a:t>T</a:t>
            </a:r>
            <a:r>
              <a:rPr lang="en-IN" sz="1600" baseline="-25000" dirty="0"/>
              <a:t>3</a:t>
            </a:r>
            <a:r>
              <a:rPr lang="en-IN" sz="1600" dirty="0"/>
              <a:t> &gt;.</a:t>
            </a:r>
          </a:p>
        </p:txBody>
      </p:sp>
    </p:spTree>
    <p:extLst>
      <p:ext uri="{BB962C8B-B14F-4D97-AF65-F5344CB8AC3E}">
        <p14:creationId xmlns:p14="http://schemas.microsoft.com/office/powerpoint/2010/main" val="3699264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8F5FF-DD1C-4C45-61E7-6A2272E300CE}"/>
              </a:ext>
            </a:extLst>
          </p:cNvPr>
          <p:cNvSpPr>
            <a:spLocks noGrp="1"/>
          </p:cNvSpPr>
          <p:nvPr>
            <p:ph type="title"/>
          </p:nvPr>
        </p:nvSpPr>
        <p:spPr/>
        <p:txBody>
          <a:bodyPr/>
          <a:lstStyle/>
          <a:p>
            <a:r>
              <a:rPr lang="en-US" b="1" dirty="0"/>
              <a:t>Conflict Serializability</a:t>
            </a:r>
            <a:endParaRPr lang="en-US" dirty="0"/>
          </a:p>
        </p:txBody>
      </p:sp>
      <p:sp>
        <p:nvSpPr>
          <p:cNvPr id="3" name="Rectangle 2">
            <a:extLst>
              <a:ext uri="{FF2B5EF4-FFF2-40B4-BE49-F238E27FC236}">
                <a16:creationId xmlns:a16="http://schemas.microsoft.com/office/drawing/2014/main" id="{6425424D-868F-CA0C-F83E-BD7780A34FAE}"/>
              </a:ext>
            </a:extLst>
          </p:cNvPr>
          <p:cNvSpPr/>
          <p:nvPr/>
        </p:nvSpPr>
        <p:spPr>
          <a:xfrm>
            <a:off x="263046" y="1409972"/>
            <a:ext cx="8617907" cy="1154675"/>
          </a:xfrm>
          <a:prstGeom prst="rect">
            <a:avLst/>
          </a:prstGeom>
        </p:spPr>
        <p:txBody>
          <a:bodyPr wrap="square">
            <a:spAutoFit/>
          </a:bodyPr>
          <a:lstStyle/>
          <a:p>
            <a:pPr marL="285750" indent="-285750" fontAlgn="base">
              <a:lnSpc>
                <a:spcPct val="150000"/>
              </a:lnSpc>
              <a:buFont typeface="Arial" panose="020B0604020202020204" pitchFamily="34" charset="0"/>
              <a:buChar char="•"/>
            </a:pPr>
            <a:r>
              <a:rPr lang="en-IN" sz="1600" dirty="0"/>
              <a:t>Schedule 3 below can be transformed into Schedule 1, a serial schedule where </a:t>
            </a:r>
            <a:r>
              <a:rPr lang="en-IN" sz="1600" i="1" dirty="0"/>
              <a:t>T</a:t>
            </a:r>
            <a:r>
              <a:rPr lang="en-IN" sz="1600" baseline="-25000" dirty="0"/>
              <a:t>2</a:t>
            </a:r>
            <a:r>
              <a:rPr lang="en-IN" sz="1600" dirty="0"/>
              <a:t> follows </a:t>
            </a:r>
            <a:r>
              <a:rPr lang="en-IN" sz="1600" i="1" dirty="0"/>
              <a:t>T</a:t>
            </a:r>
            <a:r>
              <a:rPr lang="en-IN" sz="1600" baseline="-25000" dirty="0"/>
              <a:t>1</a:t>
            </a:r>
            <a:r>
              <a:rPr lang="en-IN" sz="1600" dirty="0"/>
              <a:t>, by series of swaps of non-conflicting instructions.  </a:t>
            </a:r>
          </a:p>
          <a:p>
            <a:pPr marL="285750" indent="-285750" fontAlgn="base">
              <a:lnSpc>
                <a:spcPct val="150000"/>
              </a:lnSpc>
              <a:buFont typeface="Arial" panose="020B0604020202020204" pitchFamily="34" charset="0"/>
              <a:buChar char="•"/>
            </a:pPr>
            <a:r>
              <a:rPr lang="en-IN" sz="1600" dirty="0"/>
              <a:t>Therefore Schedule 3 is conflict serializable.</a:t>
            </a:r>
          </a:p>
        </p:txBody>
      </p:sp>
      <p:pic>
        <p:nvPicPr>
          <p:cNvPr id="4" name="Picture 3">
            <a:extLst>
              <a:ext uri="{FF2B5EF4-FFF2-40B4-BE49-F238E27FC236}">
                <a16:creationId xmlns:a16="http://schemas.microsoft.com/office/drawing/2014/main" id="{3940503A-6DDF-ABF3-E9FF-662C13223F4F}"/>
              </a:ext>
            </a:extLst>
          </p:cNvPr>
          <p:cNvPicPr>
            <a:picLocks noChangeAspect="1"/>
          </p:cNvPicPr>
          <p:nvPr/>
        </p:nvPicPr>
        <p:blipFill>
          <a:blip r:embed="rId2"/>
          <a:stretch>
            <a:fillRect/>
          </a:stretch>
        </p:blipFill>
        <p:spPr>
          <a:xfrm>
            <a:off x="31750" y="2794754"/>
            <a:ext cx="3086100" cy="2997200"/>
          </a:xfrm>
          <a:prstGeom prst="rect">
            <a:avLst/>
          </a:prstGeom>
        </p:spPr>
      </p:pic>
      <p:pic>
        <p:nvPicPr>
          <p:cNvPr id="5" name="Picture 4">
            <a:extLst>
              <a:ext uri="{FF2B5EF4-FFF2-40B4-BE49-F238E27FC236}">
                <a16:creationId xmlns:a16="http://schemas.microsoft.com/office/drawing/2014/main" id="{69489862-5C32-2188-AE32-BF4FA60CADF9}"/>
              </a:ext>
            </a:extLst>
          </p:cNvPr>
          <p:cNvPicPr>
            <a:picLocks noChangeAspect="1"/>
          </p:cNvPicPr>
          <p:nvPr/>
        </p:nvPicPr>
        <p:blipFill>
          <a:blip r:embed="rId3"/>
          <a:stretch>
            <a:fillRect/>
          </a:stretch>
        </p:blipFill>
        <p:spPr>
          <a:xfrm>
            <a:off x="3143251" y="2659954"/>
            <a:ext cx="2908300" cy="3048000"/>
          </a:xfrm>
          <a:prstGeom prst="rect">
            <a:avLst/>
          </a:prstGeom>
        </p:spPr>
      </p:pic>
      <p:sp>
        <p:nvSpPr>
          <p:cNvPr id="7" name="Rectangle 6">
            <a:extLst>
              <a:ext uri="{FF2B5EF4-FFF2-40B4-BE49-F238E27FC236}">
                <a16:creationId xmlns:a16="http://schemas.microsoft.com/office/drawing/2014/main" id="{1A65F8A9-9902-A2BD-4FCF-5C08EC5FEF14}"/>
              </a:ext>
            </a:extLst>
          </p:cNvPr>
          <p:cNvSpPr/>
          <p:nvPr/>
        </p:nvSpPr>
        <p:spPr>
          <a:xfrm>
            <a:off x="31750" y="5912389"/>
            <a:ext cx="8617907" cy="416011"/>
          </a:xfrm>
          <a:prstGeom prst="rect">
            <a:avLst/>
          </a:prstGeom>
        </p:spPr>
        <p:txBody>
          <a:bodyPr wrap="square">
            <a:spAutoFit/>
          </a:bodyPr>
          <a:lstStyle/>
          <a:p>
            <a:pPr fontAlgn="base">
              <a:lnSpc>
                <a:spcPct val="150000"/>
              </a:lnSpc>
            </a:pPr>
            <a:r>
              <a:rPr lang="en-IN" sz="1600" dirty="0"/>
              <a:t>Schedule 1		Schedule 2			Schedule 3</a:t>
            </a:r>
          </a:p>
        </p:txBody>
      </p:sp>
      <p:pic>
        <p:nvPicPr>
          <p:cNvPr id="6" name="Picture 5">
            <a:extLst>
              <a:ext uri="{FF2B5EF4-FFF2-40B4-BE49-F238E27FC236}">
                <a16:creationId xmlns:a16="http://schemas.microsoft.com/office/drawing/2014/main" id="{EBDBED99-480E-2BF3-7F4C-AB2A1E2CBB13}"/>
              </a:ext>
            </a:extLst>
          </p:cNvPr>
          <p:cNvPicPr>
            <a:picLocks noChangeAspect="1"/>
          </p:cNvPicPr>
          <p:nvPr/>
        </p:nvPicPr>
        <p:blipFill>
          <a:blip r:embed="rId4"/>
          <a:stretch>
            <a:fillRect/>
          </a:stretch>
        </p:blipFill>
        <p:spPr>
          <a:xfrm>
            <a:off x="6182204" y="2609154"/>
            <a:ext cx="2336800" cy="3149600"/>
          </a:xfrm>
          <a:prstGeom prst="rect">
            <a:avLst/>
          </a:prstGeom>
        </p:spPr>
      </p:pic>
    </p:spTree>
    <p:extLst>
      <p:ext uri="{BB962C8B-B14F-4D97-AF65-F5344CB8AC3E}">
        <p14:creationId xmlns:p14="http://schemas.microsoft.com/office/powerpoint/2010/main" val="291899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8F5FF-DD1C-4C45-61E7-6A2272E300CE}"/>
              </a:ext>
            </a:extLst>
          </p:cNvPr>
          <p:cNvSpPr>
            <a:spLocks noGrp="1"/>
          </p:cNvSpPr>
          <p:nvPr>
            <p:ph type="title"/>
          </p:nvPr>
        </p:nvSpPr>
        <p:spPr/>
        <p:txBody>
          <a:bodyPr/>
          <a:lstStyle/>
          <a:p>
            <a:r>
              <a:rPr lang="en-US" b="1" dirty="0"/>
              <a:t>Conflict Serializability</a:t>
            </a:r>
            <a:endParaRPr lang="en-US" dirty="0"/>
          </a:p>
        </p:txBody>
      </p:sp>
      <p:sp>
        <p:nvSpPr>
          <p:cNvPr id="3" name="Rectangle 2">
            <a:extLst>
              <a:ext uri="{FF2B5EF4-FFF2-40B4-BE49-F238E27FC236}">
                <a16:creationId xmlns:a16="http://schemas.microsoft.com/office/drawing/2014/main" id="{6425424D-868F-CA0C-F83E-BD7780A34FAE}"/>
              </a:ext>
            </a:extLst>
          </p:cNvPr>
          <p:cNvSpPr/>
          <p:nvPr/>
        </p:nvSpPr>
        <p:spPr>
          <a:xfrm>
            <a:off x="263046" y="1409972"/>
            <a:ext cx="8617907" cy="416011"/>
          </a:xfrm>
          <a:prstGeom prst="rect">
            <a:avLst/>
          </a:prstGeom>
        </p:spPr>
        <p:txBody>
          <a:bodyPr wrap="square">
            <a:spAutoFit/>
          </a:bodyPr>
          <a:lstStyle/>
          <a:p>
            <a:pPr marL="285750" indent="-285750" fontAlgn="base">
              <a:lnSpc>
                <a:spcPct val="150000"/>
              </a:lnSpc>
              <a:buFont typeface="Arial" panose="020B0604020202020204" pitchFamily="34" charset="0"/>
              <a:buChar char="•"/>
            </a:pPr>
            <a:r>
              <a:rPr lang="en-IN" sz="1600" dirty="0"/>
              <a:t>Precedence Graph</a:t>
            </a:r>
          </a:p>
        </p:txBody>
      </p:sp>
      <p:sp>
        <p:nvSpPr>
          <p:cNvPr id="7" name="Rectangle 6">
            <a:extLst>
              <a:ext uri="{FF2B5EF4-FFF2-40B4-BE49-F238E27FC236}">
                <a16:creationId xmlns:a16="http://schemas.microsoft.com/office/drawing/2014/main" id="{1A65F8A9-9902-A2BD-4FCF-5C08EC5FEF14}"/>
              </a:ext>
            </a:extLst>
          </p:cNvPr>
          <p:cNvSpPr/>
          <p:nvPr/>
        </p:nvSpPr>
        <p:spPr>
          <a:xfrm>
            <a:off x="781050" y="4085347"/>
            <a:ext cx="8617907" cy="416011"/>
          </a:xfrm>
          <a:prstGeom prst="rect">
            <a:avLst/>
          </a:prstGeom>
        </p:spPr>
        <p:txBody>
          <a:bodyPr wrap="square">
            <a:spAutoFit/>
          </a:bodyPr>
          <a:lstStyle/>
          <a:p>
            <a:pPr fontAlgn="base">
              <a:lnSpc>
                <a:spcPct val="150000"/>
              </a:lnSpc>
            </a:pPr>
            <a:r>
              <a:rPr lang="en-IN" sz="1600" dirty="0"/>
              <a:t>Precedence Graph for (a) Schedule 1	(b) Schedule 2</a:t>
            </a:r>
          </a:p>
        </p:txBody>
      </p:sp>
      <p:pic>
        <p:nvPicPr>
          <p:cNvPr id="8" name="Picture 7">
            <a:extLst>
              <a:ext uri="{FF2B5EF4-FFF2-40B4-BE49-F238E27FC236}">
                <a16:creationId xmlns:a16="http://schemas.microsoft.com/office/drawing/2014/main" id="{228CD85B-9142-ADF2-A150-7C5B83F11398}"/>
              </a:ext>
            </a:extLst>
          </p:cNvPr>
          <p:cNvPicPr>
            <a:picLocks noChangeAspect="1"/>
          </p:cNvPicPr>
          <p:nvPr/>
        </p:nvPicPr>
        <p:blipFill>
          <a:blip r:embed="rId2"/>
          <a:stretch>
            <a:fillRect/>
          </a:stretch>
        </p:blipFill>
        <p:spPr>
          <a:xfrm>
            <a:off x="1322470" y="2564647"/>
            <a:ext cx="5135480" cy="1366003"/>
          </a:xfrm>
          <a:prstGeom prst="rect">
            <a:avLst/>
          </a:prstGeom>
        </p:spPr>
      </p:pic>
    </p:spTree>
    <p:extLst>
      <p:ext uri="{BB962C8B-B14F-4D97-AF65-F5344CB8AC3E}">
        <p14:creationId xmlns:p14="http://schemas.microsoft.com/office/powerpoint/2010/main" val="851069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8F5FF-DD1C-4C45-61E7-6A2272E300CE}"/>
              </a:ext>
            </a:extLst>
          </p:cNvPr>
          <p:cNvSpPr>
            <a:spLocks noGrp="1"/>
          </p:cNvSpPr>
          <p:nvPr>
            <p:ph type="title"/>
          </p:nvPr>
        </p:nvSpPr>
        <p:spPr/>
        <p:txBody>
          <a:bodyPr/>
          <a:lstStyle/>
          <a:p>
            <a:r>
              <a:rPr lang="en-US" b="1" dirty="0"/>
              <a:t>Conflict Serializability</a:t>
            </a:r>
            <a:endParaRPr lang="en-US" dirty="0"/>
          </a:p>
        </p:txBody>
      </p:sp>
      <p:sp>
        <p:nvSpPr>
          <p:cNvPr id="3" name="Rectangle 2">
            <a:extLst>
              <a:ext uri="{FF2B5EF4-FFF2-40B4-BE49-F238E27FC236}">
                <a16:creationId xmlns:a16="http://schemas.microsoft.com/office/drawing/2014/main" id="{6425424D-868F-CA0C-F83E-BD7780A34FAE}"/>
              </a:ext>
            </a:extLst>
          </p:cNvPr>
          <p:cNvSpPr/>
          <p:nvPr/>
        </p:nvSpPr>
        <p:spPr>
          <a:xfrm>
            <a:off x="1846893" y="4738831"/>
            <a:ext cx="4452307" cy="416011"/>
          </a:xfrm>
          <a:prstGeom prst="rect">
            <a:avLst/>
          </a:prstGeom>
        </p:spPr>
        <p:txBody>
          <a:bodyPr wrap="square">
            <a:spAutoFit/>
          </a:bodyPr>
          <a:lstStyle/>
          <a:p>
            <a:pPr fontAlgn="base">
              <a:lnSpc>
                <a:spcPct val="150000"/>
              </a:lnSpc>
            </a:pPr>
            <a:r>
              <a:rPr lang="en-IN" sz="1600" dirty="0"/>
              <a:t>Schedule 4</a:t>
            </a:r>
          </a:p>
        </p:txBody>
      </p:sp>
      <p:sp>
        <p:nvSpPr>
          <p:cNvPr id="7" name="Rectangle 6">
            <a:extLst>
              <a:ext uri="{FF2B5EF4-FFF2-40B4-BE49-F238E27FC236}">
                <a16:creationId xmlns:a16="http://schemas.microsoft.com/office/drawing/2014/main" id="{1A65F8A9-9902-A2BD-4FCF-5C08EC5FEF14}"/>
              </a:ext>
            </a:extLst>
          </p:cNvPr>
          <p:cNvSpPr/>
          <p:nvPr/>
        </p:nvSpPr>
        <p:spPr>
          <a:xfrm>
            <a:off x="5607051" y="5700856"/>
            <a:ext cx="5695710" cy="416011"/>
          </a:xfrm>
          <a:prstGeom prst="rect">
            <a:avLst/>
          </a:prstGeom>
        </p:spPr>
        <p:txBody>
          <a:bodyPr wrap="square">
            <a:spAutoFit/>
          </a:bodyPr>
          <a:lstStyle/>
          <a:p>
            <a:pPr fontAlgn="base">
              <a:lnSpc>
                <a:spcPct val="150000"/>
              </a:lnSpc>
            </a:pPr>
            <a:r>
              <a:rPr lang="en-IN" sz="1600" dirty="0"/>
              <a:t>Precedence Graph for Schedule 4</a:t>
            </a:r>
          </a:p>
        </p:txBody>
      </p:sp>
      <p:pic>
        <p:nvPicPr>
          <p:cNvPr id="4" name="Picture 3">
            <a:extLst>
              <a:ext uri="{FF2B5EF4-FFF2-40B4-BE49-F238E27FC236}">
                <a16:creationId xmlns:a16="http://schemas.microsoft.com/office/drawing/2014/main" id="{EF696D4E-0A8E-155A-0152-1D2365A4ADF2}"/>
              </a:ext>
            </a:extLst>
          </p:cNvPr>
          <p:cNvPicPr>
            <a:picLocks noChangeAspect="1"/>
          </p:cNvPicPr>
          <p:nvPr/>
        </p:nvPicPr>
        <p:blipFill>
          <a:blip r:embed="rId2"/>
          <a:stretch>
            <a:fillRect/>
          </a:stretch>
        </p:blipFill>
        <p:spPr>
          <a:xfrm>
            <a:off x="4831392" y="3776806"/>
            <a:ext cx="3932674" cy="1924050"/>
          </a:xfrm>
          <a:prstGeom prst="rect">
            <a:avLst/>
          </a:prstGeom>
        </p:spPr>
      </p:pic>
      <p:pic>
        <p:nvPicPr>
          <p:cNvPr id="5" name="Picture 4">
            <a:extLst>
              <a:ext uri="{FF2B5EF4-FFF2-40B4-BE49-F238E27FC236}">
                <a16:creationId xmlns:a16="http://schemas.microsoft.com/office/drawing/2014/main" id="{DCA3C7E2-3B48-A9B7-68AA-B36F010569B2}"/>
              </a:ext>
            </a:extLst>
          </p:cNvPr>
          <p:cNvPicPr>
            <a:picLocks noChangeAspect="1"/>
          </p:cNvPicPr>
          <p:nvPr/>
        </p:nvPicPr>
        <p:blipFill>
          <a:blip r:embed="rId3"/>
          <a:stretch>
            <a:fillRect/>
          </a:stretch>
        </p:blipFill>
        <p:spPr>
          <a:xfrm>
            <a:off x="1380646" y="837720"/>
            <a:ext cx="2797808" cy="3652694"/>
          </a:xfrm>
          <a:prstGeom prst="rect">
            <a:avLst/>
          </a:prstGeom>
        </p:spPr>
      </p:pic>
    </p:spTree>
    <p:extLst>
      <p:ext uri="{BB962C8B-B14F-4D97-AF65-F5344CB8AC3E}">
        <p14:creationId xmlns:p14="http://schemas.microsoft.com/office/powerpoint/2010/main" val="197575093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1621</TotalTime>
  <Words>1820</Words>
  <Application>Microsoft Office PowerPoint</Application>
  <PresentationFormat>On-screen Show (4:3)</PresentationFormat>
  <Paragraphs>150</Paragraphs>
  <Slides>23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Helvetica Neue</vt:lpstr>
      <vt:lpstr>Times New Roman</vt:lpstr>
      <vt:lpstr>Calibri</vt:lpstr>
      <vt:lpstr>Office Theme</vt:lpstr>
      <vt:lpstr>PowerPoint Presentation</vt:lpstr>
      <vt:lpstr>Serializability</vt:lpstr>
      <vt:lpstr>Serializability</vt:lpstr>
      <vt:lpstr>Serializability</vt:lpstr>
      <vt:lpstr>Conflict Serializability</vt:lpstr>
      <vt:lpstr>Conflict Serializability</vt:lpstr>
      <vt:lpstr>Conflict Serializability</vt:lpstr>
      <vt:lpstr>Conflict Serializability</vt:lpstr>
      <vt:lpstr>Conflict Serializability</vt:lpstr>
      <vt:lpstr>Conflict Serializability</vt:lpstr>
      <vt:lpstr>Conflict Serializability</vt:lpstr>
      <vt:lpstr>Conflict Serializability</vt:lpstr>
      <vt:lpstr>View Serializability</vt:lpstr>
      <vt:lpstr>Conflict Serializability</vt:lpstr>
      <vt:lpstr>View Serializability</vt:lpstr>
      <vt:lpstr>Recoverability</vt:lpstr>
      <vt:lpstr>Recoverability</vt:lpstr>
      <vt:lpstr>Recoverability</vt:lpstr>
      <vt:lpstr>Testing for Serializability</vt:lpstr>
      <vt:lpstr>Example Schedule (Schedule A)</vt:lpstr>
      <vt:lpstr>Test for Conflict Serializability</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c:creator>
  <cp:lastModifiedBy>satvik1608@gmail.com</cp:lastModifiedBy>
  <cp:revision>11</cp:revision>
  <dcterms:created xsi:type="dcterms:W3CDTF">2010-04-09T07:36:15Z</dcterms:created>
  <dcterms:modified xsi:type="dcterms:W3CDTF">2022-11-09T12:33:00Z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CCC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37</vt:i4>
  </property>
</Properties>
</file>