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8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2" r:id="rId19"/>
    <p:sldId id="281"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ragAW+EWLZXgVhdIC7PoEo6Esx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2E8DBB4-E693-4217-B285-E902B1A81B57}">
  <a:tblStyle styleId="{72E8DBB4-E693-4217-B285-E902B1A81B57}"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a:tcStyle>
        <a:tcBdr/>
        <a:fill>
          <a:solidFill>
            <a:srgbClr val="E0CCCA"/>
          </a:solidFill>
        </a:fill>
      </a:tcStyle>
    </a:band1H>
    <a:band2H>
      <a:tcTxStyle/>
      <a:tcStyle>
        <a:tcBdr/>
      </a:tcStyle>
    </a:band2H>
    <a:band1V>
      <a:tcTxStyle/>
      <a:tcStyle>
        <a:tcBdr/>
        <a:fill>
          <a:solidFill>
            <a:srgbClr val="E0CCC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9"/>
          <p:cNvSpPr txBox="1">
            <a:spLocks noGrp="1"/>
          </p:cNvSpPr>
          <p:nvPr>
            <p:ph type="title"/>
          </p:nvPr>
        </p:nvSpPr>
        <p:spPr>
          <a:xfrm>
            <a:off x="127003" y="55417"/>
            <a:ext cx="9432633" cy="8682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9"/>
          <p:cNvSpPr txBox="1">
            <a:spLocks noGrp="1"/>
          </p:cNvSpPr>
          <p:nvPr>
            <p:ph type="body" idx="1"/>
          </p:nvPr>
        </p:nvSpPr>
        <p:spPr>
          <a:xfrm>
            <a:off x="127003" y="1471748"/>
            <a:ext cx="9432633" cy="47526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9"/>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sldNum" idx="12"/>
          </p:nvPr>
        </p:nvSpPr>
        <p:spPr>
          <a:xfrm>
            <a:off x="9321793" y="64302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127003" y="55417"/>
            <a:ext cx="9432633" cy="8682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0"/>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0"/>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0"/>
          <p:cNvSpPr txBox="1">
            <a:spLocks noGrp="1"/>
          </p:cNvSpPr>
          <p:nvPr>
            <p:ph type="sldNum" idx="12"/>
          </p:nvPr>
        </p:nvSpPr>
        <p:spPr>
          <a:xfrm>
            <a:off x="9321793" y="6430238"/>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lt1"/>
                </a:solidFill>
                <a:latin typeface="Arial"/>
                <a:ea typeface="Arial"/>
                <a:cs typeface="Arial"/>
                <a:sym typeface="Arial"/>
              </a:defRPr>
            </a:lvl1pPr>
            <a:lvl2pPr marL="0" marR="0" lvl="1" indent="0" algn="r">
              <a:spcBef>
                <a:spcPts val="0"/>
              </a:spcBef>
              <a:buNone/>
              <a:defRPr sz="1200">
                <a:solidFill>
                  <a:schemeClr val="lt1"/>
                </a:solidFill>
                <a:latin typeface="Arial"/>
                <a:ea typeface="Arial"/>
                <a:cs typeface="Arial"/>
                <a:sym typeface="Arial"/>
              </a:defRPr>
            </a:lvl2pPr>
            <a:lvl3pPr marL="0" marR="0" lvl="2" indent="0" algn="r">
              <a:spcBef>
                <a:spcPts val="0"/>
              </a:spcBef>
              <a:buNone/>
              <a:defRPr sz="1200">
                <a:solidFill>
                  <a:schemeClr val="lt1"/>
                </a:solidFill>
                <a:latin typeface="Arial"/>
                <a:ea typeface="Arial"/>
                <a:cs typeface="Arial"/>
                <a:sym typeface="Arial"/>
              </a:defRPr>
            </a:lvl3pPr>
            <a:lvl4pPr marL="0" marR="0" lvl="3" indent="0" algn="r">
              <a:spcBef>
                <a:spcPts val="0"/>
              </a:spcBef>
              <a:buNone/>
              <a:defRPr sz="1200">
                <a:solidFill>
                  <a:schemeClr val="lt1"/>
                </a:solidFill>
                <a:latin typeface="Arial"/>
                <a:ea typeface="Arial"/>
                <a:cs typeface="Arial"/>
                <a:sym typeface="Arial"/>
              </a:defRPr>
            </a:lvl4pPr>
            <a:lvl5pPr marL="0" marR="0" lvl="4" indent="0" algn="r">
              <a:spcBef>
                <a:spcPts val="0"/>
              </a:spcBef>
              <a:buNone/>
              <a:defRPr sz="1200">
                <a:solidFill>
                  <a:schemeClr val="lt1"/>
                </a:solidFill>
                <a:latin typeface="Arial"/>
                <a:ea typeface="Arial"/>
                <a:cs typeface="Arial"/>
                <a:sym typeface="Arial"/>
              </a:defRPr>
            </a:lvl5pPr>
            <a:lvl6pPr marL="0" marR="0" lvl="5" indent="0" algn="r">
              <a:spcBef>
                <a:spcPts val="0"/>
              </a:spcBef>
              <a:buNone/>
              <a:defRPr sz="1200">
                <a:solidFill>
                  <a:schemeClr val="lt1"/>
                </a:solidFill>
                <a:latin typeface="Arial"/>
                <a:ea typeface="Arial"/>
                <a:cs typeface="Arial"/>
                <a:sym typeface="Arial"/>
              </a:defRPr>
            </a:lvl6pPr>
            <a:lvl7pPr marL="0" marR="0" lvl="6" indent="0" algn="r">
              <a:spcBef>
                <a:spcPts val="0"/>
              </a:spcBef>
              <a:buNone/>
              <a:defRPr sz="1200">
                <a:solidFill>
                  <a:schemeClr val="lt1"/>
                </a:solidFill>
                <a:latin typeface="Arial"/>
                <a:ea typeface="Arial"/>
                <a:cs typeface="Arial"/>
                <a:sym typeface="Arial"/>
              </a:defRPr>
            </a:lvl7pPr>
            <a:lvl8pPr marL="0" marR="0" lvl="7" indent="0" algn="r">
              <a:spcBef>
                <a:spcPts val="0"/>
              </a:spcBef>
              <a:buNone/>
              <a:defRPr sz="1200">
                <a:solidFill>
                  <a:schemeClr val="lt1"/>
                </a:solidFill>
                <a:latin typeface="Arial"/>
                <a:ea typeface="Arial"/>
                <a:cs typeface="Arial"/>
                <a:sym typeface="Arial"/>
              </a:defRPr>
            </a:lvl8pPr>
            <a:lvl9pPr marL="0" marR="0" lvl="8" indent="0" algn="r">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31"/>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1"/>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1"/>
          <p:cNvSpPr txBox="1">
            <a:spLocks noGrp="1"/>
          </p:cNvSpPr>
          <p:nvPr>
            <p:ph type="sldNum" idx="12"/>
          </p:nvPr>
        </p:nvSpPr>
        <p:spPr>
          <a:xfrm>
            <a:off x="9321793" y="64302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127003" y="55417"/>
            <a:ext cx="9432633" cy="8682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2"/>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2"/>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sldNum" idx="12"/>
          </p:nvPr>
        </p:nvSpPr>
        <p:spPr>
          <a:xfrm>
            <a:off x="9321793" y="64302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3"/>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3"/>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sldNum" idx="12"/>
          </p:nvPr>
        </p:nvSpPr>
        <p:spPr>
          <a:xfrm>
            <a:off x="9321793" y="64302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34"/>
          <p:cNvSpPr txBox="1">
            <a:spLocks noGrp="1"/>
          </p:cNvSpPr>
          <p:nvPr>
            <p:ph type="title"/>
          </p:nvPr>
        </p:nvSpPr>
        <p:spPr>
          <a:xfrm>
            <a:off x="106363" y="25693"/>
            <a:ext cx="5564763" cy="9874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4"/>
          <p:cNvSpPr>
            <a:spLocks noGrp="1"/>
          </p:cNvSpPr>
          <p:nvPr>
            <p:ph type="pic" idx="2"/>
          </p:nvPr>
        </p:nvSpPr>
        <p:spPr>
          <a:xfrm>
            <a:off x="5820493" y="1145309"/>
            <a:ext cx="6244500" cy="5107709"/>
          </a:xfrm>
          <a:prstGeom prst="rect">
            <a:avLst/>
          </a:prstGeom>
          <a:noFill/>
          <a:ln>
            <a:noFill/>
          </a:ln>
        </p:spPr>
      </p:sp>
      <p:sp>
        <p:nvSpPr>
          <p:cNvPr id="60" name="Google Shape;60;p34"/>
          <p:cNvSpPr txBox="1">
            <a:spLocks noGrp="1"/>
          </p:cNvSpPr>
          <p:nvPr>
            <p:ph type="body" idx="1"/>
          </p:nvPr>
        </p:nvSpPr>
        <p:spPr>
          <a:xfrm>
            <a:off x="106363" y="1145309"/>
            <a:ext cx="5564763" cy="510770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34"/>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4"/>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sldNum" idx="12"/>
          </p:nvPr>
        </p:nvSpPr>
        <p:spPr>
          <a:xfrm>
            <a:off x="9321793" y="64302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35"/>
          <p:cNvSpPr txBox="1">
            <a:spLocks noGrp="1"/>
          </p:cNvSpPr>
          <p:nvPr>
            <p:ph type="title"/>
          </p:nvPr>
        </p:nvSpPr>
        <p:spPr>
          <a:xfrm>
            <a:off x="127003" y="55417"/>
            <a:ext cx="9432633" cy="8682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5"/>
          <p:cNvSpPr txBox="1">
            <a:spLocks noGrp="1"/>
          </p:cNvSpPr>
          <p:nvPr>
            <p:ph type="body" idx="1"/>
          </p:nvPr>
        </p:nvSpPr>
        <p:spPr>
          <a:xfrm rot="5400000">
            <a:off x="2466972" y="-868221"/>
            <a:ext cx="4752695" cy="943263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5"/>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5"/>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sldNum" idx="12"/>
          </p:nvPr>
        </p:nvSpPr>
        <p:spPr>
          <a:xfrm>
            <a:off x="9321793" y="64302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6"/>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6"/>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6"/>
          <p:cNvSpPr txBox="1">
            <a:spLocks noGrp="1"/>
          </p:cNvSpPr>
          <p:nvPr>
            <p:ph type="sldNum" idx="12"/>
          </p:nvPr>
        </p:nvSpPr>
        <p:spPr>
          <a:xfrm>
            <a:off x="9321793" y="643023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p:nvPr/>
        </p:nvSpPr>
        <p:spPr>
          <a:xfrm>
            <a:off x="0" y="-1280"/>
            <a:ext cx="9661236" cy="1028520"/>
          </a:xfrm>
          <a:prstGeom prst="rect">
            <a:avLst/>
          </a:prstGeom>
          <a:solidFill>
            <a:srgbClr val="D319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27"/>
          <p:cNvSpPr/>
          <p:nvPr/>
        </p:nvSpPr>
        <p:spPr>
          <a:xfrm>
            <a:off x="0" y="6356350"/>
            <a:ext cx="12192000" cy="501650"/>
          </a:xfrm>
          <a:prstGeom prst="rect">
            <a:avLst/>
          </a:prstGeom>
          <a:solidFill>
            <a:srgbClr val="D319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27"/>
          <p:cNvSpPr txBox="1">
            <a:spLocks noGrp="1"/>
          </p:cNvSpPr>
          <p:nvPr>
            <p:ph type="title"/>
          </p:nvPr>
        </p:nvSpPr>
        <p:spPr>
          <a:xfrm>
            <a:off x="127003" y="55417"/>
            <a:ext cx="9432633" cy="86822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imes New Roman"/>
              <a:buNone/>
              <a:defRPr sz="3600" b="0" i="0" u="none" strike="noStrike" cap="non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7"/>
          <p:cNvSpPr txBox="1">
            <a:spLocks noGrp="1"/>
          </p:cNvSpPr>
          <p:nvPr>
            <p:ph type="body" idx="1"/>
          </p:nvPr>
        </p:nvSpPr>
        <p:spPr>
          <a:xfrm>
            <a:off x="127003" y="1471748"/>
            <a:ext cx="9432633" cy="4752695"/>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 name="Google Shape;14;p27"/>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27"/>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27"/>
          <p:cNvSpPr txBox="1">
            <a:spLocks noGrp="1"/>
          </p:cNvSpPr>
          <p:nvPr>
            <p:ph type="sldNum" idx="12"/>
          </p:nvPr>
        </p:nvSpPr>
        <p:spPr>
          <a:xfrm>
            <a:off x="9321793" y="6430238"/>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7" name="Google Shape;17;p27" descr="logo.jpg"/>
          <p:cNvPicPr preferRelativeResize="0"/>
          <p:nvPr/>
        </p:nvPicPr>
        <p:blipFill rotWithShape="1">
          <a:blip r:embed="rId10">
            <a:alphaModFix/>
          </a:blip>
          <a:srcRect/>
          <a:stretch/>
        </p:blipFill>
        <p:spPr>
          <a:xfrm>
            <a:off x="9686639" y="130626"/>
            <a:ext cx="2378354" cy="72599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a:xfrm>
            <a:off x="127003" y="2011679"/>
            <a:ext cx="9432633" cy="1600201"/>
          </a:xfrm>
        </p:spPr>
        <p:txBody>
          <a:bodyPr>
            <a:normAutofit fontScale="77500" lnSpcReduction="20000"/>
          </a:bodyPr>
          <a:lstStyle/>
          <a:p>
            <a:pPr algn="ctr">
              <a:buNone/>
            </a:pPr>
            <a:r>
              <a:rPr lang="en-US" sz="4400" b="1" dirty="0" smtClean="0"/>
              <a:t>Concurrency Control</a:t>
            </a:r>
          </a:p>
          <a:p>
            <a:pPr algn="ctr">
              <a:buNone/>
            </a:pPr>
            <a:endParaRPr lang="en-US" sz="4400" b="1" dirty="0" smtClean="0"/>
          </a:p>
          <a:p>
            <a:pPr algn="ctr">
              <a:buNone/>
            </a:pPr>
            <a:r>
              <a:rPr lang="en-US" sz="4400" b="1" dirty="0" err="1" smtClean="0"/>
              <a:t>Chitkara</a:t>
            </a:r>
            <a:r>
              <a:rPr lang="en-US" sz="4400" b="1" dirty="0" smtClean="0"/>
              <a:t> University, Himachal </a:t>
            </a:r>
            <a:r>
              <a:rPr lang="en-US" sz="4400" b="1" dirty="0" err="1" smtClean="0"/>
              <a:t>Praesh</a:t>
            </a:r>
            <a:endParaRPr lang="en-US" sz="44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838200" y="365126"/>
            <a:ext cx="10515600" cy="7674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Lock-Based Protocols</a:t>
            </a:r>
            <a:endParaRPr/>
          </a:p>
        </p:txBody>
      </p:sp>
      <p:sp>
        <p:nvSpPr>
          <p:cNvPr id="161" name="Google Shape;161;p10"/>
          <p:cNvSpPr txBox="1">
            <a:spLocks noGrp="1"/>
          </p:cNvSpPr>
          <p:nvPr>
            <p:ph type="body" idx="4294967295"/>
          </p:nvPr>
        </p:nvSpPr>
        <p:spPr>
          <a:xfrm>
            <a:off x="987136" y="1475508"/>
            <a:ext cx="9477664" cy="448079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 lock is a mechanism to control concurrent access to a data item</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Data items can be locked in two modes :</a:t>
            </a:r>
            <a:endParaRPr/>
          </a:p>
          <a:p>
            <a:pPr marL="228600" lvl="0" indent="-228600" algn="l" rtl="0">
              <a:lnSpc>
                <a:spcPct val="90000"/>
              </a:lnSpc>
              <a:spcBef>
                <a:spcPts val="1000"/>
              </a:spcBef>
              <a:spcAft>
                <a:spcPts val="0"/>
              </a:spcAft>
              <a:buClr>
                <a:schemeClr val="dk1"/>
              </a:buClr>
              <a:buSzPts val="2800"/>
              <a:buFont typeface="Arial"/>
              <a:buNone/>
            </a:pPr>
            <a:r>
              <a:rPr lang="en-US" i="1">
                <a:latin typeface="Times New Roman"/>
                <a:ea typeface="Times New Roman"/>
                <a:cs typeface="Times New Roman"/>
                <a:sym typeface="Times New Roman"/>
              </a:rPr>
              <a:t>    </a:t>
            </a:r>
            <a:r>
              <a:rPr lang="en-US">
                <a:latin typeface="Times New Roman"/>
                <a:ea typeface="Times New Roman"/>
                <a:cs typeface="Times New Roman"/>
                <a:sym typeface="Times New Roman"/>
              </a:rPr>
              <a:t>1</a:t>
            </a:r>
            <a:r>
              <a:rPr lang="en-US" i="1">
                <a:latin typeface="Times New Roman"/>
                <a:ea typeface="Times New Roman"/>
                <a:cs typeface="Times New Roman"/>
                <a:sym typeface="Times New Roman"/>
              </a:rPr>
              <a:t>.  </a:t>
            </a:r>
            <a:r>
              <a:rPr lang="en-US" i="1">
                <a:solidFill>
                  <a:schemeClr val="dk2"/>
                </a:solidFill>
                <a:latin typeface="Times New Roman"/>
                <a:ea typeface="Times New Roman"/>
                <a:cs typeface="Times New Roman"/>
                <a:sym typeface="Times New Roman"/>
              </a:rPr>
              <a:t>exclusive</a:t>
            </a:r>
            <a:r>
              <a:rPr lang="en-US" i="1">
                <a:latin typeface="Times New Roman"/>
                <a:ea typeface="Times New Roman"/>
                <a:cs typeface="Times New Roman"/>
                <a:sym typeface="Times New Roman"/>
              </a:rPr>
              <a:t> (X) mode</a:t>
            </a:r>
            <a:r>
              <a:rPr lang="en-US">
                <a:latin typeface="Times New Roman"/>
                <a:ea typeface="Times New Roman"/>
                <a:cs typeface="Times New Roman"/>
                <a:sym typeface="Times New Roman"/>
              </a:rPr>
              <a:t>. Data item can be both read as well as   </a:t>
            </a:r>
            <a:endParaRPr/>
          </a:p>
          <a:p>
            <a:pPr marL="228600" lvl="0" indent="-228600" algn="l" rtl="0">
              <a:lnSpc>
                <a:spcPct val="60000"/>
              </a:lnSpc>
              <a:spcBef>
                <a:spcPts val="1000"/>
              </a:spcBef>
              <a:spcAft>
                <a:spcPts val="0"/>
              </a:spcAft>
              <a:buClr>
                <a:schemeClr val="dk1"/>
              </a:buClr>
              <a:buSzPts val="2800"/>
              <a:buFont typeface="Arial"/>
              <a:buNone/>
            </a:pPr>
            <a:r>
              <a:rPr lang="en-US">
                <a:latin typeface="Times New Roman"/>
                <a:ea typeface="Times New Roman"/>
                <a:cs typeface="Times New Roman"/>
                <a:sym typeface="Times New Roman"/>
              </a:rPr>
              <a:t>         written. X-lock is requested using </a:t>
            </a:r>
            <a:r>
              <a:rPr lang="en-US" b="1">
                <a:latin typeface="Times New Roman"/>
                <a:ea typeface="Times New Roman"/>
                <a:cs typeface="Times New Roman"/>
                <a:sym typeface="Times New Roman"/>
              </a:rPr>
              <a:t> lock-X</a:t>
            </a:r>
            <a:r>
              <a:rPr lang="en-US">
                <a:latin typeface="Times New Roman"/>
                <a:ea typeface="Times New Roman"/>
                <a:cs typeface="Times New Roman"/>
                <a:sym typeface="Times New Roman"/>
              </a:rPr>
              <a:t> instruction.</a:t>
            </a:r>
            <a:endParaRPr/>
          </a:p>
          <a:p>
            <a:pPr marL="228600" lvl="0" indent="-228600" algn="l" rtl="0">
              <a:lnSpc>
                <a:spcPct val="90000"/>
              </a:lnSpc>
              <a:spcBef>
                <a:spcPts val="1000"/>
              </a:spcBef>
              <a:spcAft>
                <a:spcPts val="0"/>
              </a:spcAft>
              <a:buClr>
                <a:schemeClr val="dk1"/>
              </a:buClr>
              <a:buSzPts val="2800"/>
              <a:buFont typeface="Arial"/>
              <a:buNone/>
            </a:pPr>
            <a:r>
              <a:rPr lang="en-US" i="1">
                <a:latin typeface="Times New Roman"/>
                <a:ea typeface="Times New Roman"/>
                <a:cs typeface="Times New Roman"/>
                <a:sym typeface="Times New Roman"/>
              </a:rPr>
              <a:t>    </a:t>
            </a:r>
            <a:r>
              <a:rPr lang="en-US">
                <a:latin typeface="Times New Roman"/>
                <a:ea typeface="Times New Roman"/>
                <a:cs typeface="Times New Roman"/>
                <a:sym typeface="Times New Roman"/>
              </a:rPr>
              <a:t>2</a:t>
            </a:r>
            <a:r>
              <a:rPr lang="en-US" i="1">
                <a:latin typeface="Times New Roman"/>
                <a:ea typeface="Times New Roman"/>
                <a:cs typeface="Times New Roman"/>
                <a:sym typeface="Times New Roman"/>
              </a:rPr>
              <a:t>.  </a:t>
            </a:r>
            <a:r>
              <a:rPr lang="en-US" i="1">
                <a:solidFill>
                  <a:schemeClr val="dk2"/>
                </a:solidFill>
                <a:latin typeface="Times New Roman"/>
                <a:ea typeface="Times New Roman"/>
                <a:cs typeface="Times New Roman"/>
                <a:sym typeface="Times New Roman"/>
              </a:rPr>
              <a:t>shared</a:t>
            </a:r>
            <a:r>
              <a:rPr lang="en-US" i="1">
                <a:latin typeface="Times New Roman"/>
                <a:ea typeface="Times New Roman"/>
                <a:cs typeface="Times New Roman"/>
                <a:sym typeface="Times New Roman"/>
              </a:rPr>
              <a:t> (S) mode</a:t>
            </a:r>
            <a:r>
              <a:rPr lang="en-US">
                <a:latin typeface="Times New Roman"/>
                <a:ea typeface="Times New Roman"/>
                <a:cs typeface="Times New Roman"/>
                <a:sym typeface="Times New Roman"/>
              </a:rPr>
              <a:t>. Data item can only be read. S-lock is          </a:t>
            </a:r>
            <a:endParaRPr/>
          </a:p>
          <a:p>
            <a:pPr marL="228600" lvl="0" indent="-228600" algn="l" rtl="0">
              <a:lnSpc>
                <a:spcPct val="60000"/>
              </a:lnSpc>
              <a:spcBef>
                <a:spcPts val="1000"/>
              </a:spcBef>
              <a:spcAft>
                <a:spcPts val="0"/>
              </a:spcAft>
              <a:buClr>
                <a:schemeClr val="dk1"/>
              </a:buClr>
              <a:buSzPts val="2800"/>
              <a:buFont typeface="Arial"/>
              <a:buNone/>
            </a:pPr>
            <a:r>
              <a:rPr lang="en-US">
                <a:latin typeface="Times New Roman"/>
                <a:ea typeface="Times New Roman"/>
                <a:cs typeface="Times New Roman"/>
                <a:sym typeface="Times New Roman"/>
              </a:rPr>
              <a:t>         requested using </a:t>
            </a:r>
            <a:r>
              <a:rPr lang="en-US" b="1">
                <a:latin typeface="Times New Roman"/>
                <a:ea typeface="Times New Roman"/>
                <a:cs typeface="Times New Roman"/>
                <a:sym typeface="Times New Roman"/>
              </a:rPr>
              <a:t> lock-S</a:t>
            </a:r>
            <a:r>
              <a:rPr lang="en-US">
                <a:latin typeface="Times New Roman"/>
                <a:ea typeface="Times New Roman"/>
                <a:cs typeface="Times New Roman"/>
                <a:sym typeface="Times New Roman"/>
              </a:rPr>
              <a:t> instruction.</a:t>
            </a:r>
            <a:endParaRPr/>
          </a:p>
          <a:p>
            <a:pPr marL="228600" lvl="0" indent="-228600" algn="l" rtl="0">
              <a:lnSpc>
                <a:spcPct val="11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Lock requests are made to concurrency-control manager. Transaction can proceed only after request is granted.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838200" y="365126"/>
            <a:ext cx="10515600" cy="54927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Lock-Based Protocols                                          Contd...</a:t>
            </a:r>
            <a:endParaRPr/>
          </a:p>
        </p:txBody>
      </p:sp>
      <p:sp>
        <p:nvSpPr>
          <p:cNvPr id="167" name="Google Shape;167;p11"/>
          <p:cNvSpPr txBox="1">
            <a:spLocks noGrp="1"/>
          </p:cNvSpPr>
          <p:nvPr>
            <p:ph type="body" idx="4294967295"/>
          </p:nvPr>
        </p:nvSpPr>
        <p:spPr>
          <a:xfrm>
            <a:off x="878487" y="1080655"/>
            <a:ext cx="8295409" cy="541221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 transaction may be granted a lock on an item if the requested lock is compatible with locks already held on the item by other transactions.</a:t>
            </a:r>
            <a:endParaRPr/>
          </a:p>
          <a:p>
            <a:pPr marL="0" lvl="0" indent="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Any number of transactions can hold shared locks on an item, but if any transaction holds an exclusive on the item no other transaction may hold any lock on the item.</a:t>
            </a:r>
            <a:endParaRPr/>
          </a:p>
          <a:p>
            <a:pPr marL="0" lvl="0" indent="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If a lock cannot be granted, the requesting transaction is made to wait till all incompatible locks held by other transactions have been released.  The lock is then granted.</a:t>
            </a:r>
            <a:endParaRPr/>
          </a:p>
        </p:txBody>
      </p:sp>
      <p:pic>
        <p:nvPicPr>
          <p:cNvPr id="168" name="Google Shape;168;p11"/>
          <p:cNvPicPr preferRelativeResize="0"/>
          <p:nvPr/>
        </p:nvPicPr>
        <p:blipFill rotWithShape="1">
          <a:blip r:embed="rId3">
            <a:alphaModFix/>
          </a:blip>
          <a:srcRect l="4999" t="20000" r="6249" b="21666"/>
          <a:stretch/>
        </p:blipFill>
        <p:spPr>
          <a:xfrm>
            <a:off x="9594661" y="1225837"/>
            <a:ext cx="2097088" cy="1033463"/>
          </a:xfrm>
          <a:prstGeom prst="rect">
            <a:avLst/>
          </a:prstGeom>
          <a:noFill/>
          <a:ln w="76200" cap="flat" cmpd="tri">
            <a:solidFill>
              <a:schemeClr val="dk2"/>
            </a:solidFill>
            <a:prstDash val="solid"/>
            <a:miter lim="800000"/>
            <a:headEnd type="none" w="sm" len="sm"/>
            <a:tailEnd type="none" w="sm" len="sm"/>
          </a:ln>
        </p:spPr>
      </p:pic>
      <p:sp>
        <p:nvSpPr>
          <p:cNvPr id="169" name="Google Shape;169;p11"/>
          <p:cNvSpPr/>
          <p:nvPr/>
        </p:nvSpPr>
        <p:spPr>
          <a:xfrm>
            <a:off x="9338873" y="2386071"/>
            <a:ext cx="26086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2"/>
                </a:solidFill>
                <a:latin typeface="Arial"/>
                <a:ea typeface="Arial"/>
                <a:cs typeface="Arial"/>
                <a:sym typeface="Arial"/>
              </a:rPr>
              <a:t> Lock-compatibility matrix</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838200" y="365125"/>
            <a:ext cx="10515600" cy="5365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Lock-Based Protocols                                         Contd…</a:t>
            </a:r>
            <a:endParaRPr/>
          </a:p>
        </p:txBody>
      </p:sp>
      <p:sp>
        <p:nvSpPr>
          <p:cNvPr id="175" name="Google Shape;175;p12"/>
          <p:cNvSpPr txBox="1">
            <a:spLocks noGrp="1"/>
          </p:cNvSpPr>
          <p:nvPr>
            <p:ph type="body" idx="4294967295"/>
          </p:nvPr>
        </p:nvSpPr>
        <p:spPr>
          <a:xfrm>
            <a:off x="924791" y="1079500"/>
            <a:ext cx="9540009" cy="5092700"/>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Example of a transaction performing locking:</a:t>
            </a:r>
            <a:endParaRPr/>
          </a:p>
          <a:p>
            <a:pPr marL="228600" lvl="0" indent="-104140" algn="l" rtl="0">
              <a:lnSpc>
                <a:spcPct val="90000"/>
              </a:lnSpc>
              <a:spcBef>
                <a:spcPts val="1000"/>
              </a:spcBef>
              <a:spcAft>
                <a:spcPts val="0"/>
              </a:spcAft>
              <a:buClr>
                <a:schemeClr val="dk1"/>
              </a:buClr>
              <a:buSzPct val="100000"/>
              <a:buFont typeface="Noto Sans Symbols"/>
              <a:buNone/>
            </a:pPr>
            <a:endParaRPr>
              <a:latin typeface="Times New Roman"/>
              <a:ea typeface="Times New Roman"/>
              <a:cs typeface="Times New Roman"/>
              <a:sym typeface="Times New Roman"/>
            </a:endParaRPr>
          </a:p>
          <a:p>
            <a:pPr marL="228600" lvl="0" indent="-104140" algn="l" rtl="0">
              <a:lnSpc>
                <a:spcPct val="90000"/>
              </a:lnSpc>
              <a:spcBef>
                <a:spcPts val="1000"/>
              </a:spcBef>
              <a:spcAft>
                <a:spcPts val="0"/>
              </a:spcAft>
              <a:buClr>
                <a:schemeClr val="dk1"/>
              </a:buClr>
              <a:buSzPct val="100000"/>
              <a:buFont typeface="Noto Sans Symbols"/>
              <a:buNone/>
            </a:pPr>
            <a:endParaRPr>
              <a:latin typeface="Times New Roman"/>
              <a:ea typeface="Times New Roman"/>
              <a:cs typeface="Times New Roman"/>
              <a:sym typeface="Times New Roman"/>
            </a:endParaRPr>
          </a:p>
          <a:p>
            <a:pPr marL="228600" lvl="0" indent="-104140" algn="l" rtl="0">
              <a:lnSpc>
                <a:spcPct val="90000"/>
              </a:lnSpc>
              <a:spcBef>
                <a:spcPts val="1000"/>
              </a:spcBef>
              <a:spcAft>
                <a:spcPts val="0"/>
              </a:spcAft>
              <a:buClr>
                <a:schemeClr val="dk1"/>
              </a:buClr>
              <a:buSzPct val="100000"/>
              <a:buFont typeface="Noto Sans Symbols"/>
              <a:buNone/>
            </a:pPr>
            <a:endParaRPr>
              <a:latin typeface="Times New Roman"/>
              <a:ea typeface="Times New Roman"/>
              <a:cs typeface="Times New Roman"/>
              <a:sym typeface="Times New Roman"/>
            </a:endParaRPr>
          </a:p>
          <a:p>
            <a:pPr marL="717550" lvl="6" indent="0" algn="l" rtl="0">
              <a:lnSpc>
                <a:spcPct val="90000"/>
              </a:lnSpc>
              <a:spcBef>
                <a:spcPts val="500"/>
              </a:spcBef>
              <a:spcAft>
                <a:spcPts val="0"/>
              </a:spcAft>
              <a:buClr>
                <a:schemeClr val="dk1"/>
              </a:buClr>
              <a:buSzPct val="100000"/>
              <a:buNone/>
            </a:pPr>
            <a:endParaRPr sz="2800" b="1">
              <a:latin typeface="Times New Roman"/>
              <a:ea typeface="Times New Roman"/>
              <a:cs typeface="Times New Roman"/>
              <a:sym typeface="Times New Roman"/>
            </a:endParaRPr>
          </a:p>
          <a:p>
            <a:pPr marL="2743200" lvl="6" indent="0" algn="l" rtl="0">
              <a:lnSpc>
                <a:spcPct val="90000"/>
              </a:lnSpc>
              <a:spcBef>
                <a:spcPts val="500"/>
              </a:spcBef>
              <a:spcAft>
                <a:spcPts val="0"/>
              </a:spcAft>
              <a:buClr>
                <a:schemeClr val="dk1"/>
              </a:buClr>
              <a:buSzPct val="100000"/>
              <a:buNone/>
            </a:pPr>
            <a:endParaRPr sz="2800" b="1">
              <a:latin typeface="Times New Roman"/>
              <a:ea typeface="Times New Roman"/>
              <a:cs typeface="Times New Roman"/>
              <a:sym typeface="Times New Roman"/>
            </a:endParaRPr>
          </a:p>
          <a:p>
            <a:pPr marL="228600" lvl="0" indent="-104140" algn="l" rtl="0">
              <a:lnSpc>
                <a:spcPct val="90000"/>
              </a:lnSpc>
              <a:spcBef>
                <a:spcPts val="1000"/>
              </a:spcBef>
              <a:spcAft>
                <a:spcPts val="0"/>
              </a:spcAft>
              <a:buClr>
                <a:schemeClr val="dk1"/>
              </a:buClr>
              <a:buSzPct val="100000"/>
              <a:buFont typeface="Noto Sans Symbols"/>
              <a:buNone/>
            </a:pPr>
            <a:endParaRPr>
              <a:latin typeface="Times New Roman"/>
              <a:ea typeface="Times New Roman"/>
              <a:cs typeface="Times New Roman"/>
              <a:sym typeface="Times New Roman"/>
            </a:endParaRPr>
          </a:p>
          <a:p>
            <a:pPr marL="228600" lvl="0" indent="-104140" algn="l" rtl="0">
              <a:lnSpc>
                <a:spcPct val="90000"/>
              </a:lnSpc>
              <a:spcBef>
                <a:spcPts val="1000"/>
              </a:spcBef>
              <a:spcAft>
                <a:spcPts val="0"/>
              </a:spcAft>
              <a:buClr>
                <a:schemeClr val="dk1"/>
              </a:buClr>
              <a:buSzPct val="100000"/>
              <a:buFont typeface="Noto Sans Symbols"/>
              <a:buNone/>
            </a:pPr>
            <a:endParaRPr>
              <a:latin typeface="Times New Roman"/>
              <a:ea typeface="Times New Roman"/>
              <a:cs typeface="Times New Roman"/>
              <a:sym typeface="Times New Roman"/>
            </a:endParaRPr>
          </a:p>
          <a:p>
            <a:pPr marL="228600" lvl="0" indent="-104140" algn="l" rtl="0">
              <a:lnSpc>
                <a:spcPct val="90000"/>
              </a:lnSpc>
              <a:spcBef>
                <a:spcPts val="1000"/>
              </a:spcBef>
              <a:spcAft>
                <a:spcPts val="0"/>
              </a:spcAft>
              <a:buClr>
                <a:schemeClr val="dk1"/>
              </a:buClr>
              <a:buSzPct val="100000"/>
              <a:buFont typeface="Noto Sans Symbols"/>
              <a:buNone/>
            </a:pP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Font typeface="Noto Sans Symbols"/>
              <a:buChar char="▪"/>
            </a:pPr>
            <a:r>
              <a:rPr lang="en-US" sz="3400" b="1">
                <a:latin typeface="Times New Roman"/>
                <a:ea typeface="Times New Roman"/>
                <a:cs typeface="Times New Roman"/>
                <a:sym typeface="Times New Roman"/>
              </a:rPr>
              <a:t>Issues/ Rules : </a:t>
            </a:r>
            <a:r>
              <a:rPr lang="en-US">
                <a:latin typeface="Times New Roman"/>
                <a:ea typeface="Times New Roman"/>
                <a:cs typeface="Times New Roman"/>
                <a:sym typeface="Times New Roman"/>
              </a:rPr>
              <a:t>---</a:t>
            </a:r>
            <a:endParaRPr/>
          </a:p>
          <a:p>
            <a:pPr marL="893763" lvl="0" indent="-623888"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Locking as above is not sufficient to guarantee serializability — if </a:t>
            </a:r>
            <a:r>
              <a:rPr lang="en-US" i="1">
                <a:latin typeface="Times New Roman"/>
                <a:ea typeface="Times New Roman"/>
                <a:cs typeface="Times New Roman"/>
                <a:sym typeface="Times New Roman"/>
              </a:rPr>
              <a:t>A</a:t>
            </a:r>
            <a:r>
              <a:rPr lang="en-US">
                <a:latin typeface="Times New Roman"/>
                <a:ea typeface="Times New Roman"/>
                <a:cs typeface="Times New Roman"/>
                <a:sym typeface="Times New Roman"/>
              </a:rPr>
              <a:t> and </a:t>
            </a:r>
            <a:r>
              <a:rPr lang="en-US" i="1">
                <a:latin typeface="Times New Roman"/>
                <a:ea typeface="Times New Roman"/>
                <a:cs typeface="Times New Roman"/>
                <a:sym typeface="Times New Roman"/>
              </a:rPr>
              <a:t>B</a:t>
            </a:r>
            <a:r>
              <a:rPr lang="en-US">
                <a:latin typeface="Times New Roman"/>
                <a:ea typeface="Times New Roman"/>
                <a:cs typeface="Times New Roman"/>
                <a:sym typeface="Times New Roman"/>
              </a:rPr>
              <a:t> get updated in-between the read of </a:t>
            </a:r>
            <a:r>
              <a:rPr lang="en-US" i="1">
                <a:latin typeface="Times New Roman"/>
                <a:ea typeface="Times New Roman"/>
                <a:cs typeface="Times New Roman"/>
                <a:sym typeface="Times New Roman"/>
              </a:rPr>
              <a:t>A</a:t>
            </a:r>
            <a:r>
              <a:rPr lang="en-US">
                <a:latin typeface="Times New Roman"/>
                <a:ea typeface="Times New Roman"/>
                <a:cs typeface="Times New Roman"/>
                <a:sym typeface="Times New Roman"/>
              </a:rPr>
              <a:t> and </a:t>
            </a:r>
            <a:r>
              <a:rPr lang="en-US" i="1">
                <a:latin typeface="Times New Roman"/>
                <a:ea typeface="Times New Roman"/>
                <a:cs typeface="Times New Roman"/>
                <a:sym typeface="Times New Roman"/>
              </a:rPr>
              <a:t>B</a:t>
            </a:r>
            <a:r>
              <a:rPr lang="en-US">
                <a:latin typeface="Times New Roman"/>
                <a:ea typeface="Times New Roman"/>
                <a:cs typeface="Times New Roman"/>
                <a:sym typeface="Times New Roman"/>
              </a:rPr>
              <a:t>, the displayed sum would be wrong.</a:t>
            </a:r>
            <a:endParaRPr/>
          </a:p>
          <a:p>
            <a:pPr marL="893763" lvl="0" indent="-623888"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A  </a:t>
            </a:r>
            <a:r>
              <a:rPr lang="en-US" b="1">
                <a:solidFill>
                  <a:schemeClr val="dk2"/>
                </a:solidFill>
                <a:latin typeface="Times New Roman"/>
                <a:ea typeface="Times New Roman"/>
                <a:cs typeface="Times New Roman"/>
                <a:sym typeface="Times New Roman"/>
              </a:rPr>
              <a:t>locking protocol</a:t>
            </a:r>
            <a:r>
              <a:rPr lang="en-US">
                <a:latin typeface="Times New Roman"/>
                <a:ea typeface="Times New Roman"/>
                <a:cs typeface="Times New Roman"/>
                <a:sym typeface="Times New Roman"/>
              </a:rPr>
              <a:t> is a set of rules followed by all transactions while requesting and releasing locks. Locking protocols restrict the set of possible schedules.</a:t>
            </a:r>
            <a:endParaRPr/>
          </a:p>
        </p:txBody>
      </p:sp>
      <p:graphicFrame>
        <p:nvGraphicFramePr>
          <p:cNvPr id="176" name="Google Shape;176;p12"/>
          <p:cNvGraphicFramePr/>
          <p:nvPr/>
        </p:nvGraphicFramePr>
        <p:xfrm>
          <a:off x="1174172" y="1456170"/>
          <a:ext cx="8715650" cy="2377460"/>
        </p:xfrm>
        <a:graphic>
          <a:graphicData uri="http://schemas.openxmlformats.org/drawingml/2006/table">
            <a:tbl>
              <a:tblPr firstRow="1" bandRow="1">
                <a:noFill/>
                <a:tableStyleId>{72E8DBB4-E693-4217-B285-E902B1A81B57}</a:tableStyleId>
              </a:tblPr>
              <a:tblGrid>
                <a:gridCol w="4357825"/>
                <a:gridCol w="4357825"/>
              </a:tblGrid>
              <a:tr h="228600">
                <a:tc>
                  <a:txBody>
                    <a:bodyPr/>
                    <a:lstStyle/>
                    <a:p>
                      <a:pPr marL="0" marR="0" lvl="0" indent="0" algn="l" rtl="0">
                        <a:spcBef>
                          <a:spcPts val="0"/>
                        </a:spcBef>
                        <a:spcAft>
                          <a:spcPts val="0"/>
                        </a:spcAft>
                        <a:buNone/>
                      </a:pPr>
                      <a:r>
                        <a:rPr lang="en-US" sz="1800" b="1" u="none" strike="noStrike" cap="none"/>
                        <a:t>Transaction –T </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a:t>Transaction –T with Locks </a:t>
                      </a:r>
                      <a:endParaRPr sz="1800"/>
                    </a:p>
                  </a:txBody>
                  <a:tcPr marL="91450" marR="91450" marT="45725" marB="45725"/>
                </a:tc>
              </a:tr>
              <a:tr h="370850">
                <a:tc>
                  <a:txBody>
                    <a:bodyPr/>
                    <a:lstStyle/>
                    <a:p>
                      <a:pPr marL="0" marR="0" lvl="0" indent="0" algn="l" rtl="0">
                        <a:spcBef>
                          <a:spcPts val="0"/>
                        </a:spcBef>
                        <a:spcAft>
                          <a:spcPts val="0"/>
                        </a:spcAft>
                        <a:buNone/>
                      </a:pPr>
                      <a:r>
                        <a:rPr lang="en-US" sz="1800" b="0">
                          <a:latin typeface="Times New Roman"/>
                          <a:ea typeface="Times New Roman"/>
                          <a:cs typeface="Times New Roman"/>
                          <a:sym typeface="Times New Roman"/>
                        </a:rPr>
                        <a:t>Read(A);</a:t>
                      </a:r>
                      <a:endParaRPr/>
                    </a:p>
                    <a:p>
                      <a:pPr marL="0" marR="0" lvl="0" indent="0" algn="l" rtl="0">
                        <a:spcBef>
                          <a:spcPts val="0"/>
                        </a:spcBef>
                        <a:spcAft>
                          <a:spcPts val="0"/>
                        </a:spcAft>
                        <a:buNone/>
                      </a:pPr>
                      <a:r>
                        <a:rPr lang="en-US" sz="1800" b="0">
                          <a:latin typeface="Times New Roman"/>
                          <a:ea typeface="Times New Roman"/>
                          <a:cs typeface="Times New Roman"/>
                          <a:sym typeface="Times New Roman"/>
                        </a:rPr>
                        <a:t>Read(B);</a:t>
                      </a:r>
                      <a:endParaRPr/>
                    </a:p>
                    <a:p>
                      <a:pPr marL="0" marR="0" lvl="0" indent="0" algn="l" rtl="0">
                        <a:spcBef>
                          <a:spcPts val="0"/>
                        </a:spcBef>
                        <a:spcAft>
                          <a:spcPts val="0"/>
                        </a:spcAft>
                        <a:buNone/>
                      </a:pPr>
                      <a:r>
                        <a:rPr lang="en-US" sz="1800" b="0">
                          <a:latin typeface="Times New Roman"/>
                          <a:ea typeface="Times New Roman"/>
                          <a:cs typeface="Times New Roman"/>
                          <a:sym typeface="Times New Roman"/>
                        </a:rPr>
                        <a:t>Display(A+B);</a:t>
                      </a:r>
                      <a:endParaRPr sz="1800" b="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a:latin typeface="Times New Roman"/>
                          <a:ea typeface="Times New Roman"/>
                          <a:cs typeface="Times New Roman"/>
                          <a:sym typeface="Times New Roman"/>
                        </a:rPr>
                        <a:t>lock-S</a:t>
                      </a:r>
                      <a:r>
                        <a:rPr lang="en-US" sz="1800" b="1" i="1">
                          <a:latin typeface="Times New Roman"/>
                          <a:ea typeface="Times New Roman"/>
                          <a:cs typeface="Times New Roman"/>
                          <a:sym typeface="Times New Roman"/>
                        </a:rPr>
                        <a:t>(A)</a:t>
                      </a:r>
                      <a:r>
                        <a:rPr lang="en-US" sz="1800" b="1">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1800"/>
                        <a:buFont typeface="Times New Roman"/>
                        <a:buNone/>
                      </a:pPr>
                      <a:r>
                        <a:rPr lang="en-US" sz="1800" b="0">
                          <a:latin typeface="Times New Roman"/>
                          <a:ea typeface="Times New Roman"/>
                          <a:cs typeface="Times New Roman"/>
                          <a:sym typeface="Times New Roman"/>
                        </a:rPr>
                        <a:t>  read </a:t>
                      </a:r>
                      <a:r>
                        <a:rPr lang="en-US" sz="1800" b="0" i="1">
                          <a:latin typeface="Times New Roman"/>
                          <a:ea typeface="Times New Roman"/>
                          <a:cs typeface="Times New Roman"/>
                          <a:sym typeface="Times New Roman"/>
                        </a:rPr>
                        <a:t>(A)</a:t>
                      </a:r>
                      <a:r>
                        <a:rPr lang="en-US" sz="1800" b="0">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1800"/>
                        <a:buFont typeface="Times New Roman"/>
                        <a:buNone/>
                      </a:pPr>
                      <a:r>
                        <a:rPr lang="en-US" sz="1800" b="0">
                          <a:latin typeface="Times New Roman"/>
                          <a:ea typeface="Times New Roman"/>
                          <a:cs typeface="Times New Roman"/>
                          <a:sym typeface="Times New Roman"/>
                        </a:rPr>
                        <a:t>  </a:t>
                      </a:r>
                      <a:r>
                        <a:rPr lang="en-US" sz="1800" b="1">
                          <a:latin typeface="Times New Roman"/>
                          <a:ea typeface="Times New Roman"/>
                          <a:cs typeface="Times New Roman"/>
                          <a:sym typeface="Times New Roman"/>
                        </a:rPr>
                        <a:t>unlock</a:t>
                      </a:r>
                      <a:r>
                        <a:rPr lang="en-US" sz="1800" b="1" i="1">
                          <a:latin typeface="Times New Roman"/>
                          <a:ea typeface="Times New Roman"/>
                          <a:cs typeface="Times New Roman"/>
                          <a:sym typeface="Times New Roman"/>
                        </a:rPr>
                        <a:t>(A)</a:t>
                      </a:r>
                      <a:r>
                        <a:rPr lang="en-US" sz="1800" b="1">
                          <a:latin typeface="Times New Roman"/>
                          <a:ea typeface="Times New Roman"/>
                          <a:cs typeface="Times New Roman"/>
                          <a:sym typeface="Times New Roman"/>
                        </a:rPr>
                        <a:t>; </a:t>
                      </a:r>
                      <a:endParaRPr/>
                    </a:p>
                    <a:p>
                      <a:pPr marL="0" marR="0" lvl="0" indent="0" algn="l" rtl="0">
                        <a:spcBef>
                          <a:spcPts val="0"/>
                        </a:spcBef>
                        <a:spcAft>
                          <a:spcPts val="0"/>
                        </a:spcAft>
                        <a:buClr>
                          <a:schemeClr val="dk1"/>
                        </a:buClr>
                        <a:buSzPts val="1800"/>
                        <a:buFont typeface="Times New Roman"/>
                        <a:buNone/>
                      </a:pPr>
                      <a:r>
                        <a:rPr lang="en-US" sz="1800" b="0">
                          <a:latin typeface="Times New Roman"/>
                          <a:ea typeface="Times New Roman"/>
                          <a:cs typeface="Times New Roman"/>
                          <a:sym typeface="Times New Roman"/>
                        </a:rPr>
                        <a:t>  lock-S</a:t>
                      </a:r>
                      <a:r>
                        <a:rPr lang="en-US" sz="1800" b="0" i="1">
                          <a:latin typeface="Times New Roman"/>
                          <a:ea typeface="Times New Roman"/>
                          <a:cs typeface="Times New Roman"/>
                          <a:sym typeface="Times New Roman"/>
                        </a:rPr>
                        <a:t>(B);</a:t>
                      </a:r>
                      <a:endParaRPr/>
                    </a:p>
                    <a:p>
                      <a:pPr marL="0" marR="0" lvl="0" indent="0" algn="l" rtl="0">
                        <a:spcBef>
                          <a:spcPts val="0"/>
                        </a:spcBef>
                        <a:spcAft>
                          <a:spcPts val="0"/>
                        </a:spcAft>
                        <a:buClr>
                          <a:schemeClr val="dk1"/>
                        </a:buClr>
                        <a:buSzPts val="1800"/>
                        <a:buFont typeface="Times New Roman"/>
                        <a:buNone/>
                      </a:pPr>
                      <a:r>
                        <a:rPr lang="en-US" sz="1800" b="0" i="1">
                          <a:latin typeface="Times New Roman"/>
                          <a:ea typeface="Times New Roman"/>
                          <a:cs typeface="Times New Roman"/>
                          <a:sym typeface="Times New Roman"/>
                        </a:rPr>
                        <a:t>Read(B);</a:t>
                      </a:r>
                      <a:endParaRPr/>
                    </a:p>
                    <a:p>
                      <a:pPr marL="0" marR="0" lvl="0" indent="0" algn="l" rtl="0">
                        <a:spcBef>
                          <a:spcPts val="0"/>
                        </a:spcBef>
                        <a:spcAft>
                          <a:spcPts val="0"/>
                        </a:spcAft>
                        <a:buClr>
                          <a:schemeClr val="dk1"/>
                        </a:buClr>
                        <a:buSzPts val="1800"/>
                        <a:buFont typeface="Times New Roman"/>
                        <a:buNone/>
                      </a:pPr>
                      <a:r>
                        <a:rPr lang="en-US" sz="1800" b="1" i="1">
                          <a:latin typeface="Times New Roman"/>
                          <a:ea typeface="Times New Roman"/>
                          <a:cs typeface="Times New Roman"/>
                          <a:sym typeface="Times New Roman"/>
                        </a:rPr>
                        <a:t>Unlock(B);</a:t>
                      </a:r>
                      <a:endParaRPr/>
                    </a:p>
                    <a:p>
                      <a:pPr marL="0" marR="0" lvl="0" indent="0" algn="l" rtl="0">
                        <a:spcBef>
                          <a:spcPts val="0"/>
                        </a:spcBef>
                        <a:spcAft>
                          <a:spcPts val="0"/>
                        </a:spcAft>
                        <a:buClr>
                          <a:schemeClr val="dk1"/>
                        </a:buClr>
                        <a:buSzPts val="1800"/>
                        <a:buFont typeface="Times New Roman"/>
                        <a:buNone/>
                      </a:pPr>
                      <a:r>
                        <a:rPr lang="en-US" sz="1800" b="0" i="1">
                          <a:latin typeface="Times New Roman"/>
                          <a:ea typeface="Times New Roman"/>
                          <a:cs typeface="Times New Roman"/>
                          <a:sym typeface="Times New Roman"/>
                        </a:rPr>
                        <a:t>Display(A+B);</a:t>
                      </a:r>
                      <a:endParaRPr sz="1800" b="0">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3"/>
          <p:cNvSpPr txBox="1">
            <a:spLocks noGrp="1"/>
          </p:cNvSpPr>
          <p:nvPr>
            <p:ph type="title"/>
          </p:nvPr>
        </p:nvSpPr>
        <p:spPr>
          <a:xfrm>
            <a:off x="838200" y="365125"/>
            <a:ext cx="10515600" cy="7143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Pitfalls of Lock-Based Protocols</a:t>
            </a:r>
            <a:endParaRPr/>
          </a:p>
        </p:txBody>
      </p:sp>
      <p:sp>
        <p:nvSpPr>
          <p:cNvPr id="182" name="Google Shape;182;p13"/>
          <p:cNvSpPr txBox="1">
            <a:spLocks noGrp="1"/>
          </p:cNvSpPr>
          <p:nvPr>
            <p:ph type="body" idx="4294967295"/>
          </p:nvPr>
        </p:nvSpPr>
        <p:spPr>
          <a:xfrm>
            <a:off x="838200" y="1079500"/>
            <a:ext cx="9359900" cy="5143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 Consider the partial schedule</a:t>
            </a:r>
            <a:endParaRPr/>
          </a:p>
          <a:p>
            <a:pPr marL="228600" lvl="0" indent="-228600" algn="just" rtl="0">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Neither </a:t>
            </a:r>
            <a:r>
              <a:rPr lang="en-US" i="1">
                <a:latin typeface="Times New Roman"/>
                <a:ea typeface="Times New Roman"/>
                <a:cs typeface="Times New Roman"/>
                <a:sym typeface="Times New Roman"/>
              </a:rPr>
              <a:t>T</a:t>
            </a:r>
            <a:r>
              <a:rPr lang="en-US" i="1" baseline="-25000">
                <a:latin typeface="Times New Roman"/>
                <a:ea typeface="Times New Roman"/>
                <a:cs typeface="Times New Roman"/>
                <a:sym typeface="Times New Roman"/>
              </a:rPr>
              <a:t>3</a:t>
            </a:r>
            <a:r>
              <a:rPr lang="en-US">
                <a:latin typeface="Times New Roman"/>
                <a:ea typeface="Times New Roman"/>
                <a:cs typeface="Times New Roman"/>
                <a:sym typeface="Times New Roman"/>
              </a:rPr>
              <a:t> nor </a:t>
            </a:r>
            <a:r>
              <a:rPr lang="en-US" i="1">
                <a:latin typeface="Times New Roman"/>
                <a:ea typeface="Times New Roman"/>
                <a:cs typeface="Times New Roman"/>
                <a:sym typeface="Times New Roman"/>
              </a:rPr>
              <a:t>T</a:t>
            </a:r>
            <a:r>
              <a:rPr lang="en-US" i="1" baseline="-25000">
                <a:latin typeface="Times New Roman"/>
                <a:ea typeface="Times New Roman"/>
                <a:cs typeface="Times New Roman"/>
                <a:sym typeface="Times New Roman"/>
              </a:rPr>
              <a:t>4</a:t>
            </a:r>
            <a:r>
              <a:rPr lang="en-US">
                <a:latin typeface="Times New Roman"/>
                <a:ea typeface="Times New Roman"/>
                <a:cs typeface="Times New Roman"/>
                <a:sym typeface="Times New Roman"/>
              </a:rPr>
              <a:t> can make progress — executing  </a:t>
            </a:r>
            <a:r>
              <a:rPr lang="en-US" b="1">
                <a:latin typeface="Times New Roman"/>
                <a:ea typeface="Times New Roman"/>
                <a:cs typeface="Times New Roman"/>
                <a:sym typeface="Times New Roman"/>
              </a:rPr>
              <a:t>lock-S</a:t>
            </a:r>
            <a:r>
              <a:rPr lang="en-US" i="1">
                <a:latin typeface="Times New Roman"/>
                <a:ea typeface="Times New Roman"/>
                <a:cs typeface="Times New Roman"/>
                <a:sym typeface="Times New Roman"/>
              </a:rPr>
              <a:t>(B)</a:t>
            </a:r>
            <a:r>
              <a:rPr lang="en-US">
                <a:latin typeface="Times New Roman"/>
                <a:ea typeface="Times New Roman"/>
                <a:cs typeface="Times New Roman"/>
                <a:sym typeface="Times New Roman"/>
              </a:rPr>
              <a:t> causes </a:t>
            </a:r>
            <a:r>
              <a:rPr lang="en-US" i="1">
                <a:latin typeface="Times New Roman"/>
                <a:ea typeface="Times New Roman"/>
                <a:cs typeface="Times New Roman"/>
                <a:sym typeface="Times New Roman"/>
              </a:rPr>
              <a:t>T</a:t>
            </a:r>
            <a:r>
              <a:rPr lang="en-US" i="1" baseline="-25000">
                <a:latin typeface="Times New Roman"/>
                <a:ea typeface="Times New Roman"/>
                <a:cs typeface="Times New Roman"/>
                <a:sym typeface="Times New Roman"/>
              </a:rPr>
              <a:t>4</a:t>
            </a:r>
            <a:r>
              <a:rPr lang="en-US">
                <a:latin typeface="Times New Roman"/>
                <a:ea typeface="Times New Roman"/>
                <a:cs typeface="Times New Roman"/>
                <a:sym typeface="Times New Roman"/>
              </a:rPr>
              <a:t> to wait for </a:t>
            </a:r>
            <a:r>
              <a:rPr lang="en-US" i="1">
                <a:latin typeface="Times New Roman"/>
                <a:ea typeface="Times New Roman"/>
                <a:cs typeface="Times New Roman"/>
                <a:sym typeface="Times New Roman"/>
              </a:rPr>
              <a:t>T</a:t>
            </a:r>
            <a:r>
              <a:rPr lang="en-US" i="1" baseline="-25000">
                <a:latin typeface="Times New Roman"/>
                <a:ea typeface="Times New Roman"/>
                <a:cs typeface="Times New Roman"/>
                <a:sym typeface="Times New Roman"/>
              </a:rPr>
              <a:t>3</a:t>
            </a:r>
            <a:r>
              <a:rPr lang="en-US">
                <a:latin typeface="Times New Roman"/>
                <a:ea typeface="Times New Roman"/>
                <a:cs typeface="Times New Roman"/>
                <a:sym typeface="Times New Roman"/>
              </a:rPr>
              <a:t> to release its lock on </a:t>
            </a:r>
            <a:r>
              <a:rPr lang="en-US" i="1">
                <a:latin typeface="Times New Roman"/>
                <a:ea typeface="Times New Roman"/>
                <a:cs typeface="Times New Roman"/>
                <a:sym typeface="Times New Roman"/>
              </a:rPr>
              <a:t>B</a:t>
            </a:r>
            <a:r>
              <a:rPr lang="en-US">
                <a:latin typeface="Times New Roman"/>
                <a:ea typeface="Times New Roman"/>
                <a:cs typeface="Times New Roman"/>
                <a:sym typeface="Times New Roman"/>
              </a:rPr>
              <a:t>, while executing  </a:t>
            </a:r>
            <a:r>
              <a:rPr lang="en-US" b="1">
                <a:latin typeface="Times New Roman"/>
                <a:ea typeface="Times New Roman"/>
                <a:cs typeface="Times New Roman"/>
                <a:sym typeface="Times New Roman"/>
              </a:rPr>
              <a:t>lock-X</a:t>
            </a:r>
            <a:r>
              <a:rPr lang="en-US" i="1">
                <a:latin typeface="Times New Roman"/>
                <a:ea typeface="Times New Roman"/>
                <a:cs typeface="Times New Roman"/>
                <a:sym typeface="Times New Roman"/>
              </a:rPr>
              <a:t>(A)</a:t>
            </a:r>
            <a:r>
              <a:rPr lang="en-US">
                <a:latin typeface="Times New Roman"/>
                <a:ea typeface="Times New Roman"/>
                <a:cs typeface="Times New Roman"/>
                <a:sym typeface="Times New Roman"/>
              </a:rPr>
              <a:t> causes </a:t>
            </a:r>
            <a:r>
              <a:rPr lang="en-US" i="1">
                <a:latin typeface="Times New Roman"/>
                <a:ea typeface="Times New Roman"/>
                <a:cs typeface="Times New Roman"/>
                <a:sym typeface="Times New Roman"/>
              </a:rPr>
              <a:t>T</a:t>
            </a:r>
            <a:r>
              <a:rPr lang="en-US" i="1" baseline="-25000">
                <a:latin typeface="Times New Roman"/>
                <a:ea typeface="Times New Roman"/>
                <a:cs typeface="Times New Roman"/>
                <a:sym typeface="Times New Roman"/>
              </a:rPr>
              <a:t>3</a:t>
            </a:r>
            <a:r>
              <a:rPr lang="en-US" i="1">
                <a:latin typeface="Times New Roman"/>
                <a:ea typeface="Times New Roman"/>
                <a:cs typeface="Times New Roman"/>
                <a:sym typeface="Times New Roman"/>
              </a:rPr>
              <a:t> </a:t>
            </a:r>
            <a:r>
              <a:rPr lang="en-US">
                <a:latin typeface="Times New Roman"/>
                <a:ea typeface="Times New Roman"/>
                <a:cs typeface="Times New Roman"/>
                <a:sym typeface="Times New Roman"/>
              </a:rPr>
              <a:t> to wait for </a:t>
            </a:r>
            <a:r>
              <a:rPr lang="en-US" i="1">
                <a:latin typeface="Times New Roman"/>
                <a:ea typeface="Times New Roman"/>
                <a:cs typeface="Times New Roman"/>
                <a:sym typeface="Times New Roman"/>
              </a:rPr>
              <a:t>T</a:t>
            </a:r>
            <a:r>
              <a:rPr lang="en-US" i="1" baseline="-25000">
                <a:latin typeface="Times New Roman"/>
                <a:ea typeface="Times New Roman"/>
                <a:cs typeface="Times New Roman"/>
                <a:sym typeface="Times New Roman"/>
              </a:rPr>
              <a:t>4</a:t>
            </a:r>
            <a:r>
              <a:rPr lang="en-US">
                <a:latin typeface="Times New Roman"/>
                <a:ea typeface="Times New Roman"/>
                <a:cs typeface="Times New Roman"/>
                <a:sym typeface="Times New Roman"/>
              </a:rPr>
              <a:t> to release its lock on </a:t>
            </a:r>
            <a:r>
              <a:rPr lang="en-US" i="1">
                <a:latin typeface="Times New Roman"/>
                <a:ea typeface="Times New Roman"/>
                <a:cs typeface="Times New Roman"/>
                <a:sym typeface="Times New Roman"/>
              </a:rPr>
              <a:t>A</a:t>
            </a:r>
            <a:r>
              <a:rPr lang="en-US">
                <a:latin typeface="Times New Roman"/>
                <a:ea typeface="Times New Roman"/>
                <a:cs typeface="Times New Roman"/>
                <a:sym typeface="Times New Roman"/>
              </a:rPr>
              <a:t>.</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Such a situation is called a </a:t>
            </a:r>
            <a:r>
              <a:rPr lang="en-US" b="1">
                <a:solidFill>
                  <a:schemeClr val="dk2"/>
                </a:solidFill>
                <a:latin typeface="Times New Roman"/>
                <a:ea typeface="Times New Roman"/>
                <a:cs typeface="Times New Roman"/>
                <a:sym typeface="Times New Roman"/>
              </a:rPr>
              <a:t>deadlock</a:t>
            </a:r>
            <a:r>
              <a:rPr lang="en-US">
                <a:latin typeface="Times New Roman"/>
                <a:ea typeface="Times New Roman"/>
                <a:cs typeface="Times New Roman"/>
                <a:sym typeface="Times New Roman"/>
              </a:rPr>
              <a:t>. </a:t>
            </a:r>
            <a:endParaRPr/>
          </a:p>
          <a:p>
            <a:pPr marL="685800" lvl="1" indent="-228600" algn="l" rtl="0">
              <a:lnSpc>
                <a:spcPct val="9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To handle a deadlock one of </a:t>
            </a:r>
            <a:r>
              <a:rPr lang="en-US" i="1">
                <a:latin typeface="Times New Roman"/>
                <a:ea typeface="Times New Roman"/>
                <a:cs typeface="Times New Roman"/>
                <a:sym typeface="Times New Roman"/>
              </a:rPr>
              <a:t>T</a:t>
            </a:r>
            <a:r>
              <a:rPr lang="en-US" i="1" baseline="-25000">
                <a:latin typeface="Times New Roman"/>
                <a:ea typeface="Times New Roman"/>
                <a:cs typeface="Times New Roman"/>
                <a:sym typeface="Times New Roman"/>
              </a:rPr>
              <a:t>3</a:t>
            </a:r>
            <a:r>
              <a:rPr lang="en-US">
                <a:latin typeface="Times New Roman"/>
                <a:ea typeface="Times New Roman"/>
                <a:cs typeface="Times New Roman"/>
                <a:sym typeface="Times New Roman"/>
              </a:rPr>
              <a:t> or </a:t>
            </a:r>
            <a:r>
              <a:rPr lang="en-US" i="1">
                <a:latin typeface="Times New Roman"/>
                <a:ea typeface="Times New Roman"/>
                <a:cs typeface="Times New Roman"/>
                <a:sym typeface="Times New Roman"/>
              </a:rPr>
              <a:t>T</a:t>
            </a:r>
            <a:r>
              <a:rPr lang="en-US" i="1" baseline="-25000">
                <a:latin typeface="Times New Roman"/>
                <a:ea typeface="Times New Roman"/>
                <a:cs typeface="Times New Roman"/>
                <a:sym typeface="Times New Roman"/>
              </a:rPr>
              <a:t>4</a:t>
            </a:r>
            <a:r>
              <a:rPr lang="en-US">
                <a:latin typeface="Times New Roman"/>
                <a:ea typeface="Times New Roman"/>
                <a:cs typeface="Times New Roman"/>
                <a:sym typeface="Times New Roman"/>
              </a:rPr>
              <a:t> must be rolled back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and its locks released.</a:t>
            </a:r>
            <a:endParaRPr/>
          </a:p>
        </p:txBody>
      </p:sp>
      <p:pic>
        <p:nvPicPr>
          <p:cNvPr id="183" name="Google Shape;183;p13"/>
          <p:cNvPicPr preferRelativeResize="0"/>
          <p:nvPr/>
        </p:nvPicPr>
        <p:blipFill rotWithShape="1">
          <a:blip r:embed="rId3">
            <a:alphaModFix/>
          </a:blip>
          <a:srcRect l="14131" t="2899" r="13043" b="1449"/>
          <a:stretch/>
        </p:blipFill>
        <p:spPr>
          <a:xfrm>
            <a:off x="8865394" y="2979160"/>
            <a:ext cx="2665412" cy="2799340"/>
          </a:xfrm>
          <a:prstGeom prst="rect">
            <a:avLst/>
          </a:prstGeom>
          <a:noFill/>
          <a:ln w="76200" cap="flat" cmpd="tri">
            <a:solidFill>
              <a:schemeClr val="dk2"/>
            </a:solidFill>
            <a:prstDash val="solid"/>
            <a:miter lim="800000"/>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935182" y="265112"/>
            <a:ext cx="9632373" cy="60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Pitfalls of Lock-Based Protocols         Contd...</a:t>
            </a:r>
            <a:endParaRPr/>
          </a:p>
        </p:txBody>
      </p:sp>
      <p:sp>
        <p:nvSpPr>
          <p:cNvPr id="189" name="Google Shape;189;p14"/>
          <p:cNvSpPr txBox="1">
            <a:spLocks noGrp="1"/>
          </p:cNvSpPr>
          <p:nvPr>
            <p:ph type="body" idx="4294967295"/>
          </p:nvPr>
        </p:nvSpPr>
        <p:spPr>
          <a:xfrm>
            <a:off x="758537" y="1079500"/>
            <a:ext cx="9252240" cy="49037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potential for deadlock exists in most locking protocols. Deadlocks are a necessary evil.</a:t>
            </a:r>
            <a:endParaRPr/>
          </a:p>
          <a:p>
            <a:pPr marL="228600" lvl="0" indent="-228600" algn="l" rtl="0">
              <a:lnSpc>
                <a:spcPct val="90000"/>
              </a:lnSpc>
              <a:spcBef>
                <a:spcPts val="1000"/>
              </a:spcBef>
              <a:spcAft>
                <a:spcPts val="0"/>
              </a:spcAft>
              <a:buClr>
                <a:schemeClr val="dk2"/>
              </a:buClr>
              <a:buSzPts val="2800"/>
              <a:buChar char="•"/>
            </a:pPr>
            <a:r>
              <a:rPr lang="en-US" b="1">
                <a:solidFill>
                  <a:schemeClr val="dk2"/>
                </a:solidFill>
                <a:latin typeface="Times New Roman"/>
                <a:ea typeface="Times New Roman"/>
                <a:cs typeface="Times New Roman"/>
                <a:sym typeface="Times New Roman"/>
              </a:rPr>
              <a:t>Starvation</a:t>
            </a:r>
            <a:r>
              <a:rPr lang="en-US">
                <a:latin typeface="Times New Roman"/>
                <a:ea typeface="Times New Roman"/>
                <a:cs typeface="Times New Roman"/>
                <a:sym typeface="Times New Roman"/>
              </a:rPr>
              <a:t> is also possible if concurrency control manager is badly designed. For example:</a:t>
            </a:r>
            <a:endParaRPr/>
          </a:p>
          <a:p>
            <a:pPr marL="685800" lvl="1" indent="-228600" algn="l"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A transaction may be waiting for an X-lock on an item, while a sequence of other transactions request and are granted an S-lock on the same item.  </a:t>
            </a:r>
            <a:endParaRPr/>
          </a:p>
          <a:p>
            <a:pPr marL="685800" lvl="1" indent="-228600" algn="l"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The same transaction is repeatedly rolled back due to deadlocks.</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Concurrency control manager can be designed to prevent starvation.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838200" y="365125"/>
            <a:ext cx="10515600" cy="73631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The Two-Phase Locking Protocol</a:t>
            </a:r>
            <a:endParaRPr/>
          </a:p>
        </p:txBody>
      </p:sp>
      <p:sp>
        <p:nvSpPr>
          <p:cNvPr id="195" name="Google Shape;195;p15"/>
          <p:cNvSpPr txBox="1">
            <a:spLocks noGrp="1"/>
          </p:cNvSpPr>
          <p:nvPr>
            <p:ph type="body" idx="4294967295"/>
          </p:nvPr>
        </p:nvSpPr>
        <p:spPr>
          <a:xfrm>
            <a:off x="838200" y="1101436"/>
            <a:ext cx="10515600" cy="507552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This is a protocol which ensures conflict-serializable schedules.</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Phase 1: Growing Phase</a:t>
            </a:r>
            <a:endParaRPr/>
          </a:p>
          <a:p>
            <a:pPr marL="685800" lvl="1" indent="-228600" algn="l"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transaction may obtain locks </a:t>
            </a:r>
            <a:endParaRPr/>
          </a:p>
          <a:p>
            <a:pPr marL="685800" lvl="1" indent="-228600" algn="l"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transaction may not release locks</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Phase 2: Shrinking Phase</a:t>
            </a:r>
            <a:endParaRPr/>
          </a:p>
          <a:p>
            <a:pPr marL="685800" lvl="1" indent="-228600" algn="l"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transaction may release locks</a:t>
            </a:r>
            <a:endParaRPr/>
          </a:p>
          <a:p>
            <a:pPr marL="685800" lvl="1" indent="-228600" algn="l" rtl="0">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transaction may not obtain locks</a:t>
            </a:r>
            <a:endParaRPr/>
          </a:p>
          <a:p>
            <a:pPr marL="228600" lvl="0" indent="-228600" algn="l" rtl="0">
              <a:lnSpc>
                <a:spcPct val="12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protocol assures serializability. It can be proved that the transactions can be serialized in the order of their </a:t>
            </a:r>
            <a:r>
              <a:rPr lang="en-US" b="1">
                <a:solidFill>
                  <a:schemeClr val="dk2"/>
                </a:solidFill>
                <a:latin typeface="Times New Roman"/>
                <a:ea typeface="Times New Roman"/>
                <a:cs typeface="Times New Roman"/>
                <a:sym typeface="Times New Roman"/>
              </a:rPr>
              <a:t>lock points</a:t>
            </a:r>
            <a:r>
              <a:rPr lang="en-US" i="1">
                <a:latin typeface="Times New Roman"/>
                <a:ea typeface="Times New Roman"/>
                <a:cs typeface="Times New Roman"/>
                <a:sym typeface="Times New Roman"/>
              </a:rPr>
              <a:t> </a:t>
            </a:r>
            <a:r>
              <a:rPr lang="en-US">
                <a:latin typeface="Times New Roman"/>
                <a:ea typeface="Times New Roman"/>
                <a:cs typeface="Times New Roman"/>
                <a:sym typeface="Times New Roman"/>
              </a:rPr>
              <a:t> (i.e. the point where a transaction acquired its final lock).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6"/>
          <p:cNvSpPr txBox="1">
            <a:spLocks noGrp="1"/>
          </p:cNvSpPr>
          <p:nvPr>
            <p:ph type="title"/>
          </p:nvPr>
        </p:nvSpPr>
        <p:spPr>
          <a:xfrm>
            <a:off x="608382" y="0"/>
            <a:ext cx="9455726" cy="9664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The Two-Phase Locking Protocol   Contd...</a:t>
            </a:r>
            <a:endParaRPr/>
          </a:p>
        </p:txBody>
      </p:sp>
      <p:sp>
        <p:nvSpPr>
          <p:cNvPr id="201" name="Google Shape;201;p16"/>
          <p:cNvSpPr txBox="1">
            <a:spLocks noGrp="1"/>
          </p:cNvSpPr>
          <p:nvPr>
            <p:ph type="body" idx="4294967295"/>
          </p:nvPr>
        </p:nvSpPr>
        <p:spPr>
          <a:xfrm>
            <a:off x="608382" y="1494991"/>
            <a:ext cx="9954491" cy="31702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Two-phase locking </a:t>
            </a:r>
            <a:r>
              <a:rPr lang="en-US" i="1">
                <a:latin typeface="Times New Roman"/>
                <a:ea typeface="Times New Roman"/>
                <a:cs typeface="Times New Roman"/>
                <a:sym typeface="Times New Roman"/>
              </a:rPr>
              <a:t>does not</a:t>
            </a:r>
            <a:r>
              <a:rPr lang="en-US">
                <a:latin typeface="Times New Roman"/>
                <a:ea typeface="Times New Roman"/>
                <a:cs typeface="Times New Roman"/>
                <a:sym typeface="Times New Roman"/>
              </a:rPr>
              <a:t> ensure freedom from deadlocks</a:t>
            </a:r>
            <a:endParaRPr/>
          </a:p>
          <a:p>
            <a:pPr marL="228600" lvl="0" indent="-228600" algn="l" rtl="0">
              <a:lnSpc>
                <a:spcPct val="11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Cascading roll-back is possible under two-phase locking. To avoid this, follow a modified protocol called </a:t>
            </a:r>
            <a:r>
              <a:rPr lang="en-US" b="1">
                <a:solidFill>
                  <a:schemeClr val="dk2"/>
                </a:solidFill>
                <a:latin typeface="Times New Roman"/>
                <a:ea typeface="Times New Roman"/>
                <a:cs typeface="Times New Roman"/>
                <a:sym typeface="Times New Roman"/>
              </a:rPr>
              <a:t>strict two-phase locking</a:t>
            </a:r>
            <a:r>
              <a:rPr lang="en-US">
                <a:latin typeface="Times New Roman"/>
                <a:ea typeface="Times New Roman"/>
                <a:cs typeface="Times New Roman"/>
                <a:sym typeface="Times New Roman"/>
              </a:rPr>
              <a:t>. Here a transaction must hold </a:t>
            </a:r>
            <a:r>
              <a:rPr lang="en-US" i="1">
                <a:solidFill>
                  <a:srgbClr val="FF0000"/>
                </a:solidFill>
                <a:latin typeface="Times New Roman"/>
                <a:ea typeface="Times New Roman"/>
                <a:cs typeface="Times New Roman"/>
                <a:sym typeface="Times New Roman"/>
              </a:rPr>
              <a:t>all its exclusive locks </a:t>
            </a:r>
            <a:r>
              <a:rPr lang="en-US">
                <a:latin typeface="Times New Roman"/>
                <a:ea typeface="Times New Roman"/>
                <a:cs typeface="Times New Roman"/>
                <a:sym typeface="Times New Roman"/>
              </a:rPr>
              <a:t>till it commits/aborts.</a:t>
            </a:r>
            <a:endParaRPr/>
          </a:p>
          <a:p>
            <a:pPr marL="228600" lvl="0" indent="-228600" algn="l" rtl="0">
              <a:lnSpc>
                <a:spcPct val="110000"/>
              </a:lnSpc>
              <a:spcBef>
                <a:spcPts val="1000"/>
              </a:spcBef>
              <a:spcAft>
                <a:spcPts val="0"/>
              </a:spcAft>
              <a:buClr>
                <a:schemeClr val="dk2"/>
              </a:buClr>
              <a:buSzPct val="100000"/>
              <a:buFont typeface="Noto Sans Symbols"/>
              <a:buChar char="▪"/>
            </a:pPr>
            <a:r>
              <a:rPr lang="en-US" b="1">
                <a:solidFill>
                  <a:schemeClr val="dk2"/>
                </a:solidFill>
                <a:latin typeface="Times New Roman"/>
                <a:ea typeface="Times New Roman"/>
                <a:cs typeface="Times New Roman"/>
                <a:sym typeface="Times New Roman"/>
              </a:rPr>
              <a:t>Rigorous two-phase locking</a:t>
            </a:r>
            <a:r>
              <a:rPr lang="en-US">
                <a:latin typeface="Times New Roman"/>
                <a:ea typeface="Times New Roman"/>
                <a:cs typeface="Times New Roman"/>
                <a:sym typeface="Times New Roman"/>
              </a:rPr>
              <a:t> is even stricter: here </a:t>
            </a:r>
            <a:r>
              <a:rPr lang="en-US" i="1">
                <a:solidFill>
                  <a:srgbClr val="FF0000"/>
                </a:solidFill>
                <a:latin typeface="Times New Roman"/>
                <a:ea typeface="Times New Roman"/>
                <a:cs typeface="Times New Roman"/>
                <a:sym typeface="Times New Roman"/>
              </a:rPr>
              <a:t>all locks </a:t>
            </a:r>
            <a:r>
              <a:rPr lang="en-US">
                <a:latin typeface="Times New Roman"/>
                <a:ea typeface="Times New Roman"/>
                <a:cs typeface="Times New Roman"/>
                <a:sym typeface="Times New Roman"/>
              </a:rPr>
              <a:t>are held till commit/abort. In this protocol transactions can be serialized in the order in which they commit.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7"/>
          <p:cNvSpPr txBox="1">
            <a:spLocks noGrp="1"/>
          </p:cNvSpPr>
          <p:nvPr>
            <p:ph type="title"/>
          </p:nvPr>
        </p:nvSpPr>
        <p:spPr>
          <a:xfrm>
            <a:off x="487787" y="227331"/>
            <a:ext cx="9871364" cy="60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b="1">
                <a:latin typeface="Times New Roman"/>
                <a:ea typeface="Times New Roman"/>
                <a:cs typeface="Times New Roman"/>
                <a:sym typeface="Times New Roman"/>
              </a:rPr>
              <a:t>The Two-Phase Locking Protocol    Contd…</a:t>
            </a:r>
            <a:endParaRPr/>
          </a:p>
        </p:txBody>
      </p:sp>
      <p:sp>
        <p:nvSpPr>
          <p:cNvPr id="207" name="Google Shape;207;p17"/>
          <p:cNvSpPr txBox="1">
            <a:spLocks noGrp="1"/>
          </p:cNvSpPr>
          <p:nvPr>
            <p:ph type="body" idx="4294967295"/>
          </p:nvPr>
        </p:nvSpPr>
        <p:spPr>
          <a:xfrm>
            <a:off x="361682" y="118893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There can be conflict serializable schedules that cannot be obtained if two-phase locking is used.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However, in the absence of extra information (e.g., ordering of  access to data), two-phase locking is needed for conflict serializability in the following sense:</a:t>
            </a:r>
            <a:endParaRPr/>
          </a:p>
          <a:p>
            <a:pPr marL="228600" lvl="0" indent="-228600" algn="l" rtl="0">
              <a:lnSpc>
                <a:spcPct val="90000"/>
              </a:lnSpc>
              <a:spcBef>
                <a:spcPts val="1000"/>
              </a:spcBef>
              <a:spcAft>
                <a:spcPts val="0"/>
              </a:spcAft>
              <a:buClr>
                <a:schemeClr val="dk1"/>
              </a:buClr>
              <a:buSzPts val="2800"/>
              <a:buFont typeface="Arial"/>
              <a:buNone/>
            </a:pPr>
            <a:r>
              <a:rPr lang="en-US">
                <a:latin typeface="Times New Roman"/>
                <a:ea typeface="Times New Roman"/>
                <a:cs typeface="Times New Roman"/>
                <a:sym typeface="Times New Roman"/>
              </a:rPr>
              <a:t>    Given a transaction </a:t>
            </a:r>
            <a:r>
              <a:rPr lang="en-US" i="1">
                <a:latin typeface="Times New Roman"/>
                <a:ea typeface="Times New Roman"/>
                <a:cs typeface="Times New Roman"/>
                <a:sym typeface="Times New Roman"/>
              </a:rPr>
              <a:t>T</a:t>
            </a:r>
            <a:r>
              <a:rPr lang="en-US" baseline="-25000">
                <a:latin typeface="Times New Roman"/>
                <a:ea typeface="Times New Roman"/>
                <a:cs typeface="Times New Roman"/>
                <a:sym typeface="Times New Roman"/>
              </a:rPr>
              <a:t>i</a:t>
            </a:r>
            <a:r>
              <a:rPr lang="en-US">
                <a:latin typeface="Times New Roman"/>
                <a:ea typeface="Times New Roman"/>
                <a:cs typeface="Times New Roman"/>
                <a:sym typeface="Times New Roman"/>
              </a:rPr>
              <a:t> that does not follow two-phase locking, we can find a transaction </a:t>
            </a:r>
            <a:r>
              <a:rPr lang="en-US" i="1">
                <a:latin typeface="Times New Roman"/>
                <a:ea typeface="Times New Roman"/>
                <a:cs typeface="Times New Roman"/>
                <a:sym typeface="Times New Roman"/>
              </a:rPr>
              <a:t>T</a:t>
            </a:r>
            <a:r>
              <a:rPr lang="en-US" i="1" baseline="-25000">
                <a:latin typeface="Times New Roman"/>
                <a:ea typeface="Times New Roman"/>
                <a:cs typeface="Times New Roman"/>
                <a:sym typeface="Times New Roman"/>
              </a:rPr>
              <a:t>j</a:t>
            </a:r>
            <a:r>
              <a:rPr lang="en-US">
                <a:latin typeface="Times New Roman"/>
                <a:ea typeface="Times New Roman"/>
                <a:cs typeface="Times New Roman"/>
                <a:sym typeface="Times New Roman"/>
              </a:rPr>
              <a:t> that uses two-phase locking, and a schedule for </a:t>
            </a:r>
            <a:r>
              <a:rPr lang="en-US" i="1">
                <a:latin typeface="Times New Roman"/>
                <a:ea typeface="Times New Roman"/>
                <a:cs typeface="Times New Roman"/>
                <a:sym typeface="Times New Roman"/>
              </a:rPr>
              <a:t>T</a:t>
            </a:r>
            <a:r>
              <a:rPr lang="en-US" i="1" baseline="-25000">
                <a:latin typeface="Times New Roman"/>
                <a:ea typeface="Times New Roman"/>
                <a:cs typeface="Times New Roman"/>
                <a:sym typeface="Times New Roman"/>
              </a:rPr>
              <a:t>i</a:t>
            </a:r>
            <a:r>
              <a:rPr lang="en-US">
                <a:latin typeface="Times New Roman"/>
                <a:ea typeface="Times New Roman"/>
                <a:cs typeface="Times New Roman"/>
                <a:sym typeface="Times New Roman"/>
              </a:rPr>
              <a:t> and </a:t>
            </a:r>
            <a:r>
              <a:rPr lang="en-US" i="1">
                <a:latin typeface="Times New Roman"/>
                <a:ea typeface="Times New Roman"/>
                <a:cs typeface="Times New Roman"/>
                <a:sym typeface="Times New Roman"/>
              </a:rPr>
              <a:t>T</a:t>
            </a:r>
            <a:r>
              <a:rPr lang="en-US" i="1" baseline="-25000">
                <a:latin typeface="Times New Roman"/>
                <a:ea typeface="Times New Roman"/>
                <a:cs typeface="Times New Roman"/>
                <a:sym typeface="Times New Roman"/>
              </a:rPr>
              <a:t>j</a:t>
            </a:r>
            <a:r>
              <a:rPr lang="en-US">
                <a:latin typeface="Times New Roman"/>
                <a:ea typeface="Times New Roman"/>
                <a:cs typeface="Times New Roman"/>
                <a:sym typeface="Times New Roman"/>
              </a:rPr>
              <a:t> that is not conflict serializable.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2PL protocols</a:t>
            </a:r>
            <a:endParaRPr lang="en-US" dirty="0"/>
          </a:p>
        </p:txBody>
      </p:sp>
      <p:sp>
        <p:nvSpPr>
          <p:cNvPr id="4" name="Text Placeholder 3"/>
          <p:cNvSpPr>
            <a:spLocks noGrp="1"/>
          </p:cNvSpPr>
          <p:nvPr>
            <p:ph type="body" idx="1"/>
          </p:nvPr>
        </p:nvSpPr>
        <p:spPr/>
        <p:txBody>
          <a:bodyPr/>
          <a:lstStyle/>
          <a:p>
            <a:r>
              <a:rPr lang="en-US" dirty="0" smtClean="0"/>
              <a:t>Static</a:t>
            </a:r>
          </a:p>
          <a:p>
            <a:r>
              <a:rPr lang="en-US" dirty="0" smtClean="0"/>
              <a:t>Dynamic</a:t>
            </a:r>
          </a:p>
          <a:p>
            <a:r>
              <a:rPr lang="en-US" dirty="0" smtClean="0"/>
              <a:t>Strict</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6"/>
          <p:cNvSpPr txBox="1">
            <a:spLocks noGrp="1"/>
          </p:cNvSpPr>
          <p:nvPr>
            <p:ph type="title"/>
          </p:nvPr>
        </p:nvSpPr>
        <p:spPr>
          <a:xfrm>
            <a:off x="127003" y="55417"/>
            <a:ext cx="9432633" cy="8682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endParaRPr/>
          </a:p>
        </p:txBody>
      </p:sp>
      <p:sp>
        <p:nvSpPr>
          <p:cNvPr id="278" name="Google Shape;278;p26"/>
          <p:cNvSpPr txBox="1">
            <a:spLocks noGrp="1"/>
          </p:cNvSpPr>
          <p:nvPr>
            <p:ph type="body" idx="1"/>
          </p:nvPr>
        </p:nvSpPr>
        <p:spPr>
          <a:xfrm>
            <a:off x="127003" y="1471748"/>
            <a:ext cx="9432633" cy="475269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a:t>
            </a:r>
            <a:r>
              <a:rPr lang="en-US" sz="6600"/>
              <a:t>Thanks !</a:t>
            </a:r>
            <a:endParaRPr sz="6600"/>
          </a:p>
        </p:txBody>
      </p:sp>
      <p:sp>
        <p:nvSpPr>
          <p:cNvPr id="279" name="Google Shape;279;p26"/>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07-08-2022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71586" y="43770"/>
            <a:ext cx="10515600" cy="70513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Times New Roman"/>
              <a:buNone/>
            </a:pPr>
            <a:r>
              <a:rPr lang="en-US" sz="4000" b="1">
                <a:latin typeface="Times New Roman"/>
                <a:ea typeface="Times New Roman"/>
                <a:cs typeface="Times New Roman"/>
                <a:sym typeface="Times New Roman"/>
              </a:rPr>
              <a:t>Concurrency Control</a:t>
            </a:r>
            <a:endParaRPr/>
          </a:p>
        </p:txBody>
      </p:sp>
      <p:sp>
        <p:nvSpPr>
          <p:cNvPr id="88" name="Google Shape;88;p2"/>
          <p:cNvSpPr txBox="1"/>
          <p:nvPr/>
        </p:nvSpPr>
        <p:spPr>
          <a:xfrm>
            <a:off x="884740" y="1938472"/>
            <a:ext cx="10236200" cy="3816429"/>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3000"/>
              <a:buFont typeface="Noto Sans Symbols"/>
              <a:buChar char="▪"/>
            </a:pPr>
            <a:r>
              <a:rPr lang="en-US" sz="3000" b="0" i="0" u="none" strike="noStrike" cap="none">
                <a:solidFill>
                  <a:schemeClr val="dk1"/>
                </a:solidFill>
                <a:latin typeface="Times New Roman"/>
                <a:ea typeface="Times New Roman"/>
                <a:cs typeface="Times New Roman"/>
                <a:sym typeface="Times New Roman"/>
              </a:rPr>
              <a:t>The term </a:t>
            </a:r>
            <a:r>
              <a:rPr lang="en-US" sz="3000" b="0" i="0" u="none" strike="noStrike" cap="none">
                <a:solidFill>
                  <a:srgbClr val="FF0000"/>
                </a:solidFill>
                <a:latin typeface="Times New Roman"/>
                <a:ea typeface="Times New Roman"/>
                <a:cs typeface="Times New Roman"/>
                <a:sym typeface="Times New Roman"/>
              </a:rPr>
              <a:t>concurrency</a:t>
            </a:r>
            <a:r>
              <a:rPr lang="en-US" sz="3000" b="0" i="0" u="none" strike="noStrike" cap="none">
                <a:solidFill>
                  <a:schemeClr val="dk1"/>
                </a:solidFill>
                <a:latin typeface="Times New Roman"/>
                <a:ea typeface="Times New Roman"/>
                <a:cs typeface="Times New Roman"/>
                <a:sym typeface="Times New Roman"/>
              </a:rPr>
              <a:t> refers to the fact that DBMS typically allow many transactions to access the database at the same time.</a:t>
            </a:r>
            <a:endParaRPr/>
          </a:p>
          <a:p>
            <a:pPr marL="457200" marR="0" lvl="0" indent="-457200" algn="just" rtl="0">
              <a:spcBef>
                <a:spcPts val="0"/>
              </a:spcBef>
              <a:spcAft>
                <a:spcPts val="0"/>
              </a:spcAft>
              <a:buClr>
                <a:schemeClr val="dk1"/>
              </a:buClr>
              <a:buSzPts val="3000"/>
              <a:buFont typeface="Noto Sans Symbols"/>
              <a:buChar char="▪"/>
            </a:pPr>
            <a:r>
              <a:rPr lang="en-US" sz="3000" b="0" i="0" u="none" strike="noStrike" cap="none">
                <a:solidFill>
                  <a:schemeClr val="dk1"/>
                </a:solidFill>
                <a:latin typeface="Times New Roman"/>
                <a:ea typeface="Times New Roman"/>
                <a:cs typeface="Times New Roman"/>
                <a:sym typeface="Times New Roman"/>
              </a:rPr>
              <a:t>Concurrency control is the procedure in DBMS for managing simultaneous operations without conflicting with each another.</a:t>
            </a:r>
            <a:endParaRPr/>
          </a:p>
          <a:p>
            <a:pPr marL="457200" marR="0" lvl="0" indent="-457200" algn="just" rtl="0">
              <a:spcBef>
                <a:spcPts val="0"/>
              </a:spcBef>
              <a:spcAft>
                <a:spcPts val="0"/>
              </a:spcAft>
              <a:buClr>
                <a:schemeClr val="dk1"/>
              </a:buClr>
              <a:buSzPts val="3000"/>
              <a:buFont typeface="Noto Sans Symbols"/>
              <a:buChar char="▪"/>
            </a:pPr>
            <a:r>
              <a:rPr lang="en-US" sz="3000" b="0" i="0" u="none" strike="noStrike" cap="none">
                <a:solidFill>
                  <a:schemeClr val="dk1"/>
                </a:solidFill>
                <a:latin typeface="Times New Roman"/>
                <a:ea typeface="Times New Roman"/>
                <a:cs typeface="Times New Roman"/>
                <a:sym typeface="Times New Roman"/>
              </a:rPr>
              <a:t> Some kind of control mechanism is needed to ensure the concurrent transaction do not interface with each other.</a:t>
            </a:r>
            <a:endParaRPr/>
          </a:p>
          <a:p>
            <a:pPr marL="457200" marR="0" lvl="0" indent="-254000" algn="l" rtl="0">
              <a:spcBef>
                <a:spcPts val="0"/>
              </a:spcBef>
              <a:spcAft>
                <a:spcPts val="0"/>
              </a:spcAft>
              <a:buClr>
                <a:schemeClr val="dk1"/>
              </a:buClr>
              <a:buSzPts val="3200"/>
              <a:buFont typeface="Noto Sans Symbols"/>
              <a:buNone/>
            </a:pPr>
            <a:endParaRPr sz="3200" b="0" i="0" u="none" strike="noStrike" cap="none">
              <a:solidFill>
                <a:schemeClr val="dk1"/>
              </a:solidFill>
              <a:latin typeface="Times New Roman"/>
              <a:ea typeface="Times New Roman"/>
              <a:cs typeface="Times New Roman"/>
              <a:sym typeface="Times New Roman"/>
            </a:endParaRPr>
          </a:p>
        </p:txBody>
      </p:sp>
      <p:sp>
        <p:nvSpPr>
          <p:cNvPr id="89" name="Google Shape;89;p2"/>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07-08-2022</a:t>
            </a:r>
            <a:endParaRPr/>
          </a:p>
        </p:txBody>
      </p:sp>
      <p:sp>
        <p:nvSpPr>
          <p:cNvPr id="90" name="Google Shape;90;p2"/>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91" name="Google Shape;91;p2"/>
          <p:cNvSpPr txBox="1"/>
          <p:nvPr/>
        </p:nvSpPr>
        <p:spPr>
          <a:xfrm>
            <a:off x="605340" y="1071676"/>
            <a:ext cx="10515600" cy="705139"/>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0" y="75192"/>
            <a:ext cx="10515600" cy="70513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sz="3600" b="1">
                <a:latin typeface="Times New Roman"/>
                <a:ea typeface="Times New Roman"/>
                <a:cs typeface="Times New Roman"/>
                <a:sym typeface="Times New Roman"/>
              </a:rPr>
              <a:t>                </a:t>
            </a:r>
            <a:r>
              <a:rPr lang="en-US" b="1">
                <a:latin typeface="Times New Roman"/>
                <a:ea typeface="Times New Roman"/>
                <a:cs typeface="Times New Roman"/>
                <a:sym typeface="Times New Roman"/>
              </a:rPr>
              <a:t>Concurrency Control                  contd…</a:t>
            </a:r>
            <a:endParaRPr/>
          </a:p>
        </p:txBody>
      </p:sp>
      <p:sp>
        <p:nvSpPr>
          <p:cNvPr id="97" name="Google Shape;97;p3"/>
          <p:cNvSpPr txBox="1">
            <a:spLocks noGrp="1"/>
          </p:cNvSpPr>
          <p:nvPr>
            <p:ph type="body" idx="1"/>
          </p:nvPr>
        </p:nvSpPr>
        <p:spPr>
          <a:xfrm>
            <a:off x="374561" y="2711881"/>
            <a:ext cx="10515600" cy="470145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Concurrent access is quite easy if all users are just reading data.</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There is no way they can interfere with one another. </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Though for any practical database, would have a mix of reading and WRITE operations and hence the concurrency is a challenge</a:t>
            </a:r>
            <a:r>
              <a:rPr lang="en-US"/>
              <a:t>.</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a:t>
            </a:r>
            <a:r>
              <a:rPr lang="en-US">
                <a:solidFill>
                  <a:srgbClr val="FF0000"/>
                </a:solidFill>
                <a:latin typeface="Times New Roman"/>
                <a:ea typeface="Times New Roman"/>
                <a:cs typeface="Times New Roman"/>
                <a:sym typeface="Times New Roman"/>
              </a:rPr>
              <a:t>control is achieved </a:t>
            </a:r>
            <a:r>
              <a:rPr lang="en-US">
                <a:latin typeface="Times New Roman"/>
                <a:ea typeface="Times New Roman"/>
                <a:cs typeface="Times New Roman"/>
                <a:sym typeface="Times New Roman"/>
              </a:rPr>
              <a:t>through concurrency control schemes</a:t>
            </a:r>
            <a:r>
              <a:rPr lang="en-US"/>
              <a:t>.</a:t>
            </a:r>
            <a:endParaRPr/>
          </a:p>
          <a:p>
            <a:pPr marL="228600" lvl="0" indent="-50800" algn="l" rtl="0">
              <a:lnSpc>
                <a:spcPct val="90000"/>
              </a:lnSpc>
              <a:spcBef>
                <a:spcPts val="1000"/>
              </a:spcBef>
              <a:spcAft>
                <a:spcPts val="0"/>
              </a:spcAft>
              <a:buClr>
                <a:schemeClr val="dk1"/>
              </a:buClr>
              <a:buSzPts val="2800"/>
              <a:buNone/>
            </a:pPr>
            <a:endParaRPr/>
          </a:p>
        </p:txBody>
      </p:sp>
      <p:sp>
        <p:nvSpPr>
          <p:cNvPr id="98" name="Google Shape;98;p3"/>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07-08-2022</a:t>
            </a:r>
            <a:endParaRPr/>
          </a:p>
        </p:txBody>
      </p:sp>
      <p:sp>
        <p:nvSpPr>
          <p:cNvPr id="99" name="Google Shape;99;p3"/>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0" name="Google Shape;100;p3"/>
          <p:cNvSpPr txBox="1"/>
          <p:nvPr/>
        </p:nvSpPr>
        <p:spPr>
          <a:xfrm>
            <a:off x="0" y="1388770"/>
            <a:ext cx="10515600" cy="705139"/>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body" idx="1"/>
          </p:nvPr>
        </p:nvSpPr>
        <p:spPr>
          <a:xfrm>
            <a:off x="127003" y="1471748"/>
            <a:ext cx="11026101" cy="475269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Reasons for using Concurrency control method is DBMS:</a:t>
            </a:r>
            <a:endParaRPr/>
          </a:p>
          <a:p>
            <a:pPr marL="228600" lvl="0" indent="-228600" algn="l" rtl="0">
              <a:lnSpc>
                <a:spcPct val="90000"/>
              </a:lnSpc>
              <a:spcBef>
                <a:spcPts val="1000"/>
              </a:spcBef>
              <a:spcAft>
                <a:spcPts val="0"/>
              </a:spcAft>
              <a:buClr>
                <a:schemeClr val="dk1"/>
              </a:buClr>
              <a:buSzPts val="2800"/>
              <a:buChar char="•"/>
            </a:pPr>
            <a:r>
              <a:rPr lang="en-US"/>
              <a:t>To apply Isolation through mutual exclusion between conflicting transactions</a:t>
            </a:r>
            <a:endParaRPr/>
          </a:p>
          <a:p>
            <a:pPr marL="228600" lvl="0" indent="-228600" algn="l" rtl="0">
              <a:lnSpc>
                <a:spcPct val="90000"/>
              </a:lnSpc>
              <a:spcBef>
                <a:spcPts val="1000"/>
              </a:spcBef>
              <a:spcAft>
                <a:spcPts val="0"/>
              </a:spcAft>
              <a:buClr>
                <a:schemeClr val="dk1"/>
              </a:buClr>
              <a:buSzPts val="2800"/>
              <a:buChar char="•"/>
            </a:pPr>
            <a:r>
              <a:rPr lang="en-US"/>
              <a:t>To resolve read-write and write-write conflict issues</a:t>
            </a:r>
            <a:endParaRPr/>
          </a:p>
          <a:p>
            <a:pPr marL="228600" lvl="0" indent="-228600" algn="l" rtl="0">
              <a:lnSpc>
                <a:spcPct val="90000"/>
              </a:lnSpc>
              <a:spcBef>
                <a:spcPts val="1000"/>
              </a:spcBef>
              <a:spcAft>
                <a:spcPts val="0"/>
              </a:spcAft>
              <a:buClr>
                <a:schemeClr val="dk1"/>
              </a:buClr>
              <a:buSzPts val="2800"/>
              <a:buChar char="•"/>
            </a:pPr>
            <a:r>
              <a:rPr lang="en-US"/>
              <a:t>To preserve database consistency through constantly preserving execution obstructions</a:t>
            </a:r>
            <a:endParaRPr/>
          </a:p>
          <a:p>
            <a:pPr marL="228600" lvl="0" indent="-228600" algn="l" rtl="0">
              <a:lnSpc>
                <a:spcPct val="90000"/>
              </a:lnSpc>
              <a:spcBef>
                <a:spcPts val="1000"/>
              </a:spcBef>
              <a:spcAft>
                <a:spcPts val="0"/>
              </a:spcAft>
              <a:buClr>
                <a:schemeClr val="dk1"/>
              </a:buClr>
              <a:buSzPts val="2800"/>
              <a:buChar char="•"/>
            </a:pPr>
            <a:r>
              <a:rPr lang="en-US"/>
              <a:t>The system needs to control the interaction among the concurrent transactions. This control is achieved using concurrent-control schemes.</a:t>
            </a:r>
            <a:endParaRPr/>
          </a:p>
          <a:p>
            <a:pPr marL="228600" lvl="0" indent="-228600" algn="l" rtl="0">
              <a:lnSpc>
                <a:spcPct val="90000"/>
              </a:lnSpc>
              <a:spcBef>
                <a:spcPts val="1000"/>
              </a:spcBef>
              <a:spcAft>
                <a:spcPts val="0"/>
              </a:spcAft>
              <a:buClr>
                <a:schemeClr val="dk1"/>
              </a:buClr>
              <a:buSzPts val="2800"/>
              <a:buChar char="•"/>
            </a:pPr>
            <a:r>
              <a:rPr lang="en-US"/>
              <a:t>Concurrency control helps to ensure serializability</a:t>
            </a:r>
            <a:endParaRPr/>
          </a:p>
          <a:p>
            <a:pPr marL="228600" lvl="0" indent="-50800" algn="l" rtl="0">
              <a:lnSpc>
                <a:spcPct val="90000"/>
              </a:lnSpc>
              <a:spcBef>
                <a:spcPts val="1000"/>
              </a:spcBef>
              <a:spcAft>
                <a:spcPts val="0"/>
              </a:spcAft>
              <a:buClr>
                <a:schemeClr val="dk1"/>
              </a:buClr>
              <a:buSzPts val="2800"/>
              <a:buNone/>
            </a:pPr>
            <a:endParaRPr/>
          </a:p>
        </p:txBody>
      </p:sp>
      <p:sp>
        <p:nvSpPr>
          <p:cNvPr id="106" name="Google Shape;106;p4"/>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07-08-2022</a:t>
            </a:r>
            <a:endParaRPr/>
          </a:p>
        </p:txBody>
      </p:sp>
      <p:sp>
        <p:nvSpPr>
          <p:cNvPr id="107" name="Google Shape;107;p4"/>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8" name="Google Shape;108;p4"/>
          <p:cNvSpPr/>
          <p:nvPr/>
        </p:nvSpPr>
        <p:spPr>
          <a:xfrm>
            <a:off x="665408" y="291633"/>
            <a:ext cx="609600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Why use Concurrency method?</a:t>
            </a:r>
            <a:r>
              <a:rPr lang="en-US" sz="3200" b="0" i="0" u="none" strike="noStrike" cap="none">
                <a:solidFill>
                  <a:schemeClr val="dk1"/>
                </a:solidFill>
                <a:latin typeface="Times New Roman"/>
                <a:ea typeface="Times New Roman"/>
                <a:cs typeface="Times New Roman"/>
                <a:sym typeface="Times New Roman"/>
              </a:rPr>
              <a:t/>
            </a:r>
            <a:br>
              <a:rPr lang="en-US" sz="3200" b="0" i="0" u="none" strike="noStrike" cap="none">
                <a:solidFill>
                  <a:schemeClr val="dk1"/>
                </a:solidFill>
                <a:latin typeface="Times New Roman"/>
                <a:ea typeface="Times New Roman"/>
                <a:cs typeface="Times New Roman"/>
                <a:sym typeface="Times New Roman"/>
              </a:rPr>
            </a:b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838200" y="365126"/>
            <a:ext cx="10515600" cy="76474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Potential Problems of Concurrency </a:t>
            </a:r>
            <a:endParaRPr/>
          </a:p>
        </p:txBody>
      </p:sp>
      <p:sp>
        <p:nvSpPr>
          <p:cNvPr id="114" name="Google Shape;114;p5"/>
          <p:cNvSpPr txBox="1">
            <a:spLocks noGrp="1"/>
          </p:cNvSpPr>
          <p:nvPr>
            <p:ph type="body" idx="1"/>
          </p:nvPr>
        </p:nvSpPr>
        <p:spPr>
          <a:xfrm>
            <a:off x="838200" y="1309255"/>
            <a:ext cx="10515600" cy="4867708"/>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ct val="100000"/>
              <a:buNone/>
            </a:pPr>
            <a:r>
              <a:rPr lang="en-US" sz="3000" b="1">
                <a:latin typeface="Times New Roman"/>
                <a:ea typeface="Times New Roman"/>
                <a:cs typeface="Times New Roman"/>
                <a:sym typeface="Times New Roman"/>
              </a:rPr>
              <a:t>Three Concurrency Problems      </a:t>
            </a:r>
            <a:endParaRPr/>
          </a:p>
          <a:p>
            <a:pPr marL="0" lvl="0" indent="0" algn="l" rtl="0">
              <a:lnSpc>
                <a:spcPct val="90000"/>
              </a:lnSpc>
              <a:spcBef>
                <a:spcPts val="1000"/>
              </a:spcBef>
              <a:spcAft>
                <a:spcPts val="0"/>
              </a:spcAft>
              <a:buClr>
                <a:schemeClr val="dk1"/>
              </a:buClr>
              <a:buSzPct val="100000"/>
              <a:buNone/>
            </a:pPr>
            <a:endParaRPr b="1">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Font typeface="Noto Sans Symbols"/>
              <a:buChar char="▪"/>
            </a:pPr>
            <a:r>
              <a:rPr lang="en-US" b="1">
                <a:latin typeface="Times New Roman"/>
                <a:ea typeface="Times New Roman"/>
                <a:cs typeface="Times New Roman"/>
                <a:sym typeface="Times New Roman"/>
              </a:rPr>
              <a:t>Lost Updates Problem : </a:t>
            </a:r>
            <a:r>
              <a:rPr lang="en-US">
                <a:latin typeface="Times New Roman"/>
                <a:ea typeface="Times New Roman"/>
                <a:cs typeface="Times New Roman"/>
                <a:sym typeface="Times New Roman"/>
              </a:rPr>
              <a:t>It occur when multiple transactions access and update the same data item</a:t>
            </a:r>
            <a:endParaRPr/>
          </a:p>
          <a:p>
            <a:pPr marL="0" lvl="0" indent="0"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ct val="100000"/>
              <a:buFont typeface="Noto Sans Symbols"/>
              <a:buChar char="▪"/>
            </a:pPr>
            <a:r>
              <a:rPr lang="en-US" b="1">
                <a:latin typeface="Times New Roman"/>
                <a:ea typeface="Times New Roman"/>
                <a:cs typeface="Times New Roman"/>
                <a:sym typeface="Times New Roman"/>
              </a:rPr>
              <a:t>Uncommitted Dependency Problem : </a:t>
            </a:r>
            <a:r>
              <a:rPr lang="en-US">
                <a:latin typeface="Times New Roman"/>
                <a:ea typeface="Times New Roman"/>
                <a:cs typeface="Times New Roman"/>
                <a:sym typeface="Times New Roman"/>
              </a:rPr>
              <a:t>Uncommitted dependency issues occur when one transaction is allowed to retrieve </a:t>
            </a:r>
            <a:r>
              <a:rPr lang="en-US" b="1">
                <a:latin typeface="Times New Roman"/>
                <a:ea typeface="Times New Roman"/>
                <a:cs typeface="Times New Roman"/>
                <a:sym typeface="Times New Roman"/>
              </a:rPr>
              <a:t>(dirty read)</a:t>
            </a:r>
            <a:r>
              <a:rPr lang="en-US">
                <a:latin typeface="Times New Roman"/>
                <a:ea typeface="Times New Roman"/>
                <a:cs typeface="Times New Roman"/>
                <a:sym typeface="Times New Roman"/>
              </a:rPr>
              <a:t> or update the tuple that has been updated by another transaction but not yet committed. </a:t>
            </a:r>
            <a:endParaRPr/>
          </a:p>
          <a:p>
            <a:pPr marL="0" lvl="0" indent="0"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ct val="100000"/>
              <a:buFont typeface="Noto Sans Symbols"/>
              <a:buChar char="▪"/>
            </a:pPr>
            <a:r>
              <a:rPr lang="en-US" b="1">
                <a:latin typeface="Times New Roman"/>
                <a:ea typeface="Times New Roman"/>
                <a:cs typeface="Times New Roman"/>
                <a:sym typeface="Times New Roman"/>
              </a:rPr>
              <a:t>Inconsistency Problem : </a:t>
            </a:r>
            <a:r>
              <a:rPr lang="en-US">
                <a:latin typeface="Times New Roman"/>
                <a:ea typeface="Times New Roman"/>
                <a:cs typeface="Times New Roman"/>
                <a:sym typeface="Times New Roman"/>
              </a:rPr>
              <a:t>It occurs when one transaction takes summary over the value of all the instances of a repeated data-item, and second transaction update few instances of that specific data-item. In that situation, the resulting summary does not reflect a correct result.</a:t>
            </a:r>
            <a:endParaRPr>
              <a:latin typeface="Times New Roman"/>
              <a:ea typeface="Times New Roman"/>
              <a:cs typeface="Times New Roman"/>
              <a:sym typeface="Times New Roman"/>
            </a:endParaRPr>
          </a:p>
          <a:p>
            <a:pPr marL="228600" lvl="0" indent="-64135" algn="l" rtl="0">
              <a:lnSpc>
                <a:spcPct val="90000"/>
              </a:lnSpc>
              <a:spcBef>
                <a:spcPts val="1000"/>
              </a:spcBef>
              <a:spcAft>
                <a:spcPts val="0"/>
              </a:spcAft>
              <a:buClr>
                <a:schemeClr val="dk1"/>
              </a:buClr>
              <a:buSzPct val="100000"/>
              <a:buNone/>
            </a:pPr>
            <a:endParaRPr/>
          </a:p>
        </p:txBody>
      </p:sp>
      <p:sp>
        <p:nvSpPr>
          <p:cNvPr id="115" name="Google Shape;115;p5"/>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07-08-2022</a:t>
            </a:r>
            <a:endParaRPr/>
          </a:p>
        </p:txBody>
      </p:sp>
      <p:sp>
        <p:nvSpPr>
          <p:cNvPr id="116" name="Google Shape;116;p5"/>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630767" y="849608"/>
            <a:ext cx="11120966" cy="75217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Times New Roman"/>
              <a:buNone/>
            </a:pPr>
            <a:r>
              <a:rPr lang="en-US" b="1">
                <a:latin typeface="Times New Roman"/>
                <a:ea typeface="Times New Roman"/>
                <a:cs typeface="Times New Roman"/>
                <a:sym typeface="Times New Roman"/>
              </a:rPr>
              <a:t>Lost Update Problem </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a:t>
            </a:r>
            <a:r>
              <a:rPr lang="en-US" sz="3100">
                <a:latin typeface="Times New Roman"/>
                <a:ea typeface="Times New Roman"/>
                <a:cs typeface="Times New Roman"/>
                <a:sym typeface="Times New Roman"/>
              </a:rPr>
              <a:t>It occur when multiple transactions access and update the same data item</a:t>
            </a:r>
            <a:r>
              <a:rPr lang="en-US" sz="3100" b="1">
                <a:latin typeface="Times New Roman"/>
                <a:ea typeface="Times New Roman"/>
                <a:cs typeface="Times New Roman"/>
                <a:sym typeface="Times New Roman"/>
              </a:rPr>
              <a:t> </a:t>
            </a: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122" name="Google Shape;122;p6"/>
          <p:cNvPicPr preferRelativeResize="0">
            <a:picLocks noGrp="1"/>
          </p:cNvPicPr>
          <p:nvPr>
            <p:ph type="body" idx="1"/>
          </p:nvPr>
        </p:nvPicPr>
        <p:blipFill rotWithShape="1">
          <a:blip r:embed="rId3">
            <a:alphaModFix/>
          </a:blip>
          <a:srcRect/>
          <a:stretch/>
        </p:blipFill>
        <p:spPr>
          <a:xfrm>
            <a:off x="802217" y="2661459"/>
            <a:ext cx="9575800" cy="2874319"/>
          </a:xfrm>
          <a:prstGeom prst="rect">
            <a:avLst/>
          </a:prstGeom>
          <a:noFill/>
          <a:ln>
            <a:noFill/>
          </a:ln>
        </p:spPr>
      </p:pic>
      <p:sp>
        <p:nvSpPr>
          <p:cNvPr id="123" name="Google Shape;123;p6"/>
          <p:cNvSpPr txBox="1"/>
          <p:nvPr/>
        </p:nvSpPr>
        <p:spPr>
          <a:xfrm>
            <a:off x="2224796" y="5752175"/>
            <a:ext cx="7010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Fig. 1: Transaction A lose an update at time t4</a:t>
            </a:r>
            <a:endParaRPr/>
          </a:p>
        </p:txBody>
      </p:sp>
      <p:sp>
        <p:nvSpPr>
          <p:cNvPr id="124" name="Google Shape;124;p6"/>
          <p:cNvSpPr txBox="1"/>
          <p:nvPr/>
        </p:nvSpPr>
        <p:spPr>
          <a:xfrm>
            <a:off x="630767" y="1225697"/>
            <a:ext cx="99187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Consider the situation illustrated in Fig. 1.</a:t>
            </a:r>
            <a:endParaRPr/>
          </a:p>
          <a:p>
            <a:pPr marL="285750" marR="0" lvl="0" indent="-285750" algn="l"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Two Transactions  : A &amp; B</a:t>
            </a:r>
            <a:endParaRPr/>
          </a:p>
          <a:p>
            <a:pPr marL="285750" marR="0" lvl="0" indent="-285750" algn="l"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Reading and writing the tuple  t at different instance of time</a:t>
            </a:r>
            <a:endParaRPr/>
          </a:p>
        </p:txBody>
      </p:sp>
      <p:sp>
        <p:nvSpPr>
          <p:cNvPr id="125" name="Google Shape;125;p6"/>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07-08-2022</a:t>
            </a:r>
            <a:endParaRPr/>
          </a:p>
        </p:txBody>
      </p:sp>
      <p:sp>
        <p:nvSpPr>
          <p:cNvPr id="126" name="Google Shape;126;p6"/>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127003" y="55417"/>
            <a:ext cx="9432633" cy="8682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The uncommitted Dependency Problem : </a:t>
            </a:r>
            <a:endParaRPr/>
          </a:p>
        </p:txBody>
      </p:sp>
      <p:sp>
        <p:nvSpPr>
          <p:cNvPr id="132" name="Google Shape;132;p7"/>
          <p:cNvSpPr txBox="1">
            <a:spLocks noGrp="1"/>
          </p:cNvSpPr>
          <p:nvPr>
            <p:ph type="body" idx="1"/>
          </p:nvPr>
        </p:nvSpPr>
        <p:spPr>
          <a:xfrm>
            <a:off x="838200" y="1184372"/>
            <a:ext cx="10515600" cy="18319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Uncommitted dependency issues occur when one transaction is allowed to retrieve </a:t>
            </a:r>
            <a:r>
              <a:rPr lang="en-US" b="1">
                <a:latin typeface="Times New Roman"/>
                <a:ea typeface="Times New Roman"/>
                <a:cs typeface="Times New Roman"/>
                <a:sym typeface="Times New Roman"/>
              </a:rPr>
              <a:t>(dirty read)</a:t>
            </a:r>
            <a:r>
              <a:rPr lang="en-US">
                <a:latin typeface="Times New Roman"/>
                <a:ea typeface="Times New Roman"/>
                <a:cs typeface="Times New Roman"/>
                <a:sym typeface="Times New Roman"/>
              </a:rPr>
              <a:t> or update the tuple that has been updated by another transaction but not yet committed.</a:t>
            </a:r>
            <a:endParaRPr/>
          </a:p>
        </p:txBody>
      </p:sp>
      <p:pic>
        <p:nvPicPr>
          <p:cNvPr id="133" name="Google Shape;133;p7"/>
          <p:cNvPicPr preferRelativeResize="0"/>
          <p:nvPr/>
        </p:nvPicPr>
        <p:blipFill rotWithShape="1">
          <a:blip r:embed="rId3">
            <a:alphaModFix/>
          </a:blip>
          <a:srcRect/>
          <a:stretch/>
        </p:blipFill>
        <p:spPr>
          <a:xfrm>
            <a:off x="1269046" y="2978217"/>
            <a:ext cx="8636000" cy="2175933"/>
          </a:xfrm>
          <a:prstGeom prst="rect">
            <a:avLst/>
          </a:prstGeom>
          <a:noFill/>
          <a:ln>
            <a:noFill/>
          </a:ln>
        </p:spPr>
      </p:pic>
      <p:sp>
        <p:nvSpPr>
          <p:cNvPr id="134" name="Google Shape;134;p7"/>
          <p:cNvSpPr txBox="1"/>
          <p:nvPr/>
        </p:nvSpPr>
        <p:spPr>
          <a:xfrm>
            <a:off x="2109630" y="5238196"/>
            <a:ext cx="75861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Fig. 2: Transaction A becomes dependent on an uncommitted change at time t2</a:t>
            </a:r>
            <a:endParaRPr/>
          </a:p>
        </p:txBody>
      </p:sp>
      <p:sp>
        <p:nvSpPr>
          <p:cNvPr id="135" name="Google Shape;135;p7"/>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07-08-2022</a:t>
            </a:r>
            <a:endParaRPr/>
          </a:p>
        </p:txBody>
      </p:sp>
      <p:sp>
        <p:nvSpPr>
          <p:cNvPr id="136" name="Google Shape;136;p7"/>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127003" y="55417"/>
            <a:ext cx="9432633" cy="86822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Times New Roman"/>
              <a:buNone/>
            </a:pPr>
            <a:r>
              <a:rPr lang="en-US" sz="3600">
                <a:latin typeface="Times New Roman"/>
                <a:ea typeface="Times New Roman"/>
                <a:cs typeface="Times New Roman"/>
                <a:sym typeface="Times New Roman"/>
              </a:rPr>
              <a:t>The uncommitted Dependency Problem            contd…</a:t>
            </a:r>
            <a:endParaRPr sz="3600"/>
          </a:p>
        </p:txBody>
      </p:sp>
      <p:pic>
        <p:nvPicPr>
          <p:cNvPr id="142" name="Google Shape;142;p8"/>
          <p:cNvPicPr preferRelativeResize="0">
            <a:picLocks noGrp="1"/>
          </p:cNvPicPr>
          <p:nvPr>
            <p:ph type="body" idx="1"/>
          </p:nvPr>
        </p:nvPicPr>
        <p:blipFill rotWithShape="1">
          <a:blip r:embed="rId3">
            <a:alphaModFix/>
          </a:blip>
          <a:srcRect/>
          <a:stretch/>
        </p:blipFill>
        <p:spPr>
          <a:xfrm>
            <a:off x="1075266" y="1814194"/>
            <a:ext cx="9779000" cy="2912269"/>
          </a:xfrm>
          <a:prstGeom prst="rect">
            <a:avLst/>
          </a:prstGeom>
          <a:noFill/>
          <a:ln>
            <a:noFill/>
          </a:ln>
        </p:spPr>
      </p:pic>
      <p:sp>
        <p:nvSpPr>
          <p:cNvPr id="143" name="Google Shape;143;p8"/>
          <p:cNvSpPr/>
          <p:nvPr/>
        </p:nvSpPr>
        <p:spPr>
          <a:xfrm>
            <a:off x="1075266" y="4985435"/>
            <a:ext cx="97790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Fig. 3: Transaction A updates an uncommitted update at time t2 and lose that update at time t3</a:t>
            </a:r>
            <a:endParaRPr/>
          </a:p>
        </p:txBody>
      </p:sp>
      <p:sp>
        <p:nvSpPr>
          <p:cNvPr id="144" name="Google Shape;144;p8"/>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07-08-2022</a:t>
            </a:r>
            <a:endParaRPr/>
          </a:p>
        </p:txBody>
      </p:sp>
      <p:sp>
        <p:nvSpPr>
          <p:cNvPr id="145" name="Google Shape;145;p8"/>
          <p:cNvSpPr txBox="1">
            <a:spLocks noGrp="1"/>
          </p:cNvSpPr>
          <p:nvPr>
            <p:ph type="ftr" idx="11"/>
          </p:nvPr>
        </p:nvSpPr>
        <p:spPr>
          <a:xfrm>
            <a:off x="4038600" y="6430238"/>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619259" y="68255"/>
            <a:ext cx="10515600" cy="8090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The inconsistency Analysis Problem</a:t>
            </a:r>
            <a:endParaRPr/>
          </a:p>
        </p:txBody>
      </p:sp>
      <p:pic>
        <p:nvPicPr>
          <p:cNvPr id="151" name="Google Shape;151;p9"/>
          <p:cNvPicPr preferRelativeResize="0"/>
          <p:nvPr/>
        </p:nvPicPr>
        <p:blipFill rotWithShape="1">
          <a:blip r:embed="rId3">
            <a:alphaModFix/>
          </a:blip>
          <a:srcRect/>
          <a:stretch/>
        </p:blipFill>
        <p:spPr>
          <a:xfrm>
            <a:off x="210150" y="1942825"/>
            <a:ext cx="11333800" cy="4362900"/>
          </a:xfrm>
          <a:prstGeom prst="rect">
            <a:avLst/>
          </a:prstGeom>
          <a:noFill/>
          <a:ln>
            <a:noFill/>
          </a:ln>
        </p:spPr>
      </p:pic>
      <p:sp>
        <p:nvSpPr>
          <p:cNvPr id="152" name="Google Shape;152;p9"/>
          <p:cNvSpPr txBox="1"/>
          <p:nvPr/>
        </p:nvSpPr>
        <p:spPr>
          <a:xfrm>
            <a:off x="1342159" y="1019496"/>
            <a:ext cx="9507681"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Fig. 3: illustrate two Transactions A and B.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Transaction A is summing Account balances</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Transaction B is transferring an amount 10 from Account 3 to Account 1.</a:t>
            </a:r>
            <a:endParaRPr/>
          </a:p>
        </p:txBody>
      </p:sp>
      <p:sp>
        <p:nvSpPr>
          <p:cNvPr id="153" name="Google Shape;153;p9"/>
          <p:cNvSpPr/>
          <p:nvPr/>
        </p:nvSpPr>
        <p:spPr>
          <a:xfrm>
            <a:off x="1342149" y="6060892"/>
            <a:ext cx="64638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Result : </a:t>
            </a:r>
            <a:r>
              <a:rPr lang="en-US" sz="1800">
                <a:solidFill>
                  <a:schemeClr val="dk1"/>
                </a:solidFill>
                <a:latin typeface="Arial"/>
                <a:ea typeface="Arial"/>
                <a:cs typeface="Arial"/>
                <a:sym typeface="Arial"/>
              </a:rPr>
              <a:t>The result produced by Transaction A, </a:t>
            </a:r>
            <a:r>
              <a:rPr lang="en-US" sz="1800">
                <a:solidFill>
                  <a:srgbClr val="FF0000"/>
                </a:solidFill>
                <a:latin typeface="Arial"/>
                <a:ea typeface="Arial"/>
                <a:cs typeface="Arial"/>
                <a:sym typeface="Arial"/>
              </a:rPr>
              <a:t>110</a:t>
            </a:r>
            <a:r>
              <a:rPr lang="en-US" sz="1800">
                <a:solidFill>
                  <a:schemeClr val="dk1"/>
                </a:solidFill>
                <a:latin typeface="Arial"/>
                <a:ea typeface="Arial"/>
                <a:cs typeface="Arial"/>
                <a:sym typeface="Arial"/>
              </a:rPr>
              <a:t> is incorrect.</a:t>
            </a:r>
            <a:endParaRPr/>
          </a:p>
        </p:txBody>
      </p:sp>
      <p:sp>
        <p:nvSpPr>
          <p:cNvPr id="154" name="Google Shape;154;p9"/>
          <p:cNvSpPr/>
          <p:nvPr/>
        </p:nvSpPr>
        <p:spPr>
          <a:xfrm>
            <a:off x="2399002" y="5787736"/>
            <a:ext cx="51937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155" name="Google Shape;155;p9"/>
          <p:cNvSpPr txBox="1">
            <a:spLocks noGrp="1"/>
          </p:cNvSpPr>
          <p:nvPr>
            <p:ph type="dt" idx="10"/>
          </p:nvPr>
        </p:nvSpPr>
        <p:spPr>
          <a:xfrm>
            <a:off x="127004" y="6430238"/>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07-08-2022</a:t>
            </a:r>
            <a:endParaRPr/>
          </a:p>
        </p:txBody>
      </p:sp>
    </p:spTree>
  </p:cSld>
  <p:clrMapOvr>
    <a:masterClrMapping/>
  </p:clrMapOvr>
</p:sld>
</file>

<file path=ppt/theme/theme1.xml><?xml version="1.0" encoding="utf-8"?>
<a:theme xmlns:a="http://schemas.openxmlformats.org/drawingml/2006/main" name="CU">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1183</Words>
  <PresentationFormat>Custom</PresentationFormat>
  <Paragraphs>131</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vt:lpstr>
      <vt:lpstr>Slide 1</vt:lpstr>
      <vt:lpstr>Concurrency Control</vt:lpstr>
      <vt:lpstr>                Concurrency Control                  contd…</vt:lpstr>
      <vt:lpstr>Slide 4</vt:lpstr>
      <vt:lpstr>Potential Problems of Concurrency </vt:lpstr>
      <vt:lpstr>Lost Update Problem   It occur when multiple transactions access and update the same data item  </vt:lpstr>
      <vt:lpstr>The uncommitted Dependency Problem : </vt:lpstr>
      <vt:lpstr>The uncommitted Dependency Problem            contd…</vt:lpstr>
      <vt:lpstr>The inconsistency Analysis Problem</vt:lpstr>
      <vt:lpstr>Lock-Based Protocols</vt:lpstr>
      <vt:lpstr>Lock-Based Protocols                                          Contd...</vt:lpstr>
      <vt:lpstr>Lock-Based Protocols                                         Contd…</vt:lpstr>
      <vt:lpstr>Pitfalls of Lock-Based Protocols</vt:lpstr>
      <vt:lpstr>Pitfalls of Lock-Based Protocols         Contd...</vt:lpstr>
      <vt:lpstr>The Two-Phase Locking Protocol</vt:lpstr>
      <vt:lpstr>The Two-Phase Locking Protocol   Contd...</vt:lpstr>
      <vt:lpstr>The Two-Phase Locking Protocol    Contd…</vt:lpstr>
      <vt:lpstr>2PL protocols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Kalpna Guleria</dc:creator>
  <cp:lastModifiedBy>Parul</cp:lastModifiedBy>
  <cp:revision>2</cp:revision>
  <dcterms:created xsi:type="dcterms:W3CDTF">2021-05-08T05:40:21Z</dcterms:created>
  <dcterms:modified xsi:type="dcterms:W3CDTF">2022-11-07T09:09:15Z</dcterms:modified>
</cp:coreProperties>
</file>