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1"/>
  </p:notesMasterIdLst>
  <p:handoutMasterIdLst>
    <p:handoutMasterId r:id="rId12"/>
  </p:handoutMasterIdLst>
  <p:sldIdLst>
    <p:sldId id="256" r:id="rId2"/>
    <p:sldId id="311" r:id="rId3"/>
    <p:sldId id="361" r:id="rId4"/>
    <p:sldId id="362" r:id="rId5"/>
    <p:sldId id="363" r:id="rId6"/>
    <p:sldId id="364" r:id="rId7"/>
    <p:sldId id="365" r:id="rId8"/>
    <p:sldId id="366" r:id="rId9"/>
    <p:sldId id="293"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C79E37"/>
    <a:srgbClr val="5EEC3C"/>
    <a:srgbClr val="FE9202"/>
    <a:srgbClr val="990099"/>
    <a:srgbClr val="FF2549"/>
    <a:srgbClr val="6C1A00"/>
    <a:srgbClr val="202E54"/>
    <a:srgbClr val="1D3A00"/>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varScale="1">
        <p:scale>
          <a:sx n="108" d="100"/>
          <a:sy n="108" d="100"/>
        </p:scale>
        <p:origin x="758" y="62"/>
      </p:cViewPr>
      <p:guideLst>
        <p:guide orient="horz" pos="1620"/>
        <p:guide pos="2880"/>
      </p:guideLst>
    </p:cSldViewPr>
  </p:slideViewPr>
  <p:notesTextViewPr>
    <p:cViewPr>
      <p:scale>
        <a:sx n="1" d="1"/>
        <a:sy n="1" d="1"/>
      </p:scale>
      <p:origin x="0" y="0"/>
    </p:cViewPr>
  </p:notesTextViewPr>
  <p:notesViewPr>
    <p:cSldViewPr>
      <p:cViewPr varScale="1">
        <p:scale>
          <a:sx n="65" d="100"/>
          <a:sy n="65" d="100"/>
        </p:scale>
        <p:origin x="3154" y="67"/>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9FB99D-41E8-464C-A268-F009253FA9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3C106C1-A278-4CDE-A5CA-BF57AC1FCF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8C46AE-D80C-41B8-9D6A-DB80D87570FC}" type="datetimeFigureOut">
              <a:rPr lang="en-IN" smtClean="0"/>
              <a:t>03-04-2022</a:t>
            </a:fld>
            <a:endParaRPr lang="en-IN"/>
          </a:p>
        </p:txBody>
      </p:sp>
      <p:sp>
        <p:nvSpPr>
          <p:cNvPr id="4" name="Footer Placeholder 3">
            <a:extLst>
              <a:ext uri="{FF2B5EF4-FFF2-40B4-BE49-F238E27FC236}">
                <a16:creationId xmlns:a16="http://schemas.microsoft.com/office/drawing/2014/main" id="{C123E369-7992-4C69-9B3B-43FD110AA2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C6A9E23-D4A1-4F5F-B8B7-1C4719C4E1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AE779F-4EE3-423A-BC30-B0BE8DEC5884}" type="slidenum">
              <a:rPr lang="en-IN" smtClean="0"/>
              <a:t>‹#›</a:t>
            </a:fld>
            <a:endParaRPr lang="en-IN"/>
          </a:p>
        </p:txBody>
      </p:sp>
    </p:spTree>
    <p:extLst>
      <p:ext uri="{BB962C8B-B14F-4D97-AF65-F5344CB8AC3E}">
        <p14:creationId xmlns:p14="http://schemas.microsoft.com/office/powerpoint/2010/main" val="987793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4/3/2022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87716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029865"/>
            <a:ext cx="8231372" cy="1374345"/>
          </a:xfrm>
        </p:spPr>
        <p:txBody>
          <a:bodyPr>
            <a:normAutofit/>
          </a:bodyPr>
          <a:lstStyle>
            <a:lvl1pPr marL="0" indent="0" algn="r">
              <a:buNone/>
              <a:defRPr sz="2800" b="0" i="0">
                <a:solidFill>
                  <a:srgbClr val="6C1A00"/>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4/3/2022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6"/>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tx1"/>
                </a:solidFill>
                <a:latin typeface="Times New Roman" panose="02020603050405020304" pitchFamily="18" charset="0"/>
                <a:cs typeface="Times New Roman" panose="02020603050405020304" pitchFamily="18" charset="0"/>
              </a:defRPr>
            </a:lvl1pPr>
            <a:lvl2pPr algn="l">
              <a:defRPr>
                <a:solidFill>
                  <a:schemeClr val="tx1"/>
                </a:solidFill>
                <a:latin typeface="Times New Roman" panose="02020603050405020304" pitchFamily="18" charset="0"/>
                <a:cs typeface="Times New Roman" panose="02020603050405020304" pitchFamily="18" charset="0"/>
              </a:defRPr>
            </a:lvl2pPr>
            <a:lvl3pPr algn="l">
              <a:defRPr>
                <a:solidFill>
                  <a:schemeClr val="tx1"/>
                </a:solidFill>
                <a:latin typeface="Times New Roman" panose="02020603050405020304" pitchFamily="18" charset="0"/>
                <a:cs typeface="Times New Roman" panose="02020603050405020304" pitchFamily="18" charset="0"/>
              </a:defRPr>
            </a:lvl3pPr>
            <a:lvl4pPr algn="l">
              <a:defRPr>
                <a:solidFill>
                  <a:schemeClr val="tx1"/>
                </a:solidFill>
                <a:latin typeface="Times New Roman" panose="02020603050405020304" pitchFamily="18" charset="0"/>
                <a:cs typeface="Times New Roman" panose="02020603050405020304" pitchFamily="18" charset="0"/>
              </a:defRPr>
            </a:lvl4pPr>
            <a:lvl5pPr algn="l">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09" cy="725349"/>
          </a:xfrm>
        </p:spPr>
        <p:txBody>
          <a:bodyPr>
            <a:normAutofit/>
          </a:bodyPr>
          <a:lstStyle>
            <a:lvl1pPr algn="l">
              <a:defRPr sz="360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5" y="1197405"/>
            <a:ext cx="6413609" cy="3511061"/>
          </a:xfrm>
        </p:spPr>
        <p:txBody>
          <a:bodyPr/>
          <a:lstStyle>
            <a:lvl1pPr>
              <a:defRPr sz="2800">
                <a:solidFill>
                  <a:schemeClr val="tx1"/>
                </a:solidFill>
                <a:latin typeface="Times New Roman" panose="02020603050405020304" pitchFamily="18" charset="0"/>
                <a:cs typeface="Times New Roman" panose="02020603050405020304" pitchFamily="18" charset="0"/>
              </a:defRPr>
            </a:lvl1pPr>
            <a:lvl2pPr>
              <a:defRPr>
                <a:solidFill>
                  <a:schemeClr val="tx1"/>
                </a:solidFill>
                <a:latin typeface="Times New Roman" panose="02020603050405020304" pitchFamily="18" charset="0"/>
                <a:cs typeface="Times New Roman" panose="02020603050405020304" pitchFamily="18" charset="0"/>
              </a:defRPr>
            </a:lvl2pPr>
            <a:lvl3pPr>
              <a:defRPr>
                <a:solidFill>
                  <a:schemeClr val="tx1"/>
                </a:solidFill>
                <a:latin typeface="Times New Roman" panose="02020603050405020304" pitchFamily="18" charset="0"/>
                <a:cs typeface="Times New Roman" panose="02020603050405020304" pitchFamily="18" charset="0"/>
              </a:defRPr>
            </a:lvl3pPr>
            <a:lvl4pPr>
              <a:defRPr>
                <a:solidFill>
                  <a:schemeClr val="tx1"/>
                </a:solidFill>
                <a:latin typeface="Times New Roman" panose="02020603050405020304" pitchFamily="18" charset="0"/>
                <a:cs typeface="Times New Roman" panose="02020603050405020304" pitchFamily="18" charset="0"/>
              </a:defRPr>
            </a:lvl4pPr>
            <a:lvl5pPr>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4/3/2022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4/3/2022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7160"/>
            <a:ext cx="7778805" cy="1374345"/>
          </a:xfrm>
        </p:spPr>
        <p:txBody>
          <a:bodyPr>
            <a:normAutofit/>
          </a:bodyPr>
          <a:lstStyle/>
          <a:p>
            <a:r>
              <a:rPr lang="en-US" dirty="0"/>
              <a:t> </a:t>
            </a:r>
            <a:br>
              <a:rPr lang="en-US" dirty="0"/>
            </a:br>
            <a:r>
              <a:rPr lang="en-US" dirty="0">
                <a:solidFill>
                  <a:schemeClr val="tx2">
                    <a:lumMod val="75000"/>
                  </a:schemeClr>
                </a:solidFill>
                <a:latin typeface="Times New Roman" panose="02020603050405020304" pitchFamily="18" charset="0"/>
                <a:cs typeface="Times New Roman" panose="02020603050405020304" pitchFamily="18" charset="0"/>
              </a:rPr>
              <a:t>Serializability in DBMS</a:t>
            </a:r>
          </a:p>
        </p:txBody>
      </p:sp>
      <p:sp>
        <p:nvSpPr>
          <p:cNvPr id="3" name="Subtitle 2"/>
          <p:cNvSpPr>
            <a:spLocks noGrp="1"/>
          </p:cNvSpPr>
          <p:nvPr>
            <p:ph type="subTitle" idx="1"/>
          </p:nvPr>
        </p:nvSpPr>
        <p:spPr/>
        <p:txBody>
          <a:bodyPr/>
          <a:lstStyle/>
          <a:p>
            <a:endParaRPr lang="en-US" dirty="0"/>
          </a:p>
          <a:p>
            <a:r>
              <a:rPr lang="en-US" dirty="0"/>
              <a:t>22.10</a:t>
            </a:r>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E663-9A9B-4C3A-8D02-A5AD58ED0061}"/>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FD90A91E-4040-4545-956C-E0A0D1A11770}"/>
              </a:ext>
            </a:extLst>
          </p:cNvPr>
          <p:cNvSpPr>
            <a:spLocks noGrp="1"/>
          </p:cNvSpPr>
          <p:nvPr>
            <p:ph idx="1"/>
          </p:nvPr>
        </p:nvSpPr>
        <p:spPr/>
        <p:txBody>
          <a:bodyPr>
            <a:normAutofit/>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Serializability</a:t>
            </a:r>
            <a:endParaRPr lang="en-US" dirty="0">
              <a:solidFill>
                <a:schemeClr val="tx2">
                  <a:lumMod val="75000"/>
                </a:schemeClr>
              </a:solidFill>
            </a:endParaRPr>
          </a:p>
        </p:txBody>
      </p:sp>
    </p:spTree>
    <p:extLst>
      <p:ext uri="{BB962C8B-B14F-4D97-AF65-F5344CB8AC3E}">
        <p14:creationId xmlns:p14="http://schemas.microsoft.com/office/powerpoint/2010/main" val="277954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B8AF-F327-411D-A80B-FB0B9C1B2324}"/>
              </a:ext>
            </a:extLst>
          </p:cNvPr>
          <p:cNvSpPr>
            <a:spLocks noGrp="1"/>
          </p:cNvSpPr>
          <p:nvPr>
            <p:ph type="title"/>
          </p:nvPr>
        </p:nvSpPr>
        <p:spPr>
          <a:xfrm>
            <a:off x="448965" y="128470"/>
            <a:ext cx="8246070" cy="763526"/>
          </a:xfrm>
        </p:spPr>
        <p:txBody>
          <a:bodyPr>
            <a:noAutofit/>
          </a:bodyPr>
          <a:lstStyle/>
          <a:p>
            <a:br>
              <a:rPr lang="en-US" sz="2400" dirty="0"/>
            </a:br>
            <a:r>
              <a:rPr lang="en-US" sz="2400" dirty="0"/>
              <a:t>Serializability</a:t>
            </a:r>
            <a:br>
              <a:rPr lang="en-US" sz="2400" dirty="0"/>
            </a:br>
            <a:endParaRPr lang="en-US" sz="2400" dirty="0"/>
          </a:p>
        </p:txBody>
      </p:sp>
      <p:sp>
        <p:nvSpPr>
          <p:cNvPr id="10" name="Content Placeholder 9">
            <a:extLst>
              <a:ext uri="{FF2B5EF4-FFF2-40B4-BE49-F238E27FC236}">
                <a16:creationId xmlns:a16="http://schemas.microsoft.com/office/drawing/2014/main" id="{AE3AE790-F34D-4C33-82B5-675667F957E4}"/>
              </a:ext>
            </a:extLst>
          </p:cNvPr>
          <p:cNvSpPr txBox="1">
            <a:spLocks noGrp="1"/>
          </p:cNvSpPr>
          <p:nvPr>
            <p:ph idx="1"/>
          </p:nvPr>
        </p:nvSpPr>
        <p:spPr>
          <a:xfrm>
            <a:off x="449263" y="1349375"/>
            <a:ext cx="8245475" cy="3711785"/>
          </a:xfrm>
          <a:prstGeom prst="rect">
            <a:avLst/>
          </a:prstGeom>
          <a:noFill/>
        </p:spPr>
        <p:txBody>
          <a:bodyPr wrap="square">
            <a:spAutoFit/>
          </a:bodyPr>
          <a:lstStyle/>
          <a:p>
            <a:pPr algn="just" fontAlgn="base"/>
            <a:r>
              <a:rPr lang="en-US" sz="2400" b="0" i="0" dirty="0">
                <a:effectLst/>
                <a:latin typeface="Times New Roman" panose="02020603050405020304" pitchFamily="18" charset="0"/>
                <a:cs typeface="Times New Roman" panose="02020603050405020304" pitchFamily="18" charset="0"/>
              </a:rPr>
              <a:t>When multiple transactions are running concurrently then there is a possibility that the database may be left in an inconsistent state. </a:t>
            </a:r>
          </a:p>
          <a:p>
            <a:pPr algn="just" fontAlgn="base"/>
            <a:endParaRPr lang="en-US" sz="2400" dirty="0"/>
          </a:p>
          <a:p>
            <a:pPr algn="just" fontAlgn="base"/>
            <a:r>
              <a:rPr lang="en-US" sz="2400" b="0" i="0" dirty="0">
                <a:effectLst/>
                <a:latin typeface="Times New Roman" panose="02020603050405020304" pitchFamily="18" charset="0"/>
                <a:cs typeface="Times New Roman" panose="02020603050405020304" pitchFamily="18" charset="0"/>
              </a:rPr>
              <a:t>Serializability is a concept that helps us to check which schedules are serializable. </a:t>
            </a:r>
          </a:p>
          <a:p>
            <a:pPr algn="just" fontAlgn="base"/>
            <a:endParaRPr lang="en-US" sz="2400" b="0" i="0" dirty="0">
              <a:effectLst/>
              <a:latin typeface="Times New Roman" panose="02020603050405020304" pitchFamily="18" charset="0"/>
              <a:cs typeface="Times New Roman" panose="02020603050405020304" pitchFamily="18" charset="0"/>
            </a:endParaRPr>
          </a:p>
          <a:p>
            <a:pPr algn="just" fontAlgn="base"/>
            <a:r>
              <a:rPr lang="en-US" sz="2400" b="0" i="0" dirty="0">
                <a:effectLst/>
                <a:latin typeface="Times New Roman" panose="02020603050405020304" pitchFamily="18" charset="0"/>
                <a:cs typeface="Times New Roman" panose="02020603050405020304" pitchFamily="18" charset="0"/>
              </a:rPr>
              <a:t>A serializable schedule is the one that always leaves the database in consistent state.</a:t>
            </a:r>
            <a:endParaRPr lang="en-US" sz="24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3032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B8AF-F327-411D-A80B-FB0B9C1B2324}"/>
              </a:ext>
            </a:extLst>
          </p:cNvPr>
          <p:cNvSpPr>
            <a:spLocks noGrp="1"/>
          </p:cNvSpPr>
          <p:nvPr>
            <p:ph type="title"/>
          </p:nvPr>
        </p:nvSpPr>
        <p:spPr>
          <a:xfrm>
            <a:off x="448965" y="128470"/>
            <a:ext cx="8246070" cy="763526"/>
          </a:xfrm>
        </p:spPr>
        <p:txBody>
          <a:bodyPr>
            <a:noAutofit/>
          </a:bodyPr>
          <a:lstStyle/>
          <a:p>
            <a:br>
              <a:rPr lang="en-US" sz="2400" dirty="0"/>
            </a:br>
            <a:r>
              <a:rPr lang="en-US" sz="2400" dirty="0"/>
              <a:t>Serializability</a:t>
            </a:r>
            <a:br>
              <a:rPr lang="en-US" sz="2400" dirty="0"/>
            </a:br>
            <a:endParaRPr lang="en-US" sz="2400" dirty="0"/>
          </a:p>
        </p:txBody>
      </p:sp>
      <p:sp>
        <p:nvSpPr>
          <p:cNvPr id="10" name="Content Placeholder 9">
            <a:extLst>
              <a:ext uri="{FF2B5EF4-FFF2-40B4-BE49-F238E27FC236}">
                <a16:creationId xmlns:a16="http://schemas.microsoft.com/office/drawing/2014/main" id="{AE3AE790-F34D-4C33-82B5-675667F957E4}"/>
              </a:ext>
            </a:extLst>
          </p:cNvPr>
          <p:cNvSpPr txBox="1">
            <a:spLocks noGrp="1"/>
          </p:cNvSpPr>
          <p:nvPr>
            <p:ph idx="1"/>
          </p:nvPr>
        </p:nvSpPr>
        <p:spPr>
          <a:xfrm>
            <a:off x="449263" y="1349375"/>
            <a:ext cx="8245475" cy="3471720"/>
          </a:xfrm>
          <a:prstGeom prst="rect">
            <a:avLst/>
          </a:prstGeom>
          <a:noFill/>
        </p:spPr>
        <p:txBody>
          <a:bodyPr wrap="square">
            <a:spAutoFit/>
          </a:bodyPr>
          <a:lstStyle/>
          <a:p>
            <a:pPr algn="just" fontAlgn="base"/>
            <a:r>
              <a:rPr lang="en-US" sz="1800" b="0" i="0" dirty="0">
                <a:effectLst/>
                <a:latin typeface="Times New Roman" panose="02020603050405020304" pitchFamily="18" charset="0"/>
                <a:cs typeface="Times New Roman" panose="02020603050405020304" pitchFamily="18" charset="0"/>
              </a:rPr>
              <a:t>A serializable schedule always leaves the database in consistent state. </a:t>
            </a:r>
          </a:p>
          <a:p>
            <a:pPr algn="just" fontAlgn="base"/>
            <a:endParaRPr lang="en-US" sz="1800" dirty="0"/>
          </a:p>
          <a:p>
            <a:pPr algn="just" fontAlgn="base"/>
            <a:r>
              <a:rPr lang="en-US" sz="1800" b="0" i="0" dirty="0">
                <a:effectLst/>
                <a:latin typeface="Times New Roman" panose="02020603050405020304" pitchFamily="18" charset="0"/>
                <a:cs typeface="Times New Roman" panose="02020603050405020304" pitchFamily="18" charset="0"/>
              </a:rPr>
              <a:t>A serial schedule is always a serializable schedule because in serial schedule, a transaction only starts when the other transaction finished execution. However a non-serial schedule needs to be checked for Serializability.</a:t>
            </a:r>
          </a:p>
          <a:p>
            <a:pPr algn="just" fontAlgn="base"/>
            <a:endParaRPr lang="en-US" sz="1800" b="0" i="0" dirty="0">
              <a:effectLst/>
              <a:latin typeface="Times New Roman" panose="02020603050405020304" pitchFamily="18" charset="0"/>
              <a:cs typeface="Times New Roman" panose="02020603050405020304" pitchFamily="18" charset="0"/>
            </a:endParaRPr>
          </a:p>
          <a:p>
            <a:pPr algn="just" fontAlgn="base"/>
            <a:r>
              <a:rPr lang="en-US" sz="1800" b="0" i="0" dirty="0">
                <a:effectLst/>
                <a:latin typeface="Times New Roman" panose="02020603050405020304" pitchFamily="18" charset="0"/>
                <a:cs typeface="Times New Roman" panose="02020603050405020304" pitchFamily="18" charset="0"/>
              </a:rPr>
              <a:t>A non-serial schedule of n number of transactions is said to be serializable schedule, if it is equivalent to the serial schedule of those n transactions. </a:t>
            </a:r>
          </a:p>
          <a:p>
            <a:pPr algn="just" fontAlgn="base"/>
            <a:endParaRPr lang="en-US" sz="1800" dirty="0"/>
          </a:p>
          <a:p>
            <a:pPr algn="just" fontAlgn="base"/>
            <a:r>
              <a:rPr lang="en-US" sz="1800" b="0" i="0" dirty="0">
                <a:effectLst/>
                <a:latin typeface="Times New Roman" panose="02020603050405020304" pitchFamily="18" charset="0"/>
                <a:cs typeface="Times New Roman" panose="02020603050405020304" pitchFamily="18" charset="0"/>
              </a:rPr>
              <a:t>A serial schedule doesn’t allow concurrency, only one transaction executes at a time and the other starts when the already running transaction finished.</a:t>
            </a:r>
            <a:endParaRPr lang="en-US" sz="18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8659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B8AF-F327-411D-A80B-FB0B9C1B2324}"/>
              </a:ext>
            </a:extLst>
          </p:cNvPr>
          <p:cNvSpPr>
            <a:spLocks noGrp="1"/>
          </p:cNvSpPr>
          <p:nvPr>
            <p:ph type="title"/>
          </p:nvPr>
        </p:nvSpPr>
        <p:spPr>
          <a:xfrm>
            <a:off x="448965" y="128470"/>
            <a:ext cx="8246070" cy="763526"/>
          </a:xfrm>
        </p:spPr>
        <p:txBody>
          <a:bodyPr>
            <a:noAutofit/>
          </a:bodyPr>
          <a:lstStyle/>
          <a:p>
            <a:br>
              <a:rPr lang="en-US" sz="2400" dirty="0"/>
            </a:br>
            <a:r>
              <a:rPr lang="en-US" sz="2400" dirty="0"/>
              <a:t>Serializability</a:t>
            </a:r>
            <a:br>
              <a:rPr lang="en-US" sz="2400" dirty="0"/>
            </a:br>
            <a:endParaRPr lang="en-US" sz="2400" dirty="0"/>
          </a:p>
        </p:txBody>
      </p:sp>
      <p:sp>
        <p:nvSpPr>
          <p:cNvPr id="10" name="Content Placeholder 9">
            <a:extLst>
              <a:ext uri="{FF2B5EF4-FFF2-40B4-BE49-F238E27FC236}">
                <a16:creationId xmlns:a16="http://schemas.microsoft.com/office/drawing/2014/main" id="{AE3AE790-F34D-4C33-82B5-675667F957E4}"/>
              </a:ext>
            </a:extLst>
          </p:cNvPr>
          <p:cNvSpPr txBox="1">
            <a:spLocks noGrp="1"/>
          </p:cNvSpPr>
          <p:nvPr>
            <p:ph idx="1"/>
          </p:nvPr>
        </p:nvSpPr>
        <p:spPr>
          <a:xfrm>
            <a:off x="449263" y="1349375"/>
            <a:ext cx="8245475" cy="3194721"/>
          </a:xfrm>
          <a:prstGeom prst="rect">
            <a:avLst/>
          </a:prstGeom>
          <a:noFill/>
        </p:spPr>
        <p:txBody>
          <a:bodyPr wrap="square">
            <a:spAutoFit/>
          </a:bodyPr>
          <a:lstStyle/>
          <a:p>
            <a:pPr algn="just" fontAlgn="base"/>
            <a:r>
              <a:rPr lang="en-US" sz="1400" b="0" dirty="0">
                <a:effectLst/>
                <a:latin typeface="Times New Roman" panose="02020603050405020304" pitchFamily="18" charset="0"/>
                <a:cs typeface="Times New Roman" panose="02020603050405020304" pitchFamily="18" charset="0"/>
              </a:rPr>
              <a:t>Transactions in a database correspond to the set of instructions that are executed to achieve a target. All the transactions that take place in a database by theory should satisfy the ACID property. </a:t>
            </a:r>
          </a:p>
          <a:p>
            <a:pPr algn="just" fontAlgn="base"/>
            <a:endParaRPr lang="en-US" sz="1400" dirty="0"/>
          </a:p>
          <a:p>
            <a:pPr algn="just" fontAlgn="base"/>
            <a:r>
              <a:rPr lang="en-US" sz="1400" b="0" dirty="0">
                <a:effectLst/>
                <a:latin typeface="Times New Roman" panose="02020603050405020304" pitchFamily="18" charset="0"/>
                <a:cs typeface="Times New Roman" panose="02020603050405020304" pitchFamily="18" charset="0"/>
              </a:rPr>
              <a:t>A collection of transactions becomes a schedule. Scheduling multiple transactions is necessary to maintain the execution order and to avoid the overlap of data operations. </a:t>
            </a:r>
          </a:p>
          <a:p>
            <a:pPr algn="just" fontAlgn="base"/>
            <a:endParaRPr lang="en-US" sz="1400" dirty="0"/>
          </a:p>
          <a:p>
            <a:pPr algn="just" fontAlgn="base"/>
            <a:r>
              <a:rPr lang="en-US" sz="1400" b="0" dirty="0">
                <a:effectLst/>
                <a:latin typeface="Times New Roman" panose="02020603050405020304" pitchFamily="18" charset="0"/>
                <a:cs typeface="Times New Roman" panose="02020603050405020304" pitchFamily="18" charset="0"/>
              </a:rPr>
              <a:t>Serial schedule both by definition and execution means that the transactions bestowed upon it will take place serially, that is, one after the other. This leaves no place for inconsistency within the database. </a:t>
            </a:r>
          </a:p>
          <a:p>
            <a:pPr algn="just" fontAlgn="base"/>
            <a:endParaRPr lang="en-US" sz="1400" dirty="0"/>
          </a:p>
          <a:p>
            <a:pPr algn="just" fontAlgn="base"/>
            <a:r>
              <a:rPr lang="en-US" sz="1400" b="0" dirty="0">
                <a:effectLst/>
                <a:latin typeface="Times New Roman" panose="02020603050405020304" pitchFamily="18" charset="0"/>
                <a:cs typeface="Times New Roman" panose="02020603050405020304" pitchFamily="18" charset="0"/>
              </a:rPr>
              <a:t>But, when a set of transactions are scheduled non-serially, they are interleaved leading to the problem of concurrency within the database. Non-serial schedules do not wait for one transaction to complete for the other one to begin. Serializability in DBMS decides if an interleaved non-serial schedule is serializable or not.</a:t>
            </a:r>
          </a:p>
        </p:txBody>
      </p:sp>
    </p:spTree>
    <p:extLst>
      <p:ext uri="{BB962C8B-B14F-4D97-AF65-F5344CB8AC3E}">
        <p14:creationId xmlns:p14="http://schemas.microsoft.com/office/powerpoint/2010/main" val="3133421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B8AF-F327-411D-A80B-FB0B9C1B2324}"/>
              </a:ext>
            </a:extLst>
          </p:cNvPr>
          <p:cNvSpPr>
            <a:spLocks noGrp="1"/>
          </p:cNvSpPr>
          <p:nvPr>
            <p:ph type="title"/>
          </p:nvPr>
        </p:nvSpPr>
        <p:spPr>
          <a:xfrm>
            <a:off x="448965" y="128470"/>
            <a:ext cx="8246070" cy="763526"/>
          </a:xfrm>
        </p:spPr>
        <p:txBody>
          <a:bodyPr>
            <a:noAutofit/>
          </a:bodyPr>
          <a:lstStyle/>
          <a:p>
            <a:br>
              <a:rPr lang="en-US" sz="2400" dirty="0"/>
            </a:br>
            <a:r>
              <a:rPr lang="en-US" sz="2400" dirty="0"/>
              <a:t>Serializability</a:t>
            </a:r>
            <a:br>
              <a:rPr lang="en-US" sz="2400" dirty="0"/>
            </a:br>
            <a:endParaRPr lang="en-US" sz="2400" dirty="0"/>
          </a:p>
        </p:txBody>
      </p:sp>
      <p:graphicFrame>
        <p:nvGraphicFramePr>
          <p:cNvPr id="4" name="Content Placeholder 4">
            <a:extLst>
              <a:ext uri="{FF2B5EF4-FFF2-40B4-BE49-F238E27FC236}">
                <a16:creationId xmlns:a16="http://schemas.microsoft.com/office/drawing/2014/main" id="{B25CD2E5-1BBB-45ED-8EE4-8E3653016635}"/>
              </a:ext>
            </a:extLst>
          </p:cNvPr>
          <p:cNvGraphicFramePr>
            <a:graphicFrameLocks noGrp="1"/>
          </p:cNvGraphicFramePr>
          <p:nvPr>
            <p:ph idx="1"/>
            <p:extLst>
              <p:ext uri="{D42A27DB-BD31-4B8C-83A1-F6EECF244321}">
                <p14:modId xmlns:p14="http://schemas.microsoft.com/office/powerpoint/2010/main" val="1609978227"/>
              </p:ext>
            </p:extLst>
          </p:nvPr>
        </p:nvGraphicFramePr>
        <p:xfrm>
          <a:off x="448965" y="1343102"/>
          <a:ext cx="2115820" cy="2129409"/>
        </p:xfrm>
        <a:graphic>
          <a:graphicData uri="http://schemas.openxmlformats.org/drawingml/2006/table">
            <a:tbl>
              <a:tblPr firstRow="1" firstCol="1" bandRow="1">
                <a:tableStyleId>{5C22544A-7EE6-4342-B048-85BDC9FD1C3A}</a:tableStyleId>
              </a:tblPr>
              <a:tblGrid>
                <a:gridCol w="1057910">
                  <a:extLst>
                    <a:ext uri="{9D8B030D-6E8A-4147-A177-3AD203B41FA5}">
                      <a16:colId xmlns:a16="http://schemas.microsoft.com/office/drawing/2014/main" val="2412566528"/>
                    </a:ext>
                  </a:extLst>
                </a:gridCol>
                <a:gridCol w="1057910">
                  <a:extLst>
                    <a:ext uri="{9D8B030D-6E8A-4147-A177-3AD203B41FA5}">
                      <a16:colId xmlns:a16="http://schemas.microsoft.com/office/drawing/2014/main" val="3806503052"/>
                    </a:ext>
                  </a:extLst>
                </a:gridCol>
              </a:tblGrid>
              <a:tr h="63742">
                <a:tc>
                  <a:txBody>
                    <a:bodyPr/>
                    <a:lstStyle/>
                    <a:p>
                      <a:pPr algn="l">
                        <a:lnSpc>
                          <a:spcPct val="107000"/>
                        </a:lnSpc>
                        <a:spcAft>
                          <a:spcPts val="800"/>
                        </a:spcAft>
                      </a:pPr>
                      <a:r>
                        <a:rPr lang="en-IN" sz="1200">
                          <a:effectLst/>
                          <a:latin typeface="Times New Roman" panose="02020603050405020304" pitchFamily="18" charset="0"/>
                          <a:cs typeface="Times New Roman" panose="02020603050405020304" pitchFamily="18" charset="0"/>
                        </a:rPr>
                        <a:t>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cs typeface="Times New Roman" panose="02020603050405020304" pitchFamily="18" charset="0"/>
                        </a:rPr>
                        <a:t>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5636912"/>
                  </a:ext>
                </a:extLst>
              </a:tr>
              <a:tr h="241935">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R(A)</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919637"/>
                  </a:ext>
                </a:extLst>
              </a:tr>
              <a:tr h="253365">
                <a:tc>
                  <a:txBody>
                    <a:bodyPr/>
                    <a:lstStyle/>
                    <a:p>
                      <a:pPr algn="l">
                        <a:lnSpc>
                          <a:spcPct val="107000"/>
                        </a:lnSpc>
                        <a:spcAft>
                          <a:spcPts val="800"/>
                        </a:spcAft>
                      </a:pPr>
                      <a:r>
                        <a:rPr lang="en-IN" sz="1200">
                          <a:effectLst/>
                          <a:latin typeface="Times New Roman" panose="02020603050405020304" pitchFamily="18" charset="0"/>
                          <a:cs typeface="Times New Roman" panose="02020603050405020304" pitchFamily="18" charset="0"/>
                        </a:rPr>
                        <a:t>W(A)</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3578959"/>
                  </a:ext>
                </a:extLst>
              </a:tr>
              <a:tr h="241935">
                <a:tc>
                  <a:txBody>
                    <a:bodyPr/>
                    <a:lstStyle/>
                    <a:p>
                      <a:pPr algn="l">
                        <a:lnSpc>
                          <a:spcPct val="107000"/>
                        </a:lnSpc>
                        <a:spcAft>
                          <a:spcPts val="800"/>
                        </a:spcAft>
                      </a:pPr>
                      <a:r>
                        <a:rPr lang="en-IN" sz="1200">
                          <a:effectLst/>
                          <a:latin typeface="Times New Roman" panose="02020603050405020304" pitchFamily="18" charset="0"/>
                          <a:cs typeface="Times New Roman" panose="02020603050405020304" pitchFamily="18" charset="0"/>
                        </a:rPr>
                        <a:t>R(B)</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0352132"/>
                  </a:ext>
                </a:extLst>
              </a:tr>
              <a:tr h="241935">
                <a:tc>
                  <a:txBody>
                    <a:bodyPr/>
                    <a:lstStyle/>
                    <a:p>
                      <a:pPr algn="l">
                        <a:lnSpc>
                          <a:spcPct val="107000"/>
                        </a:lnSpc>
                        <a:spcAft>
                          <a:spcPts val="800"/>
                        </a:spcAft>
                      </a:pPr>
                      <a:r>
                        <a:rPr lang="en-IN" sz="1200">
                          <a:effectLst/>
                          <a:latin typeface="Times New Roman" panose="02020603050405020304" pitchFamily="18" charset="0"/>
                          <a:cs typeface="Times New Roman" panose="02020603050405020304" pitchFamily="18" charset="0"/>
                        </a:rPr>
                        <a:t>W(B)</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7611157"/>
                  </a:ext>
                </a:extLst>
              </a:tr>
              <a:tr h="241935">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R(B)</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4151101"/>
                  </a:ext>
                </a:extLst>
              </a:tr>
              <a:tr h="241935">
                <a:tc>
                  <a:txBody>
                    <a:bodyPr/>
                    <a:lstStyle/>
                    <a:p>
                      <a:pPr algn="l">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cs typeface="Times New Roman" panose="02020603050405020304" pitchFamily="18" charset="0"/>
                        </a:rPr>
                        <a:t>W(B)</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514495"/>
                  </a:ext>
                </a:extLst>
              </a:tr>
              <a:tr h="241935">
                <a:tc>
                  <a:txBody>
                    <a:bodyPr/>
                    <a:lstStyle/>
                    <a:p>
                      <a:pPr algn="l">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cs typeface="Times New Roman" panose="02020603050405020304" pitchFamily="18" charset="0"/>
                        </a:rPr>
                        <a:t>R(A)</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5874672"/>
                  </a:ext>
                </a:extLst>
              </a:tr>
              <a:tr h="241935">
                <a:tc>
                  <a:txBody>
                    <a:bodyPr/>
                    <a:lstStyle/>
                    <a:p>
                      <a:pPr algn="l">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W(A)</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8544350"/>
                  </a:ext>
                </a:extLst>
              </a:tr>
            </a:tbl>
          </a:graphicData>
        </a:graphic>
      </p:graphicFrame>
      <p:graphicFrame>
        <p:nvGraphicFramePr>
          <p:cNvPr id="6" name="Content Placeholder 4">
            <a:extLst>
              <a:ext uri="{FF2B5EF4-FFF2-40B4-BE49-F238E27FC236}">
                <a16:creationId xmlns:a16="http://schemas.microsoft.com/office/drawing/2014/main" id="{9F816BAB-2B5B-4FAD-B2C3-1C814C5D92FE}"/>
              </a:ext>
            </a:extLst>
          </p:cNvPr>
          <p:cNvGraphicFramePr>
            <a:graphicFrameLocks/>
          </p:cNvGraphicFramePr>
          <p:nvPr>
            <p:extLst>
              <p:ext uri="{D42A27DB-BD31-4B8C-83A1-F6EECF244321}">
                <p14:modId xmlns:p14="http://schemas.microsoft.com/office/powerpoint/2010/main" val="2826565307"/>
              </p:ext>
            </p:extLst>
          </p:nvPr>
        </p:nvGraphicFramePr>
        <p:xfrm>
          <a:off x="6862575" y="1350110"/>
          <a:ext cx="2115820" cy="2129409"/>
        </p:xfrm>
        <a:graphic>
          <a:graphicData uri="http://schemas.openxmlformats.org/drawingml/2006/table">
            <a:tbl>
              <a:tblPr firstRow="1" firstCol="1" bandRow="1">
                <a:tableStyleId>{5C22544A-7EE6-4342-B048-85BDC9FD1C3A}</a:tableStyleId>
              </a:tblPr>
              <a:tblGrid>
                <a:gridCol w="1057910">
                  <a:extLst>
                    <a:ext uri="{9D8B030D-6E8A-4147-A177-3AD203B41FA5}">
                      <a16:colId xmlns:a16="http://schemas.microsoft.com/office/drawing/2014/main" val="2412566528"/>
                    </a:ext>
                  </a:extLst>
                </a:gridCol>
                <a:gridCol w="1057910">
                  <a:extLst>
                    <a:ext uri="{9D8B030D-6E8A-4147-A177-3AD203B41FA5}">
                      <a16:colId xmlns:a16="http://schemas.microsoft.com/office/drawing/2014/main" val="3806503052"/>
                    </a:ext>
                  </a:extLst>
                </a:gridCol>
              </a:tblGrid>
              <a:tr h="63742">
                <a:tc>
                  <a:txBody>
                    <a:bodyPr/>
                    <a:lstStyle/>
                    <a:p>
                      <a:pPr algn="l">
                        <a:lnSpc>
                          <a:spcPct val="107000"/>
                        </a:lnSpc>
                        <a:spcAft>
                          <a:spcPts val="800"/>
                        </a:spcAft>
                      </a:pPr>
                      <a:r>
                        <a:rPr lang="en-IN" sz="1200">
                          <a:effectLst/>
                          <a:latin typeface="Times New Roman" panose="02020603050405020304" pitchFamily="18" charset="0"/>
                          <a:cs typeface="Times New Roman" panose="02020603050405020304" pitchFamily="18" charset="0"/>
                        </a:rPr>
                        <a:t>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cs typeface="Times New Roman" panose="02020603050405020304" pitchFamily="18" charset="0"/>
                        </a:rPr>
                        <a:t>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5636912"/>
                  </a:ext>
                </a:extLst>
              </a:tr>
              <a:tr h="241935">
                <a:tc>
                  <a:txBody>
                    <a:bodyPr/>
                    <a:lstStyle/>
                    <a:p>
                      <a:pPr algn="l">
                        <a:lnSpc>
                          <a:spcPct val="107000"/>
                        </a:lnSpc>
                        <a:spcAft>
                          <a:spcPts val="80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R(B)</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919637"/>
                  </a:ext>
                </a:extLst>
              </a:tr>
              <a:tr h="253365">
                <a:tc>
                  <a:txBody>
                    <a:bodyPr/>
                    <a:lstStyle/>
                    <a:p>
                      <a:pPr algn="l">
                        <a:lnSpc>
                          <a:spcPct val="107000"/>
                        </a:lnSpc>
                        <a:spcAft>
                          <a:spcPts val="800"/>
                        </a:spcAft>
                      </a:pP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W(B)</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3578959"/>
                  </a:ext>
                </a:extLst>
              </a:tr>
              <a:tr h="241935">
                <a:tc>
                  <a:txBody>
                    <a:bodyPr/>
                    <a:lstStyle/>
                    <a:p>
                      <a:pPr algn="l">
                        <a:lnSpc>
                          <a:spcPct val="107000"/>
                        </a:lnSpc>
                        <a:spcAft>
                          <a:spcPts val="800"/>
                        </a:spcAft>
                      </a:pP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R(A)</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0352132"/>
                  </a:ext>
                </a:extLst>
              </a:tr>
              <a:tr h="241935">
                <a:tc>
                  <a:txBody>
                    <a:bodyPr/>
                    <a:lstStyle/>
                    <a:p>
                      <a:pPr algn="l">
                        <a:lnSpc>
                          <a:spcPct val="107000"/>
                        </a:lnSpc>
                        <a:spcAft>
                          <a:spcPts val="80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W(A)</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7611157"/>
                  </a:ext>
                </a:extLst>
              </a:tr>
              <a:tr h="241935">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R(A)</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4151101"/>
                  </a:ext>
                </a:extLst>
              </a:tr>
              <a:tr h="241935">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W(A)</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514495"/>
                  </a:ext>
                </a:extLst>
              </a:tr>
              <a:tr h="241935">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R(B)</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5874672"/>
                  </a:ext>
                </a:extLst>
              </a:tr>
              <a:tr h="241935">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W(B)</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8544350"/>
                  </a:ext>
                </a:extLst>
              </a:tr>
            </a:tbl>
          </a:graphicData>
        </a:graphic>
      </p:graphicFrame>
    </p:spTree>
    <p:extLst>
      <p:ext uri="{BB962C8B-B14F-4D97-AF65-F5344CB8AC3E}">
        <p14:creationId xmlns:p14="http://schemas.microsoft.com/office/powerpoint/2010/main" val="213262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B8AF-F327-411D-A80B-FB0B9C1B2324}"/>
              </a:ext>
            </a:extLst>
          </p:cNvPr>
          <p:cNvSpPr>
            <a:spLocks noGrp="1"/>
          </p:cNvSpPr>
          <p:nvPr>
            <p:ph type="title"/>
          </p:nvPr>
        </p:nvSpPr>
        <p:spPr>
          <a:xfrm>
            <a:off x="448965" y="128470"/>
            <a:ext cx="8246070" cy="763526"/>
          </a:xfrm>
        </p:spPr>
        <p:txBody>
          <a:bodyPr>
            <a:noAutofit/>
          </a:bodyPr>
          <a:lstStyle/>
          <a:p>
            <a:br>
              <a:rPr lang="en-US" sz="2400" dirty="0"/>
            </a:br>
            <a:r>
              <a:rPr lang="en-US" sz="2400" dirty="0"/>
              <a:t>Serializability</a:t>
            </a:r>
            <a:br>
              <a:rPr lang="en-US" sz="2400" dirty="0"/>
            </a:br>
            <a:endParaRPr lang="en-US" sz="2400" dirty="0"/>
          </a:p>
        </p:txBody>
      </p:sp>
      <p:graphicFrame>
        <p:nvGraphicFramePr>
          <p:cNvPr id="4" name="Content Placeholder 4">
            <a:extLst>
              <a:ext uri="{FF2B5EF4-FFF2-40B4-BE49-F238E27FC236}">
                <a16:creationId xmlns:a16="http://schemas.microsoft.com/office/drawing/2014/main" id="{E20451B4-CEC2-414D-B73C-25B1C29EAEBE}"/>
              </a:ext>
            </a:extLst>
          </p:cNvPr>
          <p:cNvGraphicFramePr>
            <a:graphicFrameLocks noGrp="1"/>
          </p:cNvGraphicFramePr>
          <p:nvPr>
            <p:ph idx="1"/>
            <p:extLst>
              <p:ext uri="{D42A27DB-BD31-4B8C-83A1-F6EECF244321}">
                <p14:modId xmlns:p14="http://schemas.microsoft.com/office/powerpoint/2010/main" val="3951995283"/>
              </p:ext>
            </p:extLst>
          </p:nvPr>
        </p:nvGraphicFramePr>
        <p:xfrm>
          <a:off x="143555" y="1208735"/>
          <a:ext cx="1374346" cy="1328814"/>
        </p:xfrm>
        <a:graphic>
          <a:graphicData uri="http://schemas.openxmlformats.org/drawingml/2006/table">
            <a:tbl>
              <a:tblPr firstRow="1" firstCol="1" bandRow="1">
                <a:tableStyleId>{5C22544A-7EE6-4342-B048-85BDC9FD1C3A}</a:tableStyleId>
              </a:tblPr>
              <a:tblGrid>
                <a:gridCol w="687173">
                  <a:extLst>
                    <a:ext uri="{9D8B030D-6E8A-4147-A177-3AD203B41FA5}">
                      <a16:colId xmlns:a16="http://schemas.microsoft.com/office/drawing/2014/main" val="2412566528"/>
                    </a:ext>
                  </a:extLst>
                </a:gridCol>
                <a:gridCol w="687173">
                  <a:extLst>
                    <a:ext uri="{9D8B030D-6E8A-4147-A177-3AD203B41FA5}">
                      <a16:colId xmlns:a16="http://schemas.microsoft.com/office/drawing/2014/main" val="3806503052"/>
                    </a:ext>
                  </a:extLst>
                </a:gridCol>
              </a:tblGrid>
              <a:tr h="142991">
                <a:tc>
                  <a:txBody>
                    <a:bodyPr/>
                    <a:lstStyle/>
                    <a:p>
                      <a:pPr algn="l">
                        <a:lnSpc>
                          <a:spcPct val="107000"/>
                        </a:lnSpc>
                        <a:spcAft>
                          <a:spcPts val="800"/>
                        </a:spcAft>
                      </a:pPr>
                      <a:r>
                        <a:rPr lang="en-IN" sz="1200">
                          <a:effectLst/>
                          <a:latin typeface="Times New Roman" panose="02020603050405020304" pitchFamily="18" charset="0"/>
                          <a:cs typeface="Times New Roman" panose="02020603050405020304" pitchFamily="18" charset="0"/>
                        </a:rPr>
                        <a:t>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cs typeface="Times New Roman" panose="02020603050405020304" pitchFamily="18" charset="0"/>
                        </a:rPr>
                        <a:t>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5636912"/>
                  </a:ext>
                </a:extLst>
              </a:tr>
              <a:tr h="189560">
                <a:tc>
                  <a:txBody>
                    <a:bodyPr/>
                    <a:lstStyle/>
                    <a:p>
                      <a:pPr algn="l">
                        <a:lnSpc>
                          <a:spcPct val="107000"/>
                        </a:lnSpc>
                        <a:spcAft>
                          <a:spcPts val="800"/>
                        </a:spcAft>
                      </a:pPr>
                      <a:r>
                        <a:rPr lang="en-IN" sz="1200">
                          <a:effectLst/>
                          <a:latin typeface="Times New Roman" panose="02020603050405020304" pitchFamily="18" charset="0"/>
                          <a:cs typeface="Times New Roman" panose="02020603050405020304" pitchFamily="18" charset="0"/>
                        </a:rPr>
                        <a:t>R(A)</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919637"/>
                  </a:ext>
                </a:extLst>
              </a:tr>
              <a:tr h="198515">
                <a:tc>
                  <a:txBody>
                    <a:bodyPr/>
                    <a:lstStyle/>
                    <a:p>
                      <a:pPr algn="l">
                        <a:lnSpc>
                          <a:spcPct val="107000"/>
                        </a:lnSpc>
                        <a:spcAft>
                          <a:spcPts val="800"/>
                        </a:spcAft>
                      </a:pPr>
                      <a:r>
                        <a:rPr lang="en-IN" sz="1200">
                          <a:effectLst/>
                          <a:latin typeface="Times New Roman" panose="02020603050405020304" pitchFamily="18" charset="0"/>
                          <a:cs typeface="Times New Roman" panose="02020603050405020304" pitchFamily="18" charset="0"/>
                        </a:rPr>
                        <a:t>W(A)</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3578959"/>
                  </a:ext>
                </a:extLst>
              </a:tr>
              <a:tr h="189560">
                <a:tc>
                  <a:txBody>
                    <a:bodyPr/>
                    <a:lstStyle/>
                    <a:p>
                      <a:pPr algn="l">
                        <a:lnSpc>
                          <a:spcPct val="107000"/>
                        </a:lnSpc>
                        <a:spcAft>
                          <a:spcPts val="80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R(B)</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0352132"/>
                  </a:ext>
                </a:extLst>
              </a:tr>
              <a:tr h="189560">
                <a:tc>
                  <a:txBody>
                    <a:bodyPr/>
                    <a:lstStyle/>
                    <a:p>
                      <a:pPr algn="l">
                        <a:lnSpc>
                          <a:spcPct val="107000"/>
                        </a:lnSpc>
                        <a:spcAft>
                          <a:spcPts val="80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W(B)</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7611157"/>
                  </a:ext>
                </a:extLst>
              </a:tr>
              <a:tr h="189560">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R(B)</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4151101"/>
                  </a:ext>
                </a:extLst>
              </a:tr>
              <a:tr h="189560">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W(B)</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514495"/>
                  </a:ext>
                </a:extLst>
              </a:tr>
            </a:tbl>
          </a:graphicData>
        </a:graphic>
      </p:graphicFrame>
      <p:graphicFrame>
        <p:nvGraphicFramePr>
          <p:cNvPr id="6" name="Content Placeholder 4">
            <a:extLst>
              <a:ext uri="{FF2B5EF4-FFF2-40B4-BE49-F238E27FC236}">
                <a16:creationId xmlns:a16="http://schemas.microsoft.com/office/drawing/2014/main" id="{C5354D55-F080-484C-8962-474D3E957F45}"/>
              </a:ext>
            </a:extLst>
          </p:cNvPr>
          <p:cNvGraphicFramePr>
            <a:graphicFrameLocks/>
          </p:cNvGraphicFramePr>
          <p:nvPr>
            <p:extLst>
              <p:ext uri="{D42A27DB-BD31-4B8C-83A1-F6EECF244321}">
                <p14:modId xmlns:p14="http://schemas.microsoft.com/office/powerpoint/2010/main" val="477121410"/>
              </p:ext>
            </p:extLst>
          </p:nvPr>
        </p:nvGraphicFramePr>
        <p:xfrm>
          <a:off x="7473699" y="1332862"/>
          <a:ext cx="1374346" cy="1707934"/>
        </p:xfrm>
        <a:graphic>
          <a:graphicData uri="http://schemas.openxmlformats.org/drawingml/2006/table">
            <a:tbl>
              <a:tblPr firstRow="1" firstCol="1" bandRow="1">
                <a:tableStyleId>{5C22544A-7EE6-4342-B048-85BDC9FD1C3A}</a:tableStyleId>
              </a:tblPr>
              <a:tblGrid>
                <a:gridCol w="687173">
                  <a:extLst>
                    <a:ext uri="{9D8B030D-6E8A-4147-A177-3AD203B41FA5}">
                      <a16:colId xmlns:a16="http://schemas.microsoft.com/office/drawing/2014/main" val="2412566528"/>
                    </a:ext>
                  </a:extLst>
                </a:gridCol>
                <a:gridCol w="687173">
                  <a:extLst>
                    <a:ext uri="{9D8B030D-6E8A-4147-A177-3AD203B41FA5}">
                      <a16:colId xmlns:a16="http://schemas.microsoft.com/office/drawing/2014/main" val="3806503052"/>
                    </a:ext>
                  </a:extLst>
                </a:gridCol>
              </a:tblGrid>
              <a:tr h="142991">
                <a:tc>
                  <a:txBody>
                    <a:bodyPr/>
                    <a:lstStyle/>
                    <a:p>
                      <a:pPr algn="l">
                        <a:lnSpc>
                          <a:spcPct val="107000"/>
                        </a:lnSpc>
                        <a:spcAft>
                          <a:spcPts val="800"/>
                        </a:spcAft>
                      </a:pPr>
                      <a:r>
                        <a:rPr lang="en-IN" sz="1200">
                          <a:effectLst/>
                          <a:latin typeface="Times New Roman" panose="02020603050405020304" pitchFamily="18" charset="0"/>
                          <a:cs typeface="Times New Roman" panose="02020603050405020304" pitchFamily="18" charset="0"/>
                        </a:rPr>
                        <a:t>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cs typeface="Times New Roman" panose="02020603050405020304" pitchFamily="18" charset="0"/>
                        </a:rPr>
                        <a:t>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5636912"/>
                  </a:ext>
                </a:extLst>
              </a:tr>
              <a:tr h="189560">
                <a:tc>
                  <a:txBody>
                    <a:bodyPr/>
                    <a:lstStyle/>
                    <a:p>
                      <a:pPr algn="l">
                        <a:lnSpc>
                          <a:spcPct val="107000"/>
                        </a:lnSpc>
                        <a:spcAft>
                          <a:spcPts val="800"/>
                        </a:spcAft>
                      </a:pPr>
                      <a:r>
                        <a:rPr lang="en-IN" sz="1200">
                          <a:effectLst/>
                          <a:latin typeface="Times New Roman" panose="02020603050405020304" pitchFamily="18" charset="0"/>
                          <a:cs typeface="Times New Roman" panose="02020603050405020304" pitchFamily="18" charset="0"/>
                        </a:rPr>
                        <a:t>R(A)</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919637"/>
                  </a:ext>
                </a:extLst>
              </a:tr>
              <a:tr h="198515">
                <a:tc>
                  <a:txBody>
                    <a:bodyPr/>
                    <a:lstStyle/>
                    <a:p>
                      <a:pPr algn="l">
                        <a:lnSpc>
                          <a:spcPct val="107000"/>
                        </a:lnSpc>
                        <a:spcAft>
                          <a:spcPts val="800"/>
                        </a:spcAft>
                      </a:pPr>
                      <a:r>
                        <a:rPr lang="en-IN" sz="1200">
                          <a:effectLst/>
                          <a:latin typeface="Times New Roman" panose="02020603050405020304" pitchFamily="18" charset="0"/>
                          <a:cs typeface="Times New Roman" panose="02020603050405020304" pitchFamily="18" charset="0"/>
                        </a:rPr>
                        <a:t>W(A)</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3578959"/>
                  </a:ext>
                </a:extLst>
              </a:tr>
              <a:tr h="189560">
                <a:tc>
                  <a:txBody>
                    <a:bodyPr/>
                    <a:lstStyle/>
                    <a:p>
                      <a:pPr algn="l">
                        <a:lnSpc>
                          <a:spcPct val="107000"/>
                        </a:lnSpc>
                        <a:spcAft>
                          <a:spcPts val="80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R(B)</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0352132"/>
                  </a:ext>
                </a:extLst>
              </a:tr>
              <a:tr h="189560">
                <a:tc>
                  <a:txBody>
                    <a:bodyPr/>
                    <a:lstStyle/>
                    <a:p>
                      <a:pPr algn="l">
                        <a:lnSpc>
                          <a:spcPct val="107000"/>
                        </a:lnSpc>
                        <a:spcAft>
                          <a:spcPts val="80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W(B)</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7611157"/>
                  </a:ext>
                </a:extLst>
              </a:tr>
              <a:tr h="189560">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R(B)</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4151101"/>
                  </a:ext>
                </a:extLst>
              </a:tr>
              <a:tr h="189560">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W(B)</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514495"/>
                  </a:ext>
                </a:extLst>
              </a:tr>
              <a:tr h="189560">
                <a:tc>
                  <a:txBody>
                    <a:bodyPr/>
                    <a:lstStyle/>
                    <a:p>
                      <a:pPr algn="l">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200">
                          <a:effectLst/>
                          <a:latin typeface="Times New Roman" panose="02020603050405020304" pitchFamily="18" charset="0"/>
                          <a:cs typeface="Times New Roman" panose="02020603050405020304" pitchFamily="18" charset="0"/>
                        </a:rPr>
                        <a:t>R(A)</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5874672"/>
                  </a:ext>
                </a:extLst>
              </a:tr>
              <a:tr h="189560">
                <a:tc>
                  <a:txBody>
                    <a:bodyPr/>
                    <a:lstStyle/>
                    <a:p>
                      <a:pPr algn="l">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W(A)</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8544350"/>
                  </a:ext>
                </a:extLst>
              </a:tr>
            </a:tbl>
          </a:graphicData>
        </a:graphic>
      </p:graphicFrame>
    </p:spTree>
    <p:extLst>
      <p:ext uri="{BB962C8B-B14F-4D97-AF65-F5344CB8AC3E}">
        <p14:creationId xmlns:p14="http://schemas.microsoft.com/office/powerpoint/2010/main" val="995575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B8AF-F327-411D-A80B-FB0B9C1B2324}"/>
              </a:ext>
            </a:extLst>
          </p:cNvPr>
          <p:cNvSpPr>
            <a:spLocks noGrp="1"/>
          </p:cNvSpPr>
          <p:nvPr>
            <p:ph type="title"/>
          </p:nvPr>
        </p:nvSpPr>
        <p:spPr>
          <a:xfrm>
            <a:off x="448965" y="128470"/>
            <a:ext cx="8246070" cy="763526"/>
          </a:xfrm>
        </p:spPr>
        <p:txBody>
          <a:bodyPr>
            <a:noAutofit/>
          </a:bodyPr>
          <a:lstStyle/>
          <a:p>
            <a:br>
              <a:rPr lang="en-US" sz="2400" dirty="0"/>
            </a:br>
            <a:r>
              <a:rPr lang="en-US" sz="2400" dirty="0"/>
              <a:t>Serializability</a:t>
            </a:r>
            <a:br>
              <a:rPr lang="en-US" sz="2400" dirty="0"/>
            </a:br>
            <a:endParaRPr lang="en-US" sz="2400" dirty="0"/>
          </a:p>
        </p:txBody>
      </p:sp>
      <p:graphicFrame>
        <p:nvGraphicFramePr>
          <p:cNvPr id="4" name="Content Placeholder 4">
            <a:extLst>
              <a:ext uri="{FF2B5EF4-FFF2-40B4-BE49-F238E27FC236}">
                <a16:creationId xmlns:a16="http://schemas.microsoft.com/office/drawing/2014/main" id="{E20451B4-CEC2-414D-B73C-25B1C29EAEBE}"/>
              </a:ext>
            </a:extLst>
          </p:cNvPr>
          <p:cNvGraphicFramePr>
            <a:graphicFrameLocks noGrp="1"/>
          </p:cNvGraphicFramePr>
          <p:nvPr>
            <p:ph idx="1"/>
            <p:extLst>
              <p:ext uri="{D42A27DB-BD31-4B8C-83A1-F6EECF244321}">
                <p14:modId xmlns:p14="http://schemas.microsoft.com/office/powerpoint/2010/main" val="1899607851"/>
              </p:ext>
            </p:extLst>
          </p:nvPr>
        </p:nvGraphicFramePr>
        <p:xfrm>
          <a:off x="143555" y="1208737"/>
          <a:ext cx="2290574" cy="1777011"/>
        </p:xfrm>
        <a:graphic>
          <a:graphicData uri="http://schemas.openxmlformats.org/drawingml/2006/table">
            <a:tbl>
              <a:tblPr firstRow="1" firstCol="1" bandRow="1">
                <a:tableStyleId>{5C22544A-7EE6-4342-B048-85BDC9FD1C3A}</a:tableStyleId>
              </a:tblPr>
              <a:tblGrid>
                <a:gridCol w="916230">
                  <a:extLst>
                    <a:ext uri="{9D8B030D-6E8A-4147-A177-3AD203B41FA5}">
                      <a16:colId xmlns:a16="http://schemas.microsoft.com/office/drawing/2014/main" val="2412566528"/>
                    </a:ext>
                  </a:extLst>
                </a:gridCol>
                <a:gridCol w="749642">
                  <a:extLst>
                    <a:ext uri="{9D8B030D-6E8A-4147-A177-3AD203B41FA5}">
                      <a16:colId xmlns:a16="http://schemas.microsoft.com/office/drawing/2014/main" val="3806503052"/>
                    </a:ext>
                  </a:extLst>
                </a:gridCol>
                <a:gridCol w="624702">
                  <a:extLst>
                    <a:ext uri="{9D8B030D-6E8A-4147-A177-3AD203B41FA5}">
                      <a16:colId xmlns:a16="http://schemas.microsoft.com/office/drawing/2014/main" val="1230858351"/>
                    </a:ext>
                  </a:extLst>
                </a:gridCol>
              </a:tblGrid>
              <a:tr h="162801">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T1</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T2</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T3</a:t>
                      </a:r>
                    </a:p>
                  </a:txBody>
                  <a:tcPr marL="68580" marR="68580" marT="0" marB="0"/>
                </a:tc>
                <a:extLst>
                  <a:ext uri="{0D108BD9-81ED-4DB2-BD59-A6C34878D82A}">
                    <a16:rowId xmlns:a16="http://schemas.microsoft.com/office/drawing/2014/main" val="2365636912"/>
                  </a:ext>
                </a:extLst>
              </a:tr>
              <a:tr h="162801">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R(A)</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919637"/>
                  </a:ext>
                </a:extLst>
              </a:tr>
              <a:tr h="242515">
                <a:tc>
                  <a:txBody>
                    <a:bodyPr/>
                    <a:lstStyle/>
                    <a:p>
                      <a:pPr algn="l">
                        <a:lnSpc>
                          <a:spcPct val="107000"/>
                        </a:lnSpc>
                        <a:spcAft>
                          <a:spcPts val="800"/>
                        </a:spcAft>
                      </a:pPr>
                      <a:r>
                        <a:rPr lang="en-IN" sz="1200">
                          <a:effectLst/>
                          <a:latin typeface="Times New Roman" panose="02020603050405020304" pitchFamily="18" charset="0"/>
                          <a:cs typeface="Times New Roman" panose="02020603050405020304" pitchFamily="18" charset="0"/>
                        </a:rPr>
                        <a:t>W(A)</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3578959"/>
                  </a:ext>
                </a:extLst>
              </a:tr>
              <a:tr h="162801">
                <a:tc>
                  <a:txBody>
                    <a:bodyPr/>
                    <a:lstStyle/>
                    <a:p>
                      <a:pPr algn="l">
                        <a:lnSpc>
                          <a:spcPct val="107000"/>
                        </a:lnSpc>
                        <a:spcAft>
                          <a:spcPts val="80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R(B)</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0352132"/>
                  </a:ext>
                </a:extLst>
              </a:tr>
              <a:tr h="242515">
                <a:tc>
                  <a:txBody>
                    <a:bodyPr/>
                    <a:lstStyle/>
                    <a:p>
                      <a:pPr algn="l">
                        <a:lnSpc>
                          <a:spcPct val="107000"/>
                        </a:lnSpc>
                        <a:spcAft>
                          <a:spcPts val="80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200" dirty="0">
                          <a:effectLst/>
                          <a:latin typeface="Times New Roman" panose="02020603050405020304" pitchFamily="18" charset="0"/>
                          <a:cs typeface="Times New Roman" panose="02020603050405020304" pitchFamily="18" charset="0"/>
                        </a:rPr>
                        <a:t>W(B)</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7611157"/>
                  </a:ext>
                </a:extLst>
              </a:tr>
              <a:tr h="151606">
                <a:tc>
                  <a:txBody>
                    <a:bodyPr/>
                    <a:lstStyle/>
                    <a:p>
                      <a:pPr algn="l">
                        <a:lnSpc>
                          <a:spcPct val="107000"/>
                        </a:lnSpc>
                        <a:spcAft>
                          <a:spcPts val="80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R(A)</a:t>
                      </a:r>
                    </a:p>
                  </a:txBody>
                  <a:tcPr marL="68580" marR="68580" marT="0" marB="0"/>
                </a:tc>
                <a:extLst>
                  <a:ext uri="{0D108BD9-81ED-4DB2-BD59-A6C34878D82A}">
                    <a16:rowId xmlns:a16="http://schemas.microsoft.com/office/drawing/2014/main" val="704151101"/>
                  </a:ext>
                </a:extLst>
              </a:tr>
              <a:tr h="151606">
                <a:tc>
                  <a:txBody>
                    <a:bodyPr/>
                    <a:lstStyle/>
                    <a:p>
                      <a:pPr algn="l">
                        <a:lnSpc>
                          <a:spcPct val="107000"/>
                        </a:lnSpc>
                        <a:spcAft>
                          <a:spcPts val="80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W(A)</a:t>
                      </a:r>
                    </a:p>
                  </a:txBody>
                  <a:tcPr marL="68580" marR="68580" marT="0" marB="0"/>
                </a:tc>
                <a:extLst>
                  <a:ext uri="{0D108BD9-81ED-4DB2-BD59-A6C34878D82A}">
                    <a16:rowId xmlns:a16="http://schemas.microsoft.com/office/drawing/2014/main" val="111514495"/>
                  </a:ext>
                </a:extLst>
              </a:tr>
              <a:tr h="149263">
                <a:tc>
                  <a:txBody>
                    <a:bodyPr/>
                    <a:lstStyle/>
                    <a:p>
                      <a:pPr algn="l">
                        <a:lnSpc>
                          <a:spcPct val="107000"/>
                        </a:lnSpc>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R(B)</a:t>
                      </a:r>
                    </a:p>
                  </a:txBody>
                  <a:tcPr marL="68580" marR="68580" marT="0" marB="0"/>
                </a:tc>
                <a:tc>
                  <a:txBody>
                    <a:bodyPr/>
                    <a:lstStyle/>
                    <a:p>
                      <a:pPr algn="l">
                        <a:lnSpc>
                          <a:spcPct val="107000"/>
                        </a:lnSpc>
                        <a:spcAft>
                          <a:spcPts val="80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2478426"/>
                  </a:ext>
                </a:extLst>
              </a:tr>
              <a:tr h="242515">
                <a:tc>
                  <a:txBody>
                    <a:bodyPr/>
                    <a:lstStyle/>
                    <a:p>
                      <a:pPr algn="l">
                        <a:lnSpc>
                          <a:spcPct val="107000"/>
                        </a:lnSpc>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W(B)</a:t>
                      </a:r>
                    </a:p>
                  </a:txBody>
                  <a:tcPr marL="68580" marR="68580" marT="0" marB="0"/>
                </a:tc>
                <a:tc>
                  <a:txBody>
                    <a:bodyPr/>
                    <a:lstStyle/>
                    <a:p>
                      <a:pPr algn="l">
                        <a:lnSpc>
                          <a:spcPct val="107000"/>
                        </a:lnSpc>
                        <a:spcAft>
                          <a:spcPts val="80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5425350"/>
                  </a:ext>
                </a:extLst>
              </a:tr>
            </a:tbl>
          </a:graphicData>
        </a:graphic>
      </p:graphicFrame>
    </p:spTree>
    <p:extLst>
      <p:ext uri="{BB962C8B-B14F-4D97-AF65-F5344CB8AC3E}">
        <p14:creationId xmlns:p14="http://schemas.microsoft.com/office/powerpoint/2010/main" val="159386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30" y="1655520"/>
            <a:ext cx="4419894" cy="1527050"/>
          </a:xfrm>
        </p:spPr>
      </p:pic>
    </p:spTree>
    <p:extLst>
      <p:ext uri="{BB962C8B-B14F-4D97-AF65-F5344CB8AC3E}">
        <p14:creationId xmlns:p14="http://schemas.microsoft.com/office/powerpoint/2010/main" val="1369535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509</Words>
  <Application>Microsoft Office PowerPoint</Application>
  <PresentationFormat>On-screen Show (16:9)</PresentationFormat>
  <Paragraphs>95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  Serializability in DBMS</vt:lpstr>
      <vt:lpstr>Contents</vt:lpstr>
      <vt:lpstr> Serializability </vt:lpstr>
      <vt:lpstr> Serializability </vt:lpstr>
      <vt:lpstr> Serializability </vt:lpstr>
      <vt:lpstr> Serializability </vt:lpstr>
      <vt:lpstr> Serializability </vt:lpstr>
      <vt:lpstr> Serializability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2022-04-03T07:38:14Z</dcterms:modified>
</cp:coreProperties>
</file>