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361" r:id="rId4"/>
    <p:sldId id="367" r:id="rId5"/>
    <p:sldId id="371" r:id="rId6"/>
    <p:sldId id="372" r:id="rId7"/>
    <p:sldId id="373" r:id="rId8"/>
    <p:sldId id="374" r:id="rId9"/>
    <p:sldId id="29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Serializability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22.12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Serializability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37B283-1E2E-4FD2-84A5-7ECC44FBE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5" y="281176"/>
            <a:ext cx="7940660" cy="4733854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7078EB73-E6E5-44B6-8AEE-43AC5500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3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Testing of Conflict Serializability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3AE790-F34D-4C33-82B5-675667F957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3555" y="1197405"/>
            <a:ext cx="8856890" cy="421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fontAlgn="base">
              <a:buNone/>
            </a:pPr>
            <a:r>
              <a:rPr lang="en-US" sz="1400" b="1" i="0" dirty="0">
                <a:solidFill>
                  <a:srgbClr val="273239"/>
                </a:solidFill>
                <a:effectLst/>
              </a:rPr>
              <a:t>Precedence Graph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or </a:t>
            </a:r>
            <a:r>
              <a:rPr lang="en-US" sz="1400" b="1" i="0" dirty="0">
                <a:solidFill>
                  <a:srgbClr val="273239"/>
                </a:solidFill>
                <a:effectLst/>
              </a:rPr>
              <a:t>Serialization Graph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is used commonly to test Conflict Serializability of a schedule.</a:t>
            </a:r>
            <a:br>
              <a:rPr lang="en-US" sz="1400" dirty="0"/>
            </a:br>
            <a:r>
              <a:rPr lang="en-US" sz="1400" b="0" i="0" dirty="0">
                <a:solidFill>
                  <a:srgbClr val="273239"/>
                </a:solidFill>
                <a:effectLst/>
              </a:rPr>
              <a:t>It is a directed Graph (V, E) consisting of a set of nodes V = {T</a:t>
            </a:r>
            <a:r>
              <a:rPr lang="en-US" sz="1400" b="0" i="0" baseline="-25000" dirty="0">
                <a:solidFill>
                  <a:srgbClr val="273239"/>
                </a:solidFill>
                <a:effectLst/>
              </a:rPr>
              <a:t>1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, T</a:t>
            </a:r>
            <a:r>
              <a:rPr lang="en-US" sz="1400" b="0" i="0" baseline="-25000" dirty="0">
                <a:solidFill>
                  <a:srgbClr val="273239"/>
                </a:solidFill>
                <a:effectLst/>
              </a:rPr>
              <a:t>2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, T</a:t>
            </a:r>
            <a:r>
              <a:rPr lang="en-US" sz="1400" b="0" i="0" baseline="-25000" dirty="0">
                <a:solidFill>
                  <a:srgbClr val="273239"/>
                </a:solidFill>
                <a:effectLst/>
              </a:rPr>
              <a:t>3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……….T</a:t>
            </a:r>
            <a:r>
              <a:rPr lang="en-US" sz="1400" b="0" i="0" baseline="-25000" dirty="0">
                <a:solidFill>
                  <a:srgbClr val="273239"/>
                </a:solidFill>
                <a:effectLst/>
              </a:rPr>
              <a:t>n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} and a set of directed edges E = {e</a:t>
            </a:r>
            <a:r>
              <a:rPr lang="en-US" sz="1400" b="0" i="0" baseline="-25000" dirty="0">
                <a:solidFill>
                  <a:srgbClr val="273239"/>
                </a:solidFill>
                <a:effectLst/>
              </a:rPr>
              <a:t>1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, e</a:t>
            </a:r>
            <a:r>
              <a:rPr lang="en-US" sz="1400" b="0" i="0" baseline="-25000" dirty="0">
                <a:solidFill>
                  <a:srgbClr val="273239"/>
                </a:solidFill>
                <a:effectLst/>
              </a:rPr>
              <a:t>2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, e</a:t>
            </a:r>
            <a:r>
              <a:rPr lang="en-US" sz="1400" b="0" i="0" baseline="-25000" dirty="0">
                <a:solidFill>
                  <a:srgbClr val="273239"/>
                </a:solidFill>
                <a:effectLst/>
              </a:rPr>
              <a:t>3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………………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e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m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}.</a:t>
            </a:r>
          </a:p>
          <a:p>
            <a:pPr marL="0" indent="0" algn="just" fontAlgn="base">
              <a:buNone/>
            </a:pPr>
            <a:br>
              <a:rPr lang="en-US" sz="1400" dirty="0"/>
            </a:br>
            <a:r>
              <a:rPr lang="en-US" sz="1400" b="0" i="0" dirty="0">
                <a:solidFill>
                  <a:srgbClr val="273239"/>
                </a:solidFill>
                <a:effectLst/>
              </a:rPr>
              <a:t>The graph contains one node for each Transaction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. An edge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e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is of the form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j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–&gt; T</a:t>
            </a:r>
            <a:r>
              <a:rPr lang="en-US" sz="1400" b="0" i="0" baseline="-25000" dirty="0">
                <a:solidFill>
                  <a:srgbClr val="273239"/>
                </a:solidFill>
                <a:effectLst/>
              </a:rPr>
              <a:t>k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where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j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is the starting node of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e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and T</a:t>
            </a:r>
            <a:r>
              <a:rPr lang="en-US" sz="1400" b="0" i="0" baseline="-25000" dirty="0">
                <a:solidFill>
                  <a:srgbClr val="273239"/>
                </a:solidFill>
                <a:effectLst/>
              </a:rPr>
              <a:t>k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is the ending node of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e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. An edge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e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is constructed between nodes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j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to T</a:t>
            </a:r>
            <a:r>
              <a:rPr lang="en-US" sz="1400" b="0" i="0" baseline="-25000" dirty="0">
                <a:solidFill>
                  <a:srgbClr val="273239"/>
                </a:solidFill>
                <a:effectLst/>
              </a:rPr>
              <a:t>k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if one of the operations in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j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appears in the schedule before some conflicting operation in T</a:t>
            </a:r>
            <a:r>
              <a:rPr lang="en-US" sz="1400" b="0" i="0" baseline="-25000" dirty="0">
                <a:solidFill>
                  <a:srgbClr val="273239"/>
                </a:solidFill>
                <a:effectLst/>
              </a:rPr>
              <a:t>k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.</a:t>
            </a:r>
          </a:p>
          <a:p>
            <a:pPr marL="0" indent="0" algn="l" fontAlgn="base">
              <a:buNone/>
            </a:pPr>
            <a:r>
              <a:rPr lang="en-US" sz="1400" b="0" i="0" dirty="0">
                <a:solidFill>
                  <a:srgbClr val="273239"/>
                </a:solidFill>
                <a:effectLst/>
              </a:rPr>
              <a:t>The Algorithm can be written as: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rgbClr val="273239"/>
                </a:solidFill>
                <a:effectLst/>
              </a:rPr>
              <a:t>Create a node T in the graph for each participating transaction in the schedule.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rgbClr val="273239"/>
                </a:solidFill>
                <a:effectLst/>
              </a:rPr>
              <a:t>For the conflicting operation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read_item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(X) and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write_item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(X) – If a Transaction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j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executes a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read_item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 (X) after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executes a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write_item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 (X), draw an edge from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to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j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in the graph.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rgbClr val="273239"/>
                </a:solidFill>
                <a:effectLst/>
              </a:rPr>
              <a:t>For the conflicting operation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write_item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(X) and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read_item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(X) – If a Transaction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j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executes a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write_item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 (X) after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executes a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read_item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 (X), draw an edge from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to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j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in the graph.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rgbClr val="273239"/>
                </a:solidFill>
                <a:effectLst/>
              </a:rPr>
              <a:t>For the conflicting operation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write_item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(X) and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write_item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(X) – If a Transaction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j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executes a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write_item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 (X) after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executes a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write_item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 (X), draw an edge from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to </a:t>
            </a:r>
            <a:r>
              <a:rPr lang="en-US" sz="1400" b="0" i="0" dirty="0" err="1">
                <a:solidFill>
                  <a:srgbClr val="273239"/>
                </a:solidFill>
                <a:effectLst/>
              </a:rPr>
              <a:t>T</a:t>
            </a:r>
            <a:r>
              <a:rPr lang="en-US" sz="1400" b="0" i="0" baseline="-25000" dirty="0" err="1">
                <a:solidFill>
                  <a:srgbClr val="273239"/>
                </a:solidFill>
                <a:effectLst/>
              </a:rPr>
              <a:t>j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in the graph.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1" i="0" dirty="0">
                <a:solidFill>
                  <a:srgbClr val="273239"/>
                </a:solidFill>
                <a:effectLst/>
              </a:rPr>
              <a:t>The Schedule S is serializable if there is no cycle in the precedence graph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.</a:t>
            </a:r>
          </a:p>
          <a:p>
            <a:pPr marL="0" indent="0" algn="just" fontAlgn="base">
              <a:buNone/>
            </a:pPr>
            <a:endParaRPr lang="en-US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084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Testing of Conflict Serializability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3AE790-F34D-4C33-82B5-675667F957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3555" y="1197405"/>
            <a:ext cx="8856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fontAlgn="base">
              <a:buNone/>
            </a:pPr>
            <a:r>
              <a:rPr lang="en-US" sz="2000" b="0" dirty="0">
                <a:effectLst/>
              </a:rPr>
              <a:t>If there is no cycle in the precedence graph, it means we can construct a serial schedule S’ which is conflict equivalent to schedule S.</a:t>
            </a:r>
          </a:p>
        </p:txBody>
      </p:sp>
    </p:spTree>
    <p:extLst>
      <p:ext uri="{BB962C8B-B14F-4D97-AF65-F5344CB8AC3E}">
        <p14:creationId xmlns:p14="http://schemas.microsoft.com/office/powerpoint/2010/main" val="418329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Conflict Serializability (If the schedule conflict serializable, if yes determine the equivalent serial schedule)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25CD2E5-1BBB-45ED-8EE4-8E3653016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998431"/>
              </p:ext>
            </p:extLst>
          </p:nvPr>
        </p:nvGraphicFramePr>
        <p:xfrm>
          <a:off x="404184" y="1350110"/>
          <a:ext cx="2115819" cy="1570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273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283856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96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691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R(X)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R(X)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57895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W(X)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5213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R(X)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11157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W(X)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15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Conflict Serializability (If the schedule conflict serializable, if yes determine the equivalent serial schedule)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25CD2E5-1BBB-45ED-8EE4-8E3653016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811660"/>
              </p:ext>
            </p:extLst>
          </p:nvPr>
        </p:nvGraphicFramePr>
        <p:xfrm>
          <a:off x="404184" y="1350110"/>
          <a:ext cx="2115819" cy="2780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273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283856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96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691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R(X)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R(Y)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57895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R(X)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5213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R(Y)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11157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R(Z)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1511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W(Y)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756156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W(Z)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10130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R(Z)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7964258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W(X)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61093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W(Z)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7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09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Serial Schedules vs. Serializable Schedules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A9C4C0-0031-4F4E-8210-24FABC7A1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126015"/>
              </p:ext>
            </p:extLst>
          </p:nvPr>
        </p:nvGraphicFramePr>
        <p:xfrm>
          <a:off x="1823310" y="1349375"/>
          <a:ext cx="5650086" cy="3513138"/>
        </p:xfrm>
        <a:graphic>
          <a:graphicData uri="http://schemas.openxmlformats.org/drawingml/2006/table">
            <a:tbl>
              <a:tblPr/>
              <a:tblGrid>
                <a:gridCol w="2825043">
                  <a:extLst>
                    <a:ext uri="{9D8B030D-6E8A-4147-A177-3AD203B41FA5}">
                      <a16:colId xmlns:a16="http://schemas.microsoft.com/office/drawing/2014/main" val="198362691"/>
                    </a:ext>
                  </a:extLst>
                </a:gridCol>
                <a:gridCol w="2825043">
                  <a:extLst>
                    <a:ext uri="{9D8B030D-6E8A-4147-A177-3AD203B41FA5}">
                      <a16:colId xmlns:a16="http://schemas.microsoft.com/office/drawing/2014/main" val="332477001"/>
                    </a:ext>
                  </a:extLst>
                </a:gridCol>
              </a:tblGrid>
              <a:tr h="237374">
                <a:tc>
                  <a:txBody>
                    <a:bodyPr/>
                    <a:lstStyle/>
                    <a:p>
                      <a:pPr algn="ctr"/>
                      <a:r>
                        <a:rPr lang="en-IN" sz="900" b="1">
                          <a:effectLst/>
                        </a:rPr>
                        <a:t>Serial Schedules</a:t>
                      </a:r>
                      <a:endParaRPr lang="en-IN" sz="1400">
                        <a:effectLst/>
                      </a:endParaRP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>
                          <a:effectLst/>
                        </a:rPr>
                        <a:t>Serializable Schedules</a:t>
                      </a:r>
                      <a:endParaRPr lang="en-IN" sz="1400">
                        <a:effectLst/>
                      </a:endParaRP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35535"/>
                  </a:ext>
                </a:extLst>
              </a:tr>
              <a:tr h="137677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No concurrency is allowed.</a:t>
                      </a:r>
                    </a:p>
                    <a:p>
                      <a:pPr algn="ctr" fontAlgn="base"/>
                      <a:r>
                        <a:rPr lang="en-US" sz="1400">
                          <a:effectLst/>
                        </a:rPr>
                        <a:t>Thus, all the transactions necessarily execute serially one after the other.</a:t>
                      </a: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Concurrency is allowed.</a:t>
                      </a:r>
                    </a:p>
                    <a:p>
                      <a:pPr algn="ctr" fontAlgn="base"/>
                      <a:r>
                        <a:rPr lang="en-US" sz="1400">
                          <a:effectLst/>
                        </a:rPr>
                        <a:t>Thus, multiple transactions can execute concurrently.</a:t>
                      </a: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61803"/>
                  </a:ext>
                </a:extLst>
              </a:tr>
              <a:tr h="94949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Serial schedules lead to less resource utilization and CPU throughput.</a:t>
                      </a: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Serializable schedules improve both resource utilization and CPU throughput.</a:t>
                      </a: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587556"/>
                  </a:ext>
                </a:extLst>
              </a:tr>
              <a:tr h="94949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Serial Schedules are less efficient as compared to serializable schedules.</a:t>
                      </a:r>
                    </a:p>
                    <a:p>
                      <a:pPr algn="ctr" fontAlgn="base"/>
                      <a:r>
                        <a:rPr lang="en-US" sz="1400">
                          <a:effectLst/>
                        </a:rPr>
                        <a:t>(due to above reason)</a:t>
                      </a: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Serializable Schedules are always better than serial schedules.</a:t>
                      </a:r>
                    </a:p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(due to above reason)</a:t>
                      </a: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04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5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On-screen Show (16:9)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 Conflict Serializability </vt:lpstr>
      <vt:lpstr>Contents</vt:lpstr>
      <vt:lpstr>PowerPoint Presentation</vt:lpstr>
      <vt:lpstr> Testing of Conflict Serializability   </vt:lpstr>
      <vt:lpstr> Testing of Conflict Serializability   </vt:lpstr>
      <vt:lpstr> Conflict Serializability (If the schedule conflict serializable, if yes determine the equivalent serial schedule) </vt:lpstr>
      <vt:lpstr> Conflict Serializability (If the schedule conflict serializable, if yes determine the equivalent serial schedule) </vt:lpstr>
      <vt:lpstr> Serial Schedules vs. Serializable Schedules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2022-05-05T01:38:20Z</dcterms:modified>
</cp:coreProperties>
</file>