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1" r:id="rId3"/>
    <p:sldId id="371" r:id="rId4"/>
    <p:sldId id="378" r:id="rId5"/>
    <p:sldId id="372" r:id="rId6"/>
    <p:sldId id="375" r:id="rId7"/>
    <p:sldId id="373" r:id="rId8"/>
    <p:sldId id="374" r:id="rId9"/>
    <p:sldId id="376" r:id="rId10"/>
    <p:sldId id="377" r:id="rId11"/>
    <p:sldId id="379" r:id="rId12"/>
    <p:sldId id="29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5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questions on conflict Serializability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22.13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45811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Practice questions on conflict Serializability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4539D-23BC-BD37-CE51-37AD07E2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</a:rPr>
              <a:t>Check whether the given schedule S is conflict serializable or not. For each serializable schedule determine the equivalent serial schedule.</a:t>
            </a:r>
          </a:p>
          <a:p>
            <a:pPr algn="ctr" fontAlgn="base"/>
            <a:r>
              <a:rPr lang="en-US" sz="1600" b="1" i="0" dirty="0">
                <a:solidFill>
                  <a:srgbClr val="303030"/>
                </a:solidFill>
                <a:effectLst/>
              </a:rPr>
              <a:t>S </a:t>
            </a:r>
            <a:r>
              <a:rPr lang="en-US" sz="1600" b="1" i="0">
                <a:solidFill>
                  <a:srgbClr val="303030"/>
                </a:solidFill>
                <a:effectLst/>
              </a:rPr>
              <a:t>:R3(</a:t>
            </a:r>
            <a:r>
              <a:rPr lang="en-US" sz="1600" b="1" i="0" dirty="0">
                <a:solidFill>
                  <a:srgbClr val="303030"/>
                </a:solidFill>
                <a:effectLst/>
              </a:rPr>
              <a:t>X), R2(X), W3(X), R1(X), W1(X)</a:t>
            </a:r>
            <a:endParaRPr lang="en-IN" sz="16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D5BF1EC-3465-1E0B-95CC-9D8547884552}"/>
              </a:ext>
            </a:extLst>
          </p:cNvPr>
          <p:cNvGraphicFramePr>
            <a:graphicFrameLocks/>
          </p:cNvGraphicFramePr>
          <p:nvPr/>
        </p:nvGraphicFramePr>
        <p:xfrm>
          <a:off x="511730" y="2266340"/>
          <a:ext cx="2115819" cy="229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7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28385697"/>
                    </a:ext>
                  </a:extLst>
                </a:gridCol>
              </a:tblGrid>
              <a:tr h="1527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75615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013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55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22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Serial Schedules vs. Serializable Schedules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A9C4C0-0031-4F4E-8210-24FABC7A14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3310" y="1349375"/>
          <a:ext cx="5650086" cy="3513138"/>
        </p:xfrm>
        <a:graphic>
          <a:graphicData uri="http://schemas.openxmlformats.org/drawingml/2006/table">
            <a:tbl>
              <a:tblPr/>
              <a:tblGrid>
                <a:gridCol w="2825043">
                  <a:extLst>
                    <a:ext uri="{9D8B030D-6E8A-4147-A177-3AD203B41FA5}">
                      <a16:colId xmlns:a16="http://schemas.microsoft.com/office/drawing/2014/main" val="198362691"/>
                    </a:ext>
                  </a:extLst>
                </a:gridCol>
                <a:gridCol w="2825043">
                  <a:extLst>
                    <a:ext uri="{9D8B030D-6E8A-4147-A177-3AD203B41FA5}">
                      <a16:colId xmlns:a16="http://schemas.microsoft.com/office/drawing/2014/main" val="332477001"/>
                    </a:ext>
                  </a:extLst>
                </a:gridCol>
              </a:tblGrid>
              <a:tr h="237374">
                <a:tc>
                  <a:txBody>
                    <a:bodyPr/>
                    <a:lstStyle/>
                    <a:p>
                      <a:pPr algn="ctr"/>
                      <a:r>
                        <a:rPr lang="en-IN" sz="900" b="1">
                          <a:effectLst/>
                        </a:rPr>
                        <a:t>Serial Schedules</a:t>
                      </a:r>
                      <a:endParaRPr lang="en-IN" sz="1400">
                        <a:effectLst/>
                      </a:endParaRP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>
                          <a:effectLst/>
                        </a:rPr>
                        <a:t>Serializable Schedules</a:t>
                      </a:r>
                      <a:endParaRPr lang="en-IN" sz="1400">
                        <a:effectLst/>
                      </a:endParaRP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35535"/>
                  </a:ext>
                </a:extLst>
              </a:tr>
              <a:tr h="137677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No concurrency is allowed.</a:t>
                      </a:r>
                    </a:p>
                    <a:p>
                      <a:pPr algn="ctr" fontAlgn="base"/>
                      <a:r>
                        <a:rPr lang="en-US" sz="1400">
                          <a:effectLst/>
                        </a:rPr>
                        <a:t>Thus, all the transactions necessarily execute serially one after the other.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Concurrency is allowed.</a:t>
                      </a:r>
                    </a:p>
                    <a:p>
                      <a:pPr algn="ctr" fontAlgn="base"/>
                      <a:r>
                        <a:rPr lang="en-US" sz="1400">
                          <a:effectLst/>
                        </a:rPr>
                        <a:t>Thus, multiple transactions can execute concurrently.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61803"/>
                  </a:ext>
                </a:extLst>
              </a:tr>
              <a:tr h="9494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Serial schedules lead to less resource utilization and CPU throughput.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Serializable schedules improve both resource utilization and CPU throughput.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87556"/>
                  </a:ext>
                </a:extLst>
              </a:tr>
              <a:tr h="94949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Serial Schedules are less efficient as compared to serializable schedules.</a:t>
                      </a:r>
                    </a:p>
                    <a:p>
                      <a:pPr algn="ctr" fontAlgn="base"/>
                      <a:r>
                        <a:rPr lang="en-US" sz="1400">
                          <a:effectLst/>
                        </a:rPr>
                        <a:t>(due to above reason)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Serializable Schedules are always better than serial schedules.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(due to above reason)</a:t>
                      </a:r>
                    </a:p>
                  </a:txBody>
                  <a:tcPr marL="59344" marR="59344" marT="47475" marB="4747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04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5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questions on conflict Serializability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45811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Practice questions on conflict Serializability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38DA983-FD39-C655-1FDB-C5C41AE6D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576228"/>
              </p:ext>
            </p:extLst>
          </p:nvPr>
        </p:nvGraphicFramePr>
        <p:xfrm>
          <a:off x="448964" y="1197404"/>
          <a:ext cx="1985166" cy="3571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258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99258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</a:tblGrid>
              <a:tr h="170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1858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80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A=A-50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Temp=A*0.1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A=A-temp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756156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01304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964258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610934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B=B+50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76169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137394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B=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B+temp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329680"/>
                  </a:ext>
                </a:extLst>
              </a:tr>
              <a:tr h="2464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25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29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45811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Practice questions on conflict Serializability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5146-D79C-BA80-0544-EC3E4F99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4689E49-58A1-8464-7704-5115EA449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624030"/>
              </p:ext>
            </p:extLst>
          </p:nvPr>
        </p:nvGraphicFramePr>
        <p:xfrm>
          <a:off x="404184" y="1350110"/>
          <a:ext cx="2115819" cy="2780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7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283856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R(Z)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W(Y)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75615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W(Z)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013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R(Z)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964258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61093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W(Z)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7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81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45811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Practice questions on conflict Serializability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38DA983-FD39-C655-1FDB-C5C41AE6D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14348"/>
              </p:ext>
            </p:extLst>
          </p:nvPr>
        </p:nvGraphicFramePr>
        <p:xfrm>
          <a:off x="143555" y="1197405"/>
          <a:ext cx="2115819" cy="1481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7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28385697"/>
                    </a:ext>
                  </a:extLst>
                </a:gridCol>
              </a:tblGrid>
              <a:tr h="32002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9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45811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Practice questions on conflict Serializability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38DA983-FD39-C655-1FDB-C5C41AE6D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921698"/>
              </p:ext>
            </p:extLst>
          </p:nvPr>
        </p:nvGraphicFramePr>
        <p:xfrm>
          <a:off x="143555" y="1197405"/>
          <a:ext cx="2115819" cy="1723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7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28385697"/>
                    </a:ext>
                  </a:extLst>
                </a:gridCol>
              </a:tblGrid>
              <a:tr h="32002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W3(A)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W1(A)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R2(A)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72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45811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Practice questions on conflict Serializability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38DA983-FD39-C655-1FDB-C5C41AE6D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205954"/>
              </p:ext>
            </p:extLst>
          </p:nvPr>
        </p:nvGraphicFramePr>
        <p:xfrm>
          <a:off x="448965" y="1197405"/>
          <a:ext cx="2115819" cy="229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7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28385697"/>
                    </a:ext>
                  </a:extLst>
                </a:gridCol>
              </a:tblGrid>
              <a:tr h="1527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R(C)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R(B)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75615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W(B)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013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W(C)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55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12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45811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Practice questions on conflict Serializability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38DA983-FD39-C655-1FDB-C5C41AE6D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238117"/>
              </p:ext>
            </p:extLst>
          </p:nvPr>
        </p:nvGraphicFramePr>
        <p:xfrm>
          <a:off x="448965" y="1197405"/>
          <a:ext cx="2115820" cy="2054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8385697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689555048"/>
                    </a:ext>
                  </a:extLst>
                </a:gridCol>
              </a:tblGrid>
              <a:tr h="1527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W(B)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R(B)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75615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W(B)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01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55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458116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Practice questions on conflict Serializability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4539D-23BC-BD37-CE51-37AD07E2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1600" b="0" i="0" dirty="0">
                <a:solidFill>
                  <a:srgbClr val="303030"/>
                </a:solidFill>
                <a:effectLst/>
              </a:rPr>
              <a:t>Check whether the given schedule S is conflict serializable or not-</a:t>
            </a:r>
          </a:p>
          <a:p>
            <a:pPr algn="ctr" fontAlgn="base"/>
            <a:r>
              <a:rPr lang="en-US" sz="1600" b="1" i="0" dirty="0">
                <a:solidFill>
                  <a:srgbClr val="303030"/>
                </a:solidFill>
                <a:effectLst/>
              </a:rPr>
              <a:t>S : R</a:t>
            </a:r>
            <a:r>
              <a:rPr lang="en-US" sz="1600" b="1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1600" b="1" i="0" dirty="0">
                <a:solidFill>
                  <a:srgbClr val="303030"/>
                </a:solidFill>
                <a:effectLst/>
              </a:rPr>
              <a:t>(A) , R</a:t>
            </a:r>
            <a:r>
              <a:rPr lang="en-US" sz="1600" b="1" i="0" baseline="-25000" dirty="0">
                <a:solidFill>
                  <a:srgbClr val="303030"/>
                </a:solidFill>
                <a:effectLst/>
              </a:rPr>
              <a:t>2</a:t>
            </a:r>
            <a:r>
              <a:rPr lang="en-US" sz="1600" b="1" i="0" dirty="0">
                <a:solidFill>
                  <a:srgbClr val="303030"/>
                </a:solidFill>
                <a:effectLst/>
              </a:rPr>
              <a:t>(A) , R</a:t>
            </a:r>
            <a:r>
              <a:rPr lang="en-US" sz="1600" b="1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1600" b="1" i="0" dirty="0">
                <a:solidFill>
                  <a:srgbClr val="303030"/>
                </a:solidFill>
                <a:effectLst/>
              </a:rPr>
              <a:t>(B) , R</a:t>
            </a:r>
            <a:r>
              <a:rPr lang="en-US" sz="1600" b="1" i="0" baseline="-25000" dirty="0">
                <a:solidFill>
                  <a:srgbClr val="303030"/>
                </a:solidFill>
                <a:effectLst/>
              </a:rPr>
              <a:t>2</a:t>
            </a:r>
            <a:r>
              <a:rPr lang="en-US" sz="1600" b="1" i="0" dirty="0">
                <a:solidFill>
                  <a:srgbClr val="303030"/>
                </a:solidFill>
                <a:effectLst/>
              </a:rPr>
              <a:t>(B) , R</a:t>
            </a:r>
            <a:r>
              <a:rPr lang="en-US" sz="1600" b="1" i="0" baseline="-25000" dirty="0">
                <a:solidFill>
                  <a:srgbClr val="303030"/>
                </a:solidFill>
                <a:effectLst/>
              </a:rPr>
              <a:t>3</a:t>
            </a:r>
            <a:r>
              <a:rPr lang="en-US" sz="1600" b="1" i="0" dirty="0">
                <a:solidFill>
                  <a:srgbClr val="303030"/>
                </a:solidFill>
                <a:effectLst/>
              </a:rPr>
              <a:t>(B) , W</a:t>
            </a:r>
            <a:r>
              <a:rPr lang="en-US" sz="1600" b="1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1600" b="1" i="0" dirty="0">
                <a:solidFill>
                  <a:srgbClr val="303030"/>
                </a:solidFill>
                <a:effectLst/>
              </a:rPr>
              <a:t>(A) , W</a:t>
            </a:r>
            <a:r>
              <a:rPr lang="en-US" sz="1600" b="1" i="0" baseline="-25000" dirty="0">
                <a:solidFill>
                  <a:srgbClr val="303030"/>
                </a:solidFill>
                <a:effectLst/>
              </a:rPr>
              <a:t>2</a:t>
            </a:r>
            <a:r>
              <a:rPr lang="en-US" sz="1600" b="1" i="0" dirty="0">
                <a:solidFill>
                  <a:srgbClr val="303030"/>
                </a:solidFill>
                <a:effectLst/>
              </a:rPr>
              <a:t>(B)</a:t>
            </a:r>
            <a:endParaRPr lang="en-US" sz="1600" b="0" i="0" dirty="0">
              <a:solidFill>
                <a:srgbClr val="303030"/>
              </a:solidFill>
              <a:effectLst/>
            </a:endParaRPr>
          </a:p>
          <a:p>
            <a:endParaRPr lang="en-IN" sz="16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D5BF1EC-3465-1E0B-95CC-9D8547884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884400"/>
              </p:ext>
            </p:extLst>
          </p:nvPr>
        </p:nvGraphicFramePr>
        <p:xfrm>
          <a:off x="511730" y="2266340"/>
          <a:ext cx="2115819" cy="229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73">
                  <a:extLst>
                    <a:ext uri="{9D8B030D-6E8A-4147-A177-3AD203B41FA5}">
                      <a16:colId xmlns:a16="http://schemas.microsoft.com/office/drawing/2014/main" val="2412566528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3806503052"/>
                    </a:ext>
                  </a:extLst>
                </a:gridCol>
                <a:gridCol w="705273">
                  <a:extLst>
                    <a:ext uri="{9D8B030D-6E8A-4147-A177-3AD203B41FA5}">
                      <a16:colId xmlns:a16="http://schemas.microsoft.com/office/drawing/2014/main" val="28385697"/>
                    </a:ext>
                  </a:extLst>
                </a:gridCol>
              </a:tblGrid>
              <a:tr h="1527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6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69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963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57895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5213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1115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511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75615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013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55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46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(16:9)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  Practice questions on conflict Serializability </vt:lpstr>
      <vt:lpstr>Contents</vt:lpstr>
      <vt:lpstr> Practice questions on conflict Serializability   </vt:lpstr>
      <vt:lpstr> Practice questions on conflict Serializability   </vt:lpstr>
      <vt:lpstr> Practice questions on conflict Serializability   </vt:lpstr>
      <vt:lpstr> Practice questions on conflict Serializability   </vt:lpstr>
      <vt:lpstr> Practice questions on conflict Serializability   </vt:lpstr>
      <vt:lpstr> Practice questions on conflict Serializability   </vt:lpstr>
      <vt:lpstr> Practice questions on conflict Serializability   </vt:lpstr>
      <vt:lpstr> Practice questions on conflict Serializability   </vt:lpstr>
      <vt:lpstr> Serial Schedules vs. Serializable Schedules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2022-05-05T13:18:51Z</dcterms:modified>
</cp:coreProperties>
</file>