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3"/>
  </p:notesMasterIdLst>
  <p:handoutMasterIdLst>
    <p:handoutMasterId r:id="rId14"/>
  </p:handoutMasterIdLst>
  <p:sldIdLst>
    <p:sldId id="256" r:id="rId2"/>
    <p:sldId id="311" r:id="rId3"/>
    <p:sldId id="342" r:id="rId4"/>
    <p:sldId id="349" r:id="rId5"/>
    <p:sldId id="343" r:id="rId6"/>
    <p:sldId id="344" r:id="rId7"/>
    <p:sldId id="345" r:id="rId8"/>
    <p:sldId id="346" r:id="rId9"/>
    <p:sldId id="347" r:id="rId10"/>
    <p:sldId id="348" r:id="rId11"/>
    <p:sldId id="293" r:id="rId1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99"/>
    <a:srgbClr val="C79E37"/>
    <a:srgbClr val="5EEC3C"/>
    <a:srgbClr val="FE9202"/>
    <a:srgbClr val="990099"/>
    <a:srgbClr val="FF2549"/>
    <a:srgbClr val="6C1A00"/>
    <a:srgbClr val="202E54"/>
    <a:srgbClr val="1D3A00"/>
    <a:srgbClr val="007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p:cViewPr varScale="1">
        <p:scale>
          <a:sx n="108" d="100"/>
          <a:sy n="108" d="100"/>
        </p:scale>
        <p:origin x="758" y="62"/>
      </p:cViewPr>
      <p:guideLst>
        <p:guide orient="horz" pos="1620"/>
        <p:guide pos="2880"/>
      </p:guideLst>
    </p:cSldViewPr>
  </p:slideViewPr>
  <p:notesTextViewPr>
    <p:cViewPr>
      <p:scale>
        <a:sx n="1" d="1"/>
        <a:sy n="1" d="1"/>
      </p:scale>
      <p:origin x="0" y="0"/>
    </p:cViewPr>
  </p:notesTextViewPr>
  <p:notesViewPr>
    <p:cSldViewPr>
      <p:cViewPr varScale="1">
        <p:scale>
          <a:sx n="65" d="100"/>
          <a:sy n="65" d="100"/>
        </p:scale>
        <p:origin x="3154" y="67"/>
      </p:cViewPr>
      <p:guideLst/>
    </p:cSldViewPr>
  </p:notes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9FB99D-41E8-464C-A268-F009253FA9B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F3C106C1-A278-4CDE-A5CA-BF57AC1FCFD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E8C46AE-D80C-41B8-9D6A-DB80D87570FC}" type="datetimeFigureOut">
              <a:rPr lang="en-IN" smtClean="0"/>
              <a:t>24-05-2021</a:t>
            </a:fld>
            <a:endParaRPr lang="en-IN"/>
          </a:p>
        </p:txBody>
      </p:sp>
      <p:sp>
        <p:nvSpPr>
          <p:cNvPr id="4" name="Footer Placeholder 3">
            <a:extLst>
              <a:ext uri="{FF2B5EF4-FFF2-40B4-BE49-F238E27FC236}">
                <a16:creationId xmlns:a16="http://schemas.microsoft.com/office/drawing/2014/main" id="{C123E369-7992-4C69-9B3B-43FD110AA27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3C6A9E23-D4A1-4F5F-B8B7-1C4719C4E1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5AE779F-4EE3-423A-BC30-B0BE8DEC5884}" type="slidenum">
              <a:rPr lang="en-IN" smtClean="0"/>
              <a:t>‹#›</a:t>
            </a:fld>
            <a:endParaRPr lang="en-IN"/>
          </a:p>
        </p:txBody>
      </p:sp>
    </p:spTree>
    <p:extLst>
      <p:ext uri="{BB962C8B-B14F-4D97-AF65-F5344CB8AC3E}">
        <p14:creationId xmlns:p14="http://schemas.microsoft.com/office/powerpoint/2010/main" val="9877933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5/24/2021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2877160"/>
            <a:ext cx="8246070" cy="1374345"/>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48965" y="3029865"/>
            <a:ext cx="8231372" cy="1374345"/>
          </a:xfrm>
        </p:spPr>
        <p:txBody>
          <a:bodyPr>
            <a:normAutofit/>
          </a:bodyPr>
          <a:lstStyle>
            <a:lvl1pPr marL="0" indent="0" algn="r">
              <a:buNone/>
              <a:defRPr sz="2800" b="0" i="0">
                <a:solidFill>
                  <a:srgbClr val="6C1A00"/>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p>
          <a:p>
            <a:r>
              <a:rPr lang="en-US" dirty="0"/>
              <a:t>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5/24/2021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1026" name="Picture 2" descr="Chitkara University, Himachal Pradesh Admission Process 2019-2020">
            <a:extLst>
              <a:ext uri="{FF2B5EF4-FFF2-40B4-BE49-F238E27FC236}">
                <a16:creationId xmlns:a16="http://schemas.microsoft.com/office/drawing/2014/main" id="{82228BDA-0B92-4BAF-9B4E-12E5568E4152}"/>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2558" y="1"/>
            <a:ext cx="741817" cy="433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763526"/>
          </a:xfrm>
        </p:spPr>
        <p:txBody>
          <a:bodyPr>
            <a:normAutofit/>
          </a:bodyPr>
          <a:lstStyle>
            <a:lvl1pPr algn="l">
              <a:defRPr sz="3600" baseline="0">
                <a:solidFill>
                  <a:srgbClr val="6C1A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448966" y="1350110"/>
            <a:ext cx="8246070" cy="3512213"/>
          </a:xfrm>
        </p:spPr>
        <p:txBody>
          <a:bodyPr/>
          <a:lstStyle>
            <a:lvl1pPr algn="l">
              <a:defRPr sz="2800">
                <a:solidFill>
                  <a:schemeClr val="tx1"/>
                </a:solidFill>
                <a:latin typeface="Times New Roman" panose="02020603050405020304" pitchFamily="18" charset="0"/>
                <a:cs typeface="Times New Roman" panose="02020603050405020304" pitchFamily="18" charset="0"/>
              </a:defRPr>
            </a:lvl1pPr>
            <a:lvl2pPr algn="l">
              <a:defRPr>
                <a:solidFill>
                  <a:schemeClr val="tx1"/>
                </a:solidFill>
                <a:latin typeface="Times New Roman" panose="02020603050405020304" pitchFamily="18" charset="0"/>
                <a:cs typeface="Times New Roman" panose="02020603050405020304" pitchFamily="18" charset="0"/>
              </a:defRPr>
            </a:lvl2pPr>
            <a:lvl3pPr algn="l">
              <a:defRPr>
                <a:solidFill>
                  <a:schemeClr val="tx1"/>
                </a:solidFill>
                <a:latin typeface="Times New Roman" panose="02020603050405020304" pitchFamily="18" charset="0"/>
                <a:cs typeface="Times New Roman" panose="02020603050405020304" pitchFamily="18" charset="0"/>
              </a:defRPr>
            </a:lvl3pPr>
            <a:lvl4pPr algn="l">
              <a:defRPr>
                <a:solidFill>
                  <a:schemeClr val="tx1"/>
                </a:solidFill>
                <a:latin typeface="Times New Roman" panose="02020603050405020304" pitchFamily="18" charset="0"/>
                <a:cs typeface="Times New Roman" panose="02020603050405020304" pitchFamily="18" charset="0"/>
              </a:defRPr>
            </a:lvl4pPr>
            <a:lvl5pPr algn="l">
              <a:defRPr>
                <a:solidFill>
                  <a:schemeClr val="tx1"/>
                </a:solidFill>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8" name="Picture 2" descr="Chitkara University, Himachal Pradesh Admission Process 2019-2020">
            <a:extLst>
              <a:ext uri="{FF2B5EF4-FFF2-40B4-BE49-F238E27FC236}">
                <a16:creationId xmlns:a16="http://schemas.microsoft.com/office/drawing/2014/main" id="{6EEBEEC1-947F-4D9F-99F5-BADE4EEA3503}"/>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2558" y="1"/>
            <a:ext cx="741817" cy="433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8965" y="433880"/>
            <a:ext cx="6413609" cy="725349"/>
          </a:xfrm>
        </p:spPr>
        <p:txBody>
          <a:bodyPr>
            <a:normAutofit/>
          </a:bodyPr>
          <a:lstStyle>
            <a:lvl1pPr algn="l">
              <a:defRPr sz="3600">
                <a:solidFill>
                  <a:srgbClr val="6C1A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448965" y="1197405"/>
            <a:ext cx="6413609" cy="3511061"/>
          </a:xfrm>
        </p:spPr>
        <p:txBody>
          <a:bodyPr/>
          <a:lstStyle>
            <a:lvl1pPr>
              <a:defRPr sz="2800">
                <a:solidFill>
                  <a:schemeClr val="tx1"/>
                </a:solidFill>
                <a:latin typeface="Times New Roman" panose="02020603050405020304" pitchFamily="18" charset="0"/>
                <a:cs typeface="Times New Roman" panose="02020603050405020304" pitchFamily="18" charset="0"/>
              </a:defRPr>
            </a:lvl1pPr>
            <a:lvl2pPr>
              <a:defRPr>
                <a:solidFill>
                  <a:schemeClr val="tx1"/>
                </a:solidFill>
                <a:latin typeface="Times New Roman" panose="02020603050405020304" pitchFamily="18" charset="0"/>
                <a:cs typeface="Times New Roman" panose="02020603050405020304" pitchFamily="18" charset="0"/>
              </a:defRPr>
            </a:lvl2pPr>
            <a:lvl3pPr>
              <a:defRPr>
                <a:solidFill>
                  <a:schemeClr val="tx1"/>
                </a:solidFill>
                <a:latin typeface="Times New Roman" panose="02020603050405020304" pitchFamily="18" charset="0"/>
                <a:cs typeface="Times New Roman" panose="02020603050405020304" pitchFamily="18" charset="0"/>
              </a:defRPr>
            </a:lvl3pPr>
            <a:lvl4pPr>
              <a:defRPr>
                <a:solidFill>
                  <a:schemeClr val="tx1"/>
                </a:solidFill>
                <a:latin typeface="Times New Roman" panose="02020603050405020304" pitchFamily="18" charset="0"/>
                <a:cs typeface="Times New Roman" panose="02020603050405020304" pitchFamily="18" charset="0"/>
              </a:defRPr>
            </a:lvl4pPr>
            <a:lvl5pPr>
              <a:defRPr>
                <a:solidFill>
                  <a:schemeClr val="tx1"/>
                </a:solidFill>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5/24/2021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5/24/2021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7" y="281175"/>
            <a:ext cx="8093365" cy="763525"/>
          </a:xfrm>
        </p:spPr>
        <p:txBody>
          <a:bodyPr>
            <a:normAutofit/>
          </a:bodyPr>
          <a:lstStyle>
            <a:lvl1pPr algn="l">
              <a:defRPr sz="3600" baseline="0">
                <a:solidFill>
                  <a:srgbClr val="6C1A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19"/>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27916"/>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19"/>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27916"/>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5/24/2021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5/24/2021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5/24/2021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5/24/2021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877160"/>
            <a:ext cx="7778805" cy="1374345"/>
          </a:xfrm>
        </p:spPr>
        <p:txBody>
          <a:bodyPr>
            <a:normAutofit fontScale="90000"/>
          </a:bodyPr>
          <a:lstStyle/>
          <a:p>
            <a:r>
              <a:rPr lang="en-US" dirty="0"/>
              <a:t> </a:t>
            </a:r>
            <a:br>
              <a:rPr lang="en-US" dirty="0"/>
            </a:br>
            <a:r>
              <a:rPr lang="en-US" dirty="0">
                <a:solidFill>
                  <a:schemeClr val="tx2">
                    <a:lumMod val="75000"/>
                  </a:schemeClr>
                </a:solidFill>
                <a:latin typeface="Times New Roman" panose="02020603050405020304" pitchFamily="18" charset="0"/>
                <a:cs typeface="Times New Roman" panose="02020603050405020304" pitchFamily="18" charset="0"/>
              </a:rPr>
              <a:t>Transaction Processing Concepts in DBMS (Part-2)</a:t>
            </a:r>
          </a:p>
        </p:txBody>
      </p:sp>
      <p:sp>
        <p:nvSpPr>
          <p:cNvPr id="3" name="Subtitle 2"/>
          <p:cNvSpPr>
            <a:spLocks noGrp="1"/>
          </p:cNvSpPr>
          <p:nvPr>
            <p:ph type="subTitle" idx="1"/>
          </p:nvPr>
        </p:nvSpPr>
        <p:spPr/>
        <p:txBody>
          <a:bodyPr/>
          <a:lstStyle/>
          <a:p>
            <a:endParaRPr lang="en-US" dirty="0"/>
          </a:p>
          <a:p>
            <a:r>
              <a:rPr lang="en-US" dirty="0"/>
              <a:t>22.2</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1B8AF-F327-411D-A80B-FB0B9C1B2324}"/>
              </a:ext>
            </a:extLst>
          </p:cNvPr>
          <p:cNvSpPr>
            <a:spLocks noGrp="1"/>
          </p:cNvSpPr>
          <p:nvPr>
            <p:ph type="title"/>
          </p:nvPr>
        </p:nvSpPr>
        <p:spPr>
          <a:xfrm>
            <a:off x="448965" y="128470"/>
            <a:ext cx="8246070" cy="763526"/>
          </a:xfrm>
        </p:spPr>
        <p:txBody>
          <a:bodyPr>
            <a:normAutofit fontScale="90000"/>
          </a:bodyPr>
          <a:lstStyle/>
          <a:p>
            <a:pPr algn="just"/>
            <a:br>
              <a:rPr lang="en-US" dirty="0"/>
            </a:br>
            <a:r>
              <a:rPr lang="en-US" sz="3600" dirty="0">
                <a:solidFill>
                  <a:srgbClr val="303030"/>
                </a:solidFill>
              </a:rPr>
              <a:t>Durability</a:t>
            </a:r>
            <a:endParaRPr lang="en-US" dirty="0"/>
          </a:p>
        </p:txBody>
      </p:sp>
      <p:sp>
        <p:nvSpPr>
          <p:cNvPr id="3" name="Content Placeholder 2">
            <a:extLst>
              <a:ext uri="{FF2B5EF4-FFF2-40B4-BE49-F238E27FC236}">
                <a16:creationId xmlns:a16="http://schemas.microsoft.com/office/drawing/2014/main" id="{5F7868AA-0109-48A4-A47F-3D73F30CA5F8}"/>
              </a:ext>
            </a:extLst>
          </p:cNvPr>
          <p:cNvSpPr>
            <a:spLocks noGrp="1"/>
          </p:cNvSpPr>
          <p:nvPr>
            <p:ph idx="1"/>
          </p:nvPr>
        </p:nvSpPr>
        <p:spPr/>
        <p:txBody>
          <a:bodyPr>
            <a:normAutofit/>
          </a:bodyPr>
          <a:lstStyle/>
          <a:p>
            <a:pPr algn="just"/>
            <a:r>
              <a:rPr lang="en-US" sz="2400" dirty="0"/>
              <a:t>This property ensures that once the transaction has completed execution, the updates and modifications to the database are stored in and written to disk and they persist even if a system or hardware failure occurs. These updates now become permanent and are stored in non-volatile memory. The effects of the transaction, thus, are never lost. </a:t>
            </a:r>
          </a:p>
          <a:p>
            <a:pPr algn="just"/>
            <a:endParaRPr lang="en-US" sz="2400" dirty="0"/>
          </a:p>
          <a:p>
            <a:pPr algn="just"/>
            <a:r>
              <a:rPr lang="en-US" sz="2400" dirty="0"/>
              <a:t>Recovery management takes care </a:t>
            </a:r>
            <a:r>
              <a:rPr lang="en-US" sz="2400"/>
              <a:t>of durability.</a:t>
            </a:r>
            <a:endParaRPr lang="en-IN" sz="2400" dirty="0"/>
          </a:p>
        </p:txBody>
      </p:sp>
    </p:spTree>
    <p:extLst>
      <p:ext uri="{BB962C8B-B14F-4D97-AF65-F5344CB8AC3E}">
        <p14:creationId xmlns:p14="http://schemas.microsoft.com/office/powerpoint/2010/main" val="1178203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4130" y="1655520"/>
            <a:ext cx="4419894" cy="1527050"/>
          </a:xfrm>
        </p:spPr>
      </p:pic>
    </p:spTree>
    <p:extLst>
      <p:ext uri="{BB962C8B-B14F-4D97-AF65-F5344CB8AC3E}">
        <p14:creationId xmlns:p14="http://schemas.microsoft.com/office/powerpoint/2010/main" val="1369535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8E663-9A9B-4C3A-8D02-A5AD58ED0061}"/>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FD90A91E-4040-4545-956C-E0A0D1A11770}"/>
              </a:ext>
            </a:extLst>
          </p:cNvPr>
          <p:cNvSpPr>
            <a:spLocks noGrp="1"/>
          </p:cNvSpPr>
          <p:nvPr>
            <p:ph idx="1"/>
          </p:nvPr>
        </p:nvSpPr>
        <p:spPr/>
        <p:txBody>
          <a:bodyPr>
            <a:normAutofit/>
          </a:bodyPr>
          <a:lstStyle/>
          <a:p>
            <a:r>
              <a:rPr lang="en-US" dirty="0">
                <a:solidFill>
                  <a:schemeClr val="tx2">
                    <a:lumMod val="75000"/>
                  </a:schemeClr>
                </a:solidFill>
              </a:rPr>
              <a:t>Properties of </a:t>
            </a:r>
            <a:r>
              <a:rPr lang="en-US">
                <a:solidFill>
                  <a:schemeClr val="tx2">
                    <a:lumMod val="75000"/>
                  </a:schemeClr>
                </a:solidFill>
              </a:rPr>
              <a:t>Transaction in DBMS </a:t>
            </a:r>
            <a:r>
              <a:rPr lang="en-US" dirty="0">
                <a:solidFill>
                  <a:schemeClr val="tx2">
                    <a:lumMod val="75000"/>
                  </a:schemeClr>
                </a:solidFill>
              </a:rPr>
              <a:t>/ ACID Properties</a:t>
            </a:r>
          </a:p>
          <a:p>
            <a:endParaRPr lang="en-US" dirty="0">
              <a:solidFill>
                <a:schemeClr val="tx2">
                  <a:lumMod val="75000"/>
                </a:schemeClr>
              </a:solidFill>
            </a:endParaRPr>
          </a:p>
        </p:txBody>
      </p:sp>
    </p:spTree>
    <p:extLst>
      <p:ext uri="{BB962C8B-B14F-4D97-AF65-F5344CB8AC3E}">
        <p14:creationId xmlns:p14="http://schemas.microsoft.com/office/powerpoint/2010/main" val="277954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1B8AF-F327-411D-A80B-FB0B9C1B2324}"/>
              </a:ext>
            </a:extLst>
          </p:cNvPr>
          <p:cNvSpPr>
            <a:spLocks noGrp="1"/>
          </p:cNvSpPr>
          <p:nvPr>
            <p:ph type="title"/>
          </p:nvPr>
        </p:nvSpPr>
        <p:spPr>
          <a:xfrm>
            <a:off x="448965" y="128470"/>
            <a:ext cx="8246070" cy="763526"/>
          </a:xfrm>
        </p:spPr>
        <p:txBody>
          <a:bodyPr>
            <a:normAutofit fontScale="90000"/>
          </a:bodyPr>
          <a:lstStyle/>
          <a:p>
            <a:pPr algn="just"/>
            <a:br>
              <a:rPr lang="en-US" dirty="0"/>
            </a:br>
            <a:r>
              <a:rPr lang="en-US" dirty="0"/>
              <a:t>ACID Properties</a:t>
            </a:r>
          </a:p>
        </p:txBody>
      </p:sp>
      <p:sp>
        <p:nvSpPr>
          <p:cNvPr id="3" name="Content Placeholder 2">
            <a:extLst>
              <a:ext uri="{FF2B5EF4-FFF2-40B4-BE49-F238E27FC236}">
                <a16:creationId xmlns:a16="http://schemas.microsoft.com/office/drawing/2014/main" id="{5F7868AA-0109-48A4-A47F-3D73F30CA5F8}"/>
              </a:ext>
            </a:extLst>
          </p:cNvPr>
          <p:cNvSpPr>
            <a:spLocks noGrp="1"/>
          </p:cNvSpPr>
          <p:nvPr>
            <p:ph idx="1"/>
          </p:nvPr>
        </p:nvSpPr>
        <p:spPr/>
        <p:txBody>
          <a:bodyPr>
            <a:normAutofit fontScale="92500" lnSpcReduction="20000"/>
          </a:bodyPr>
          <a:lstStyle/>
          <a:p>
            <a:pPr algn="just"/>
            <a:r>
              <a:rPr lang="en-US" sz="2400" dirty="0">
                <a:solidFill>
                  <a:srgbClr val="303030"/>
                </a:solidFill>
              </a:rPr>
              <a:t>In computer science, ACID (Atomicity, Consistency, Isolation, Durability) is a set of properties that guarantee that the database transaction are processed reliably.</a:t>
            </a:r>
          </a:p>
          <a:p>
            <a:pPr algn="just"/>
            <a:endParaRPr lang="en-US" sz="2400" dirty="0">
              <a:solidFill>
                <a:srgbClr val="303030"/>
              </a:solidFill>
            </a:endParaRPr>
          </a:p>
          <a:p>
            <a:pPr algn="just"/>
            <a:r>
              <a:rPr lang="en-US" sz="2400" dirty="0">
                <a:solidFill>
                  <a:srgbClr val="303030"/>
                </a:solidFill>
              </a:rPr>
              <a:t>Jim Gray is credited with defining in the late 1970s. </a:t>
            </a:r>
          </a:p>
          <a:p>
            <a:pPr algn="just"/>
            <a:endParaRPr lang="en-US" sz="2400" dirty="0">
              <a:solidFill>
                <a:srgbClr val="303030"/>
              </a:solidFill>
            </a:endParaRPr>
          </a:p>
          <a:p>
            <a:pPr algn="just"/>
            <a:r>
              <a:rPr lang="en-US" sz="2400" dirty="0">
                <a:solidFill>
                  <a:srgbClr val="303030"/>
                </a:solidFill>
              </a:rPr>
              <a:t>These key transaction properties of a reliable system and with helping to develop the technologies that automatically achieve these.</a:t>
            </a:r>
          </a:p>
          <a:p>
            <a:pPr algn="just"/>
            <a:endParaRPr lang="en-US" sz="2400" dirty="0">
              <a:solidFill>
                <a:srgbClr val="303030"/>
              </a:solidFill>
            </a:endParaRPr>
          </a:p>
          <a:p>
            <a:pPr algn="just"/>
            <a:r>
              <a:rPr lang="en-US" sz="2400" dirty="0">
                <a:solidFill>
                  <a:srgbClr val="303030"/>
                </a:solidFill>
              </a:rPr>
              <a:t>The acronym ACID was coined by Andreas Reuter and Theo </a:t>
            </a:r>
            <a:r>
              <a:rPr lang="en-US" sz="2400" dirty="0" err="1">
                <a:solidFill>
                  <a:srgbClr val="303030"/>
                </a:solidFill>
              </a:rPr>
              <a:t>Haerder</a:t>
            </a:r>
            <a:r>
              <a:rPr lang="en-US" sz="2400" dirty="0">
                <a:solidFill>
                  <a:srgbClr val="303030"/>
                </a:solidFill>
              </a:rPr>
              <a:t> in 1983.</a:t>
            </a:r>
            <a:endParaRPr lang="en-IN" sz="2400" dirty="0"/>
          </a:p>
        </p:txBody>
      </p:sp>
    </p:spTree>
    <p:extLst>
      <p:ext uri="{BB962C8B-B14F-4D97-AF65-F5344CB8AC3E}">
        <p14:creationId xmlns:p14="http://schemas.microsoft.com/office/powerpoint/2010/main" val="2854239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1B8AF-F327-411D-A80B-FB0B9C1B2324}"/>
              </a:ext>
            </a:extLst>
          </p:cNvPr>
          <p:cNvSpPr>
            <a:spLocks noGrp="1"/>
          </p:cNvSpPr>
          <p:nvPr>
            <p:ph type="title"/>
          </p:nvPr>
        </p:nvSpPr>
        <p:spPr>
          <a:xfrm>
            <a:off x="448965" y="128470"/>
            <a:ext cx="8246070" cy="763526"/>
          </a:xfrm>
        </p:spPr>
        <p:txBody>
          <a:bodyPr>
            <a:normAutofit fontScale="90000"/>
          </a:bodyPr>
          <a:lstStyle/>
          <a:p>
            <a:pPr algn="just"/>
            <a:br>
              <a:rPr lang="en-US" dirty="0"/>
            </a:br>
            <a:r>
              <a:rPr lang="en-US" dirty="0"/>
              <a:t>ACID Properties</a:t>
            </a:r>
          </a:p>
        </p:txBody>
      </p:sp>
      <p:sp>
        <p:nvSpPr>
          <p:cNvPr id="3" name="Content Placeholder 2">
            <a:extLst>
              <a:ext uri="{FF2B5EF4-FFF2-40B4-BE49-F238E27FC236}">
                <a16:creationId xmlns:a16="http://schemas.microsoft.com/office/drawing/2014/main" id="{5F7868AA-0109-48A4-A47F-3D73F30CA5F8}"/>
              </a:ext>
            </a:extLst>
          </p:cNvPr>
          <p:cNvSpPr>
            <a:spLocks noGrp="1"/>
          </p:cNvSpPr>
          <p:nvPr>
            <p:ph idx="1"/>
          </p:nvPr>
        </p:nvSpPr>
        <p:spPr/>
        <p:txBody>
          <a:bodyPr>
            <a:normAutofit/>
          </a:bodyPr>
          <a:lstStyle/>
          <a:p>
            <a:pPr algn="just"/>
            <a:endParaRPr lang="en-IN" sz="2400" dirty="0"/>
          </a:p>
        </p:txBody>
      </p:sp>
    </p:spTree>
    <p:extLst>
      <p:ext uri="{BB962C8B-B14F-4D97-AF65-F5344CB8AC3E}">
        <p14:creationId xmlns:p14="http://schemas.microsoft.com/office/powerpoint/2010/main" val="560155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1B8AF-F327-411D-A80B-FB0B9C1B2324}"/>
              </a:ext>
            </a:extLst>
          </p:cNvPr>
          <p:cNvSpPr>
            <a:spLocks noGrp="1"/>
          </p:cNvSpPr>
          <p:nvPr>
            <p:ph type="title"/>
          </p:nvPr>
        </p:nvSpPr>
        <p:spPr>
          <a:xfrm>
            <a:off x="448965" y="128470"/>
            <a:ext cx="8246070" cy="763526"/>
          </a:xfrm>
        </p:spPr>
        <p:txBody>
          <a:bodyPr>
            <a:normAutofit fontScale="90000"/>
          </a:bodyPr>
          <a:lstStyle/>
          <a:p>
            <a:pPr algn="just"/>
            <a:br>
              <a:rPr lang="en-US" dirty="0"/>
            </a:br>
            <a:r>
              <a:rPr lang="en-US" sz="3600" dirty="0">
                <a:solidFill>
                  <a:srgbClr val="303030"/>
                </a:solidFill>
              </a:rPr>
              <a:t>Atomicity</a:t>
            </a:r>
            <a:endParaRPr lang="en-US" dirty="0"/>
          </a:p>
        </p:txBody>
      </p:sp>
      <p:sp>
        <p:nvSpPr>
          <p:cNvPr id="3" name="Content Placeholder 2">
            <a:extLst>
              <a:ext uri="{FF2B5EF4-FFF2-40B4-BE49-F238E27FC236}">
                <a16:creationId xmlns:a16="http://schemas.microsoft.com/office/drawing/2014/main" id="{5F7868AA-0109-48A4-A47F-3D73F30CA5F8}"/>
              </a:ext>
            </a:extLst>
          </p:cNvPr>
          <p:cNvSpPr>
            <a:spLocks noGrp="1"/>
          </p:cNvSpPr>
          <p:nvPr>
            <p:ph idx="1"/>
          </p:nvPr>
        </p:nvSpPr>
        <p:spPr/>
        <p:txBody>
          <a:bodyPr>
            <a:normAutofit fontScale="92500" lnSpcReduction="10000"/>
          </a:bodyPr>
          <a:lstStyle/>
          <a:p>
            <a:pPr algn="just"/>
            <a:r>
              <a:rPr lang="en-US" sz="2400" dirty="0">
                <a:solidFill>
                  <a:srgbClr val="303030"/>
                </a:solidFill>
              </a:rPr>
              <a:t>By this, we mean that either the entire transaction takes place at once or doesn’t happen at all. There is no midway i.e. transactions do not occur partially. Each transaction is considered as one unit and either runs to completion or is not executed at all. It involves the following two operations. </a:t>
            </a:r>
          </a:p>
          <a:p>
            <a:pPr algn="just"/>
            <a:r>
              <a:rPr lang="en-US" sz="2400" dirty="0">
                <a:solidFill>
                  <a:srgbClr val="303030"/>
                </a:solidFill>
              </a:rPr>
              <a:t>—Abort: If a transaction aborts, changes made to database are not visible. </a:t>
            </a:r>
          </a:p>
          <a:p>
            <a:pPr algn="just"/>
            <a:r>
              <a:rPr lang="en-US" sz="2400" dirty="0">
                <a:solidFill>
                  <a:srgbClr val="303030"/>
                </a:solidFill>
              </a:rPr>
              <a:t>—Commit: If a transaction commits, changes made are visible. </a:t>
            </a:r>
          </a:p>
          <a:p>
            <a:pPr algn="just"/>
            <a:r>
              <a:rPr lang="en-US" sz="2400" dirty="0">
                <a:solidFill>
                  <a:srgbClr val="303030"/>
                </a:solidFill>
              </a:rPr>
              <a:t>Atomicity is also known as the ‘All or nothing rule’. </a:t>
            </a:r>
          </a:p>
          <a:p>
            <a:pPr algn="just"/>
            <a:r>
              <a:rPr lang="en-US" sz="2400" dirty="0">
                <a:solidFill>
                  <a:srgbClr val="303030"/>
                </a:solidFill>
              </a:rPr>
              <a:t>Transaction management component takes care of atomicity.</a:t>
            </a:r>
            <a:endParaRPr lang="en-IN" sz="2400" dirty="0"/>
          </a:p>
        </p:txBody>
      </p:sp>
    </p:spTree>
    <p:extLst>
      <p:ext uri="{BB962C8B-B14F-4D97-AF65-F5344CB8AC3E}">
        <p14:creationId xmlns:p14="http://schemas.microsoft.com/office/powerpoint/2010/main" val="1014726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1B8AF-F327-411D-A80B-FB0B9C1B2324}"/>
              </a:ext>
            </a:extLst>
          </p:cNvPr>
          <p:cNvSpPr>
            <a:spLocks noGrp="1"/>
          </p:cNvSpPr>
          <p:nvPr>
            <p:ph type="title"/>
          </p:nvPr>
        </p:nvSpPr>
        <p:spPr>
          <a:xfrm>
            <a:off x="448965" y="128470"/>
            <a:ext cx="8246070" cy="763526"/>
          </a:xfrm>
        </p:spPr>
        <p:txBody>
          <a:bodyPr>
            <a:normAutofit fontScale="90000"/>
          </a:bodyPr>
          <a:lstStyle/>
          <a:p>
            <a:pPr algn="just"/>
            <a:br>
              <a:rPr lang="en-US" dirty="0"/>
            </a:br>
            <a:r>
              <a:rPr lang="en-US" sz="3600" dirty="0">
                <a:solidFill>
                  <a:srgbClr val="303030"/>
                </a:solidFill>
              </a:rPr>
              <a:t>Atomicity Example</a:t>
            </a:r>
            <a:endParaRPr lang="en-US" dirty="0"/>
          </a:p>
        </p:txBody>
      </p:sp>
      <p:sp>
        <p:nvSpPr>
          <p:cNvPr id="3" name="Content Placeholder 2">
            <a:extLst>
              <a:ext uri="{FF2B5EF4-FFF2-40B4-BE49-F238E27FC236}">
                <a16:creationId xmlns:a16="http://schemas.microsoft.com/office/drawing/2014/main" id="{5F7868AA-0109-48A4-A47F-3D73F30CA5F8}"/>
              </a:ext>
            </a:extLst>
          </p:cNvPr>
          <p:cNvSpPr>
            <a:spLocks noGrp="1"/>
          </p:cNvSpPr>
          <p:nvPr>
            <p:ph idx="1"/>
          </p:nvPr>
        </p:nvSpPr>
        <p:spPr/>
        <p:txBody>
          <a:bodyPr>
            <a:normAutofit/>
          </a:bodyPr>
          <a:lstStyle/>
          <a:p>
            <a:pPr algn="just"/>
            <a:endParaRPr lang="en-IN" sz="2400" dirty="0"/>
          </a:p>
        </p:txBody>
      </p:sp>
    </p:spTree>
    <p:extLst>
      <p:ext uri="{BB962C8B-B14F-4D97-AF65-F5344CB8AC3E}">
        <p14:creationId xmlns:p14="http://schemas.microsoft.com/office/powerpoint/2010/main" val="362562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1B8AF-F327-411D-A80B-FB0B9C1B2324}"/>
              </a:ext>
            </a:extLst>
          </p:cNvPr>
          <p:cNvSpPr>
            <a:spLocks noGrp="1"/>
          </p:cNvSpPr>
          <p:nvPr>
            <p:ph type="title"/>
          </p:nvPr>
        </p:nvSpPr>
        <p:spPr>
          <a:xfrm>
            <a:off x="448965" y="128470"/>
            <a:ext cx="8246070" cy="763526"/>
          </a:xfrm>
        </p:spPr>
        <p:txBody>
          <a:bodyPr>
            <a:normAutofit fontScale="90000"/>
          </a:bodyPr>
          <a:lstStyle/>
          <a:p>
            <a:pPr algn="just"/>
            <a:br>
              <a:rPr lang="en-US" dirty="0"/>
            </a:br>
            <a:r>
              <a:rPr lang="en-US" sz="3600" dirty="0">
                <a:solidFill>
                  <a:srgbClr val="303030"/>
                </a:solidFill>
              </a:rPr>
              <a:t>Consistency</a:t>
            </a:r>
            <a:endParaRPr lang="en-US" dirty="0"/>
          </a:p>
        </p:txBody>
      </p:sp>
      <p:sp>
        <p:nvSpPr>
          <p:cNvPr id="3" name="Content Placeholder 2">
            <a:extLst>
              <a:ext uri="{FF2B5EF4-FFF2-40B4-BE49-F238E27FC236}">
                <a16:creationId xmlns:a16="http://schemas.microsoft.com/office/drawing/2014/main" id="{5F7868AA-0109-48A4-A47F-3D73F30CA5F8}"/>
              </a:ext>
            </a:extLst>
          </p:cNvPr>
          <p:cNvSpPr>
            <a:spLocks noGrp="1"/>
          </p:cNvSpPr>
          <p:nvPr>
            <p:ph idx="1"/>
          </p:nvPr>
        </p:nvSpPr>
        <p:spPr/>
        <p:txBody>
          <a:bodyPr>
            <a:normAutofit/>
          </a:bodyPr>
          <a:lstStyle/>
          <a:p>
            <a:pPr algn="just"/>
            <a:r>
              <a:rPr lang="en-US" sz="2400" dirty="0">
                <a:solidFill>
                  <a:srgbClr val="303030"/>
                </a:solidFill>
              </a:rPr>
              <a:t>The consistency property ensure that the database remains in a consistent state before the start of the transaction and after the transaction is over (Whether successful or not).</a:t>
            </a:r>
          </a:p>
          <a:p>
            <a:pPr algn="just"/>
            <a:r>
              <a:rPr lang="en-US" sz="2400" dirty="0">
                <a:solidFill>
                  <a:srgbClr val="303030"/>
                </a:solidFill>
              </a:rPr>
              <a:t>Consistency is the responsivity of the system programmer.</a:t>
            </a:r>
            <a:endParaRPr lang="en-IN" sz="2400" dirty="0"/>
          </a:p>
        </p:txBody>
      </p:sp>
    </p:spTree>
    <p:extLst>
      <p:ext uri="{BB962C8B-B14F-4D97-AF65-F5344CB8AC3E}">
        <p14:creationId xmlns:p14="http://schemas.microsoft.com/office/powerpoint/2010/main" val="661213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1B8AF-F327-411D-A80B-FB0B9C1B2324}"/>
              </a:ext>
            </a:extLst>
          </p:cNvPr>
          <p:cNvSpPr>
            <a:spLocks noGrp="1"/>
          </p:cNvSpPr>
          <p:nvPr>
            <p:ph type="title"/>
          </p:nvPr>
        </p:nvSpPr>
        <p:spPr>
          <a:xfrm>
            <a:off x="448965" y="128470"/>
            <a:ext cx="8246070" cy="763526"/>
          </a:xfrm>
        </p:spPr>
        <p:txBody>
          <a:bodyPr>
            <a:normAutofit fontScale="90000"/>
          </a:bodyPr>
          <a:lstStyle/>
          <a:p>
            <a:pPr algn="just"/>
            <a:br>
              <a:rPr lang="en-US" dirty="0"/>
            </a:br>
            <a:r>
              <a:rPr lang="en-US" sz="3600" dirty="0">
                <a:solidFill>
                  <a:srgbClr val="303030"/>
                </a:solidFill>
              </a:rPr>
              <a:t>Isolation</a:t>
            </a:r>
            <a:endParaRPr lang="en-US" dirty="0"/>
          </a:p>
        </p:txBody>
      </p:sp>
      <p:sp>
        <p:nvSpPr>
          <p:cNvPr id="3" name="Content Placeholder 2">
            <a:extLst>
              <a:ext uri="{FF2B5EF4-FFF2-40B4-BE49-F238E27FC236}">
                <a16:creationId xmlns:a16="http://schemas.microsoft.com/office/drawing/2014/main" id="{5F7868AA-0109-48A4-A47F-3D73F30CA5F8}"/>
              </a:ext>
            </a:extLst>
          </p:cNvPr>
          <p:cNvSpPr>
            <a:spLocks noGrp="1"/>
          </p:cNvSpPr>
          <p:nvPr>
            <p:ph idx="1"/>
          </p:nvPr>
        </p:nvSpPr>
        <p:spPr/>
        <p:txBody>
          <a:bodyPr>
            <a:normAutofit fontScale="77500" lnSpcReduction="20000"/>
          </a:bodyPr>
          <a:lstStyle/>
          <a:p>
            <a:pPr algn="just"/>
            <a:r>
              <a:rPr lang="en-US" sz="2400" dirty="0"/>
              <a:t>This property ensures that multiple transactions can occur concurrently without leading to the inconsistency of database state. </a:t>
            </a:r>
          </a:p>
          <a:p>
            <a:pPr algn="just"/>
            <a:endParaRPr lang="en-US" sz="2400" dirty="0"/>
          </a:p>
          <a:p>
            <a:pPr algn="just"/>
            <a:r>
              <a:rPr lang="en-US" sz="2400" dirty="0"/>
              <a:t>Transactions occur independently without interference. Changes occurring in a particular transaction will not be visible to any other transaction until that particular change in that transaction is written to memory or has been committed. </a:t>
            </a:r>
          </a:p>
          <a:p>
            <a:pPr algn="just"/>
            <a:endParaRPr lang="en-US" sz="2400" dirty="0"/>
          </a:p>
          <a:p>
            <a:pPr algn="just"/>
            <a:r>
              <a:rPr lang="en-US" sz="2400" dirty="0"/>
              <a:t>This property ensures that the execution of transactions concurrently will result in a state that is equivalent to a state achieved these were executed serially in some order. </a:t>
            </a:r>
          </a:p>
          <a:p>
            <a:pPr algn="just"/>
            <a:endParaRPr lang="en-US" sz="2400" dirty="0"/>
          </a:p>
          <a:p>
            <a:pPr algn="just"/>
            <a:r>
              <a:rPr lang="en-US" sz="2400" dirty="0"/>
              <a:t>Concurrency control module take care of Isolation.</a:t>
            </a:r>
            <a:endParaRPr lang="en-IN" sz="2400" dirty="0"/>
          </a:p>
        </p:txBody>
      </p:sp>
    </p:spTree>
    <p:extLst>
      <p:ext uri="{BB962C8B-B14F-4D97-AF65-F5344CB8AC3E}">
        <p14:creationId xmlns:p14="http://schemas.microsoft.com/office/powerpoint/2010/main" val="1376551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1B8AF-F327-411D-A80B-FB0B9C1B2324}"/>
              </a:ext>
            </a:extLst>
          </p:cNvPr>
          <p:cNvSpPr>
            <a:spLocks noGrp="1"/>
          </p:cNvSpPr>
          <p:nvPr>
            <p:ph type="title"/>
          </p:nvPr>
        </p:nvSpPr>
        <p:spPr>
          <a:xfrm>
            <a:off x="448965" y="128470"/>
            <a:ext cx="8246070" cy="763526"/>
          </a:xfrm>
        </p:spPr>
        <p:txBody>
          <a:bodyPr>
            <a:normAutofit fontScale="90000"/>
          </a:bodyPr>
          <a:lstStyle/>
          <a:p>
            <a:pPr algn="just"/>
            <a:br>
              <a:rPr lang="en-US" dirty="0"/>
            </a:br>
            <a:r>
              <a:rPr lang="en-US" sz="3600" dirty="0">
                <a:solidFill>
                  <a:srgbClr val="303030"/>
                </a:solidFill>
              </a:rPr>
              <a:t>Isolation Example</a:t>
            </a:r>
            <a:endParaRPr lang="en-US" dirty="0"/>
          </a:p>
        </p:txBody>
      </p:sp>
      <p:sp>
        <p:nvSpPr>
          <p:cNvPr id="3" name="Content Placeholder 2">
            <a:extLst>
              <a:ext uri="{FF2B5EF4-FFF2-40B4-BE49-F238E27FC236}">
                <a16:creationId xmlns:a16="http://schemas.microsoft.com/office/drawing/2014/main" id="{5F7868AA-0109-48A4-A47F-3D73F30CA5F8}"/>
              </a:ext>
            </a:extLst>
          </p:cNvPr>
          <p:cNvSpPr>
            <a:spLocks noGrp="1"/>
          </p:cNvSpPr>
          <p:nvPr>
            <p:ph idx="1"/>
          </p:nvPr>
        </p:nvSpPr>
        <p:spPr/>
        <p:txBody>
          <a:bodyPr>
            <a:normAutofit/>
          </a:bodyPr>
          <a:lstStyle/>
          <a:p>
            <a:pPr algn="just"/>
            <a:endParaRPr lang="en-IN" sz="2400" dirty="0"/>
          </a:p>
        </p:txBody>
      </p:sp>
    </p:spTree>
    <p:extLst>
      <p:ext uri="{BB962C8B-B14F-4D97-AF65-F5344CB8AC3E}">
        <p14:creationId xmlns:p14="http://schemas.microsoft.com/office/powerpoint/2010/main" val="33759348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421</Words>
  <Application>Microsoft Office PowerPoint</Application>
  <PresentationFormat>On-screen Show (16:9)</PresentationFormat>
  <Paragraphs>37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Times New Roman</vt:lpstr>
      <vt:lpstr>Office Theme</vt:lpstr>
      <vt:lpstr>  Transaction Processing Concepts in DBMS (Part-2)</vt:lpstr>
      <vt:lpstr>Contents</vt:lpstr>
      <vt:lpstr> ACID Properties</vt:lpstr>
      <vt:lpstr> ACID Properties</vt:lpstr>
      <vt:lpstr> Atomicity</vt:lpstr>
      <vt:lpstr> Atomicity Example</vt:lpstr>
      <vt:lpstr> Consistency</vt:lpstr>
      <vt:lpstr> Isolation</vt:lpstr>
      <vt:lpstr> Isolation Example</vt:lpstr>
      <vt:lpstr> Durability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2021-05-24T03:32:30Z</dcterms:modified>
</cp:coreProperties>
</file>