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handoutMasterIdLst>
    <p:handoutMasterId r:id="rId10"/>
  </p:handoutMasterIdLst>
  <p:sldIdLst>
    <p:sldId id="256" r:id="rId2"/>
    <p:sldId id="311" r:id="rId3"/>
    <p:sldId id="377" r:id="rId4"/>
    <p:sldId id="378" r:id="rId5"/>
    <p:sldId id="379" r:id="rId6"/>
    <p:sldId id="380" r:id="rId7"/>
    <p:sldId id="29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8" d="100"/>
          <a:sy n="108" d="100"/>
        </p:scale>
        <p:origin x="758" y="-8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13-11-2022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007372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fontScale="90000"/>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Checkpoint</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US" dirty="0">
                <a:solidFill>
                  <a:schemeClr val="tx2">
                    <a:lumMod val="75000"/>
                  </a:schemeClr>
                </a:solidFill>
                <a:latin typeface="Times New Roman" panose="02020603050405020304" pitchFamily="18" charset="0"/>
                <a:cs typeface="Times New Roman" panose="02020603050405020304" pitchFamily="18" charset="0"/>
              </a:rPr>
            </a:b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a:t>22.25</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pPr algn="just"/>
            <a:r>
              <a:rPr lang="en-US" sz="2800" dirty="0">
                <a:solidFill>
                  <a:schemeClr val="tx2">
                    <a:lumMod val="75000"/>
                  </a:schemeClr>
                </a:solidFill>
              </a:rPr>
              <a:t>Checkpoint</a:t>
            </a:r>
            <a:endParaRPr lang="en-US" dirty="0">
              <a:solidFill>
                <a:schemeClr val="tx2">
                  <a:lumMod val="75000"/>
                </a:schemeClr>
              </a:solidFill>
            </a:endParaRP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56FD-80B1-E58C-820A-623687A301DD}"/>
              </a:ext>
            </a:extLst>
          </p:cNvPr>
          <p:cNvSpPr>
            <a:spLocks noGrp="1"/>
          </p:cNvSpPr>
          <p:nvPr>
            <p:ph type="title"/>
          </p:nvPr>
        </p:nvSpPr>
        <p:spPr/>
        <p:txBody>
          <a:bodyPr>
            <a:normAutofit/>
          </a:bodyPr>
          <a:lstStyle/>
          <a:p>
            <a:pPr algn="just"/>
            <a:r>
              <a:rPr lang="en-US" sz="3600" dirty="0">
                <a:solidFill>
                  <a:schemeClr val="tx2">
                    <a:lumMod val="75000"/>
                  </a:schemeClr>
                </a:solidFill>
              </a:rPr>
              <a:t>Checkpoint</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9B90328B-0C17-7F17-715B-6D75F6E867DF}"/>
              </a:ext>
            </a:extLst>
          </p:cNvPr>
          <p:cNvSpPr>
            <a:spLocks noGrp="1"/>
          </p:cNvSpPr>
          <p:nvPr>
            <p:ph idx="1"/>
          </p:nvPr>
        </p:nvSpPr>
        <p:spPr/>
        <p:txBody>
          <a:bodyPr>
            <a:normAutofit/>
          </a:bodyPr>
          <a:lstStyle/>
          <a:p>
            <a:pPr algn="just"/>
            <a:r>
              <a:rPr lang="en-US" sz="1800" dirty="0"/>
              <a:t>In a real-time environment, a newly created transaction log file occupies an ample amount of storage space. </a:t>
            </a:r>
          </a:p>
          <a:p>
            <a:pPr algn="just"/>
            <a:r>
              <a:rPr lang="en-US" sz="1800" dirty="0"/>
              <a:t>A transaction log file contains a record of operations performed by the transactions in the database. </a:t>
            </a:r>
          </a:p>
          <a:p>
            <a:pPr algn="just"/>
            <a:r>
              <a:rPr lang="en-US" sz="1800" dirty="0"/>
              <a:t>They ensure consistency on crashes or hardware failures. Tracing every single update and maintenance of log files also contributes to filling up the system's memory.</a:t>
            </a:r>
          </a:p>
          <a:p>
            <a:pPr algn="just"/>
            <a:endParaRPr lang="en-US" sz="1800" dirty="0"/>
          </a:p>
          <a:p>
            <a:pPr marL="0" indent="0" algn="just">
              <a:buNone/>
            </a:pPr>
            <a:r>
              <a:rPr lang="en-US" sz="1800" dirty="0"/>
              <a:t>Problems:</a:t>
            </a:r>
          </a:p>
          <a:p>
            <a:pPr marL="0" indent="0" algn="just">
              <a:buNone/>
            </a:pPr>
            <a:r>
              <a:rPr lang="en-US" sz="1800" dirty="0"/>
              <a:t>Time consuming searching</a:t>
            </a:r>
          </a:p>
          <a:p>
            <a:pPr marL="0" indent="0" algn="just">
              <a:buNone/>
            </a:pPr>
            <a:r>
              <a:rPr lang="en-US" sz="1800" dirty="0"/>
              <a:t>Redo again and again</a:t>
            </a:r>
            <a:endParaRPr lang="en-IN" sz="1800" dirty="0"/>
          </a:p>
        </p:txBody>
      </p:sp>
    </p:spTree>
    <p:extLst>
      <p:ext uri="{BB962C8B-B14F-4D97-AF65-F5344CB8AC3E}">
        <p14:creationId xmlns:p14="http://schemas.microsoft.com/office/powerpoint/2010/main" val="175682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56FD-80B1-E58C-820A-623687A301DD}"/>
              </a:ext>
            </a:extLst>
          </p:cNvPr>
          <p:cNvSpPr>
            <a:spLocks noGrp="1"/>
          </p:cNvSpPr>
          <p:nvPr>
            <p:ph type="title"/>
          </p:nvPr>
        </p:nvSpPr>
        <p:spPr/>
        <p:txBody>
          <a:bodyPr>
            <a:normAutofit/>
          </a:bodyPr>
          <a:lstStyle/>
          <a:p>
            <a:pPr algn="just"/>
            <a:r>
              <a:rPr lang="en-US" sz="3600" dirty="0">
                <a:solidFill>
                  <a:schemeClr val="tx2">
                    <a:lumMod val="75000"/>
                  </a:schemeClr>
                </a:solidFill>
              </a:rPr>
              <a:t>Checkpoint</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9B90328B-0C17-7F17-715B-6D75F6E867DF}"/>
              </a:ext>
            </a:extLst>
          </p:cNvPr>
          <p:cNvSpPr>
            <a:spLocks noGrp="1"/>
          </p:cNvSpPr>
          <p:nvPr>
            <p:ph idx="1"/>
          </p:nvPr>
        </p:nvSpPr>
        <p:spPr/>
        <p:txBody>
          <a:bodyPr>
            <a:normAutofit fontScale="92500" lnSpcReduction="10000"/>
          </a:bodyPr>
          <a:lstStyle/>
          <a:p>
            <a:pPr algn="just"/>
            <a:r>
              <a:rPr lang="en-US" sz="1800" dirty="0"/>
              <a:t>The DBMS checkpoint come into the picture when the size of the transaction log file becomes too large to manage and handle easily. </a:t>
            </a:r>
          </a:p>
          <a:p>
            <a:pPr algn="just"/>
            <a:endParaRPr lang="en-US" sz="1800" dirty="0"/>
          </a:p>
          <a:p>
            <a:pPr algn="just"/>
            <a:r>
              <a:rPr lang="en-US" sz="1800" dirty="0"/>
              <a:t>The DBMS checkpoint is a mechanism of compressing the transaction log file by transferring the old transactions to permanent storage. </a:t>
            </a:r>
          </a:p>
          <a:p>
            <a:pPr algn="just"/>
            <a:endParaRPr lang="en-US" sz="1800" dirty="0"/>
          </a:p>
          <a:p>
            <a:pPr algn="just"/>
            <a:r>
              <a:rPr lang="en-US" sz="1800" dirty="0"/>
              <a:t>The checkpoint marks the position till where the consistency of the transactions is maintained. </a:t>
            </a:r>
          </a:p>
          <a:p>
            <a:pPr algn="just"/>
            <a:r>
              <a:rPr lang="en-US" sz="1800" dirty="0"/>
              <a:t>During the execution of the transactions, the curser passes through the marked checkpoint. </a:t>
            </a:r>
          </a:p>
          <a:p>
            <a:pPr algn="just"/>
            <a:r>
              <a:rPr lang="en-US" sz="1800" dirty="0"/>
              <a:t>At that point, all the transactions get saved into the database and get erased from the log file. Then the log file started getting filled up by some new list of operations till the next checkpoint.</a:t>
            </a:r>
            <a:endParaRPr lang="en-IN" sz="1800" dirty="0"/>
          </a:p>
        </p:txBody>
      </p:sp>
    </p:spTree>
    <p:extLst>
      <p:ext uri="{BB962C8B-B14F-4D97-AF65-F5344CB8AC3E}">
        <p14:creationId xmlns:p14="http://schemas.microsoft.com/office/powerpoint/2010/main" val="220469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56FD-80B1-E58C-820A-623687A301DD}"/>
              </a:ext>
            </a:extLst>
          </p:cNvPr>
          <p:cNvSpPr>
            <a:spLocks noGrp="1"/>
          </p:cNvSpPr>
          <p:nvPr>
            <p:ph type="title"/>
          </p:nvPr>
        </p:nvSpPr>
        <p:spPr/>
        <p:txBody>
          <a:bodyPr>
            <a:normAutofit/>
          </a:bodyPr>
          <a:lstStyle/>
          <a:p>
            <a:pPr algn="just"/>
            <a:r>
              <a:rPr lang="en-US" sz="3600" dirty="0">
                <a:solidFill>
                  <a:schemeClr val="tx2">
                    <a:lumMod val="75000"/>
                  </a:schemeClr>
                </a:solidFill>
              </a:rPr>
              <a:t>Checkpoint</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9B90328B-0C17-7F17-715B-6D75F6E867DF}"/>
              </a:ext>
            </a:extLst>
          </p:cNvPr>
          <p:cNvSpPr>
            <a:spLocks noGrp="1"/>
          </p:cNvSpPr>
          <p:nvPr>
            <p:ph idx="1"/>
          </p:nvPr>
        </p:nvSpPr>
        <p:spPr/>
        <p:txBody>
          <a:bodyPr>
            <a:normAutofit/>
          </a:bodyPr>
          <a:lstStyle/>
          <a:p>
            <a:pPr algn="just"/>
            <a:endParaRPr lang="en-IN" sz="1800" dirty="0"/>
          </a:p>
        </p:txBody>
      </p:sp>
    </p:spTree>
    <p:extLst>
      <p:ext uri="{BB962C8B-B14F-4D97-AF65-F5344CB8AC3E}">
        <p14:creationId xmlns:p14="http://schemas.microsoft.com/office/powerpoint/2010/main" val="356237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56FD-80B1-E58C-820A-623687A301DD}"/>
              </a:ext>
            </a:extLst>
          </p:cNvPr>
          <p:cNvSpPr>
            <a:spLocks noGrp="1"/>
          </p:cNvSpPr>
          <p:nvPr>
            <p:ph type="title"/>
          </p:nvPr>
        </p:nvSpPr>
        <p:spPr/>
        <p:txBody>
          <a:bodyPr>
            <a:normAutofit/>
          </a:bodyPr>
          <a:lstStyle/>
          <a:p>
            <a:pPr algn="just"/>
            <a:r>
              <a:rPr lang="en-US" sz="3600" dirty="0">
                <a:solidFill>
                  <a:schemeClr val="tx2">
                    <a:lumMod val="75000"/>
                  </a:schemeClr>
                </a:solidFill>
              </a:rPr>
              <a:t>Checkpoint</a:t>
            </a:r>
            <a:endParaRPr lang="en-US" dirty="0">
              <a:solidFill>
                <a:schemeClr val="tx2">
                  <a:lumMod val="75000"/>
                </a:schemeClr>
              </a:solidFill>
            </a:endParaRPr>
          </a:p>
        </p:txBody>
      </p:sp>
      <p:graphicFrame>
        <p:nvGraphicFramePr>
          <p:cNvPr id="4" name="Table 4">
            <a:extLst>
              <a:ext uri="{FF2B5EF4-FFF2-40B4-BE49-F238E27FC236}">
                <a16:creationId xmlns:a16="http://schemas.microsoft.com/office/drawing/2014/main" id="{2AEF7456-B4B0-0A73-E55D-77C9AA572A6C}"/>
              </a:ext>
            </a:extLst>
          </p:cNvPr>
          <p:cNvGraphicFramePr>
            <a:graphicFrameLocks noGrp="1"/>
          </p:cNvGraphicFramePr>
          <p:nvPr>
            <p:ph idx="1"/>
            <p:extLst>
              <p:ext uri="{D42A27DB-BD31-4B8C-83A1-F6EECF244321}">
                <p14:modId xmlns:p14="http://schemas.microsoft.com/office/powerpoint/2010/main" val="1967108513"/>
              </p:ext>
            </p:extLst>
          </p:nvPr>
        </p:nvGraphicFramePr>
        <p:xfrm>
          <a:off x="601670" y="1350110"/>
          <a:ext cx="6596380" cy="2926080"/>
        </p:xfrm>
        <a:graphic>
          <a:graphicData uri="http://schemas.openxmlformats.org/drawingml/2006/table">
            <a:tbl>
              <a:tblPr firstRow="1" bandRow="1">
                <a:tableStyleId>{5C22544A-7EE6-4342-B048-85BDC9FD1C3A}</a:tableStyleId>
              </a:tblPr>
              <a:tblGrid>
                <a:gridCol w="1649095">
                  <a:extLst>
                    <a:ext uri="{9D8B030D-6E8A-4147-A177-3AD203B41FA5}">
                      <a16:colId xmlns:a16="http://schemas.microsoft.com/office/drawing/2014/main" val="907899801"/>
                    </a:ext>
                  </a:extLst>
                </a:gridCol>
                <a:gridCol w="1649095">
                  <a:extLst>
                    <a:ext uri="{9D8B030D-6E8A-4147-A177-3AD203B41FA5}">
                      <a16:colId xmlns:a16="http://schemas.microsoft.com/office/drawing/2014/main" val="2563886143"/>
                    </a:ext>
                  </a:extLst>
                </a:gridCol>
                <a:gridCol w="1649095">
                  <a:extLst>
                    <a:ext uri="{9D8B030D-6E8A-4147-A177-3AD203B41FA5}">
                      <a16:colId xmlns:a16="http://schemas.microsoft.com/office/drawing/2014/main" val="2341377881"/>
                    </a:ext>
                  </a:extLst>
                </a:gridCol>
                <a:gridCol w="1649095">
                  <a:extLst>
                    <a:ext uri="{9D8B030D-6E8A-4147-A177-3AD203B41FA5}">
                      <a16:colId xmlns:a16="http://schemas.microsoft.com/office/drawing/2014/main" val="1897524536"/>
                    </a:ext>
                  </a:extLst>
                </a:gridCol>
              </a:tblGrid>
              <a:tr h="354081">
                <a:tc>
                  <a:txBody>
                    <a:bodyPr/>
                    <a:lstStyle/>
                    <a:p>
                      <a:r>
                        <a:rPr lang="en-US" dirty="0">
                          <a:latin typeface="Times New Roman" panose="02020603050405020304" pitchFamily="18" charset="0"/>
                          <a:cs typeface="Times New Roman" panose="02020603050405020304" pitchFamily="18" charset="0"/>
                        </a:rPr>
                        <a:t>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2915944"/>
                  </a:ext>
                </a:extLst>
              </a:tr>
              <a:tr h="354081">
                <a:tc>
                  <a:txBody>
                    <a:bodyPr/>
                    <a:lstStyle/>
                    <a:p>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4083570"/>
                  </a:ext>
                </a:extLst>
              </a:tr>
              <a:tr h="354081">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3561740"/>
                  </a:ext>
                </a:extLst>
              </a:tr>
              <a:tr h="354081">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Commit</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7929467"/>
                  </a:ext>
                </a:extLst>
              </a:tr>
              <a:tr h="354081">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8468349"/>
                  </a:ext>
                </a:extLst>
              </a:tr>
              <a:tr h="354081">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Commit</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764527"/>
                  </a:ext>
                </a:extLst>
              </a:tr>
              <a:tr h="354081">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6209995"/>
                  </a:ext>
                </a:extLst>
              </a:tr>
              <a:tr h="354081">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Failure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5801118"/>
                  </a:ext>
                </a:extLst>
              </a:tr>
            </a:tbl>
          </a:graphicData>
        </a:graphic>
      </p:graphicFrame>
    </p:spTree>
    <p:extLst>
      <p:ext uri="{BB962C8B-B14F-4D97-AF65-F5344CB8AC3E}">
        <p14:creationId xmlns:p14="http://schemas.microsoft.com/office/powerpoint/2010/main" val="250245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Words>
  <Application>Microsoft Office PowerPoint</Application>
  <PresentationFormat>On-screen Show (16:9)</PresentationFormat>
  <Paragraphs>35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  Checkpoint  </vt:lpstr>
      <vt:lpstr>Contents</vt:lpstr>
      <vt:lpstr>Checkpoint</vt:lpstr>
      <vt:lpstr>Checkpoint</vt:lpstr>
      <vt:lpstr>Checkpoint</vt:lpstr>
      <vt:lpstr>Checkpoint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2022-11-13T09:54:36Z</dcterms:modified>
</cp:coreProperties>
</file>