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handoutMasterIdLst>
    <p:handoutMasterId r:id="rId10"/>
  </p:handoutMasterIdLst>
  <p:sldIdLst>
    <p:sldId id="256" r:id="rId2"/>
    <p:sldId id="311" r:id="rId3"/>
    <p:sldId id="349" r:id="rId4"/>
    <p:sldId id="351" r:id="rId5"/>
    <p:sldId id="350" r:id="rId6"/>
    <p:sldId id="352" r:id="rId7"/>
    <p:sldId id="293"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108" d="100"/>
          <a:sy n="108" d="100"/>
        </p:scale>
        <p:origin x="758" y="6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24-05-2021</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1026" name="Picture 2" descr="Chitkara University, Himachal Pradesh Admission Process 2019-2020">
            <a:extLst>
              <a:ext uri="{FF2B5EF4-FFF2-40B4-BE49-F238E27FC236}">
                <a16:creationId xmlns:a16="http://schemas.microsoft.com/office/drawing/2014/main" id="{82228BDA-0B92-4BAF-9B4E-12E5568E415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2558" y="1"/>
            <a:ext cx="741817" cy="433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8" name="Picture 2" descr="Chitkara University, Himachal Pradesh Admission Process 2019-2020">
            <a:extLst>
              <a:ext uri="{FF2B5EF4-FFF2-40B4-BE49-F238E27FC236}">
                <a16:creationId xmlns:a16="http://schemas.microsoft.com/office/drawing/2014/main" id="{6EEBEEC1-947F-4D9F-99F5-BADE4EEA350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558" y="1"/>
            <a:ext cx="741817" cy="433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fontScale="90000"/>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Transaction Processing Concepts in DBMS (Part-3)</a:t>
            </a:r>
          </a:p>
        </p:txBody>
      </p:sp>
      <p:sp>
        <p:nvSpPr>
          <p:cNvPr id="3" name="Subtitle 2"/>
          <p:cNvSpPr>
            <a:spLocks noGrp="1"/>
          </p:cNvSpPr>
          <p:nvPr>
            <p:ph type="subTitle" idx="1"/>
          </p:nvPr>
        </p:nvSpPr>
        <p:spPr/>
        <p:txBody>
          <a:bodyPr/>
          <a:lstStyle/>
          <a:p>
            <a:endParaRPr lang="en-US" dirty="0"/>
          </a:p>
          <a:p>
            <a:r>
              <a:rPr lang="en-US" dirty="0"/>
              <a:t>22.3</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FD90A91E-4040-4545-956C-E0A0D1A11770}"/>
              </a:ext>
            </a:extLst>
          </p:cNvPr>
          <p:cNvSpPr>
            <a:spLocks noGrp="1"/>
          </p:cNvSpPr>
          <p:nvPr>
            <p:ph idx="1"/>
          </p:nvPr>
        </p:nvSpPr>
        <p:spPr/>
        <p:txBody>
          <a:bodyPr>
            <a:normAutofit/>
          </a:bodyPr>
          <a:lstStyle/>
          <a:p>
            <a:r>
              <a:rPr lang="en-US" dirty="0">
                <a:solidFill>
                  <a:schemeClr val="tx2">
                    <a:lumMod val="75000"/>
                  </a:schemeClr>
                </a:solidFill>
              </a:rPr>
              <a:t>Transaction state in DBMS</a:t>
            </a:r>
          </a:p>
          <a:p>
            <a:r>
              <a:rPr lang="en-US" dirty="0">
                <a:solidFill>
                  <a:schemeClr val="tx2">
                    <a:lumMod val="75000"/>
                  </a:schemeClr>
                </a:solidFill>
              </a:rPr>
              <a:t>Different types of </a:t>
            </a:r>
            <a:r>
              <a:rPr lang="en-US">
                <a:solidFill>
                  <a:schemeClr val="tx2">
                    <a:lumMod val="75000"/>
                  </a:schemeClr>
                </a:solidFill>
              </a:rPr>
              <a:t>transaction failures</a:t>
            </a:r>
            <a:endParaRPr lang="en-US" dirty="0">
              <a:solidFill>
                <a:schemeClr val="tx2">
                  <a:lumMod val="75000"/>
                </a:schemeClr>
              </a:solidFill>
            </a:endParaRPr>
          </a:p>
          <a:p>
            <a:endParaRPr lang="en-US" dirty="0">
              <a:solidFill>
                <a:schemeClr val="tx2">
                  <a:lumMod val="75000"/>
                </a:schemeClr>
              </a:solidFill>
            </a:endParaRPr>
          </a:p>
        </p:txBody>
      </p:sp>
    </p:spTree>
    <p:extLst>
      <p:ext uri="{BB962C8B-B14F-4D97-AF65-F5344CB8AC3E}">
        <p14:creationId xmlns:p14="http://schemas.microsoft.com/office/powerpoint/2010/main" val="27795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8AF-F327-411D-A80B-FB0B9C1B2324}"/>
              </a:ext>
            </a:extLst>
          </p:cNvPr>
          <p:cNvSpPr>
            <a:spLocks noGrp="1"/>
          </p:cNvSpPr>
          <p:nvPr>
            <p:ph type="title"/>
          </p:nvPr>
        </p:nvSpPr>
        <p:spPr>
          <a:xfrm>
            <a:off x="448965" y="128470"/>
            <a:ext cx="8246070" cy="763526"/>
          </a:xfrm>
        </p:spPr>
        <p:txBody>
          <a:bodyPr>
            <a:normAutofit fontScale="90000"/>
          </a:bodyPr>
          <a:lstStyle/>
          <a:p>
            <a:pPr algn="just"/>
            <a:br>
              <a:rPr lang="en-US" dirty="0"/>
            </a:br>
            <a:r>
              <a:rPr lang="en-US" dirty="0"/>
              <a:t>Transaction state</a:t>
            </a:r>
          </a:p>
        </p:txBody>
      </p:sp>
      <p:pic>
        <p:nvPicPr>
          <p:cNvPr id="1028" name="Picture 4" descr="Transaction States in DBMS - GeeksforGeeks">
            <a:extLst>
              <a:ext uri="{FF2B5EF4-FFF2-40B4-BE49-F238E27FC236}">
                <a16:creationId xmlns:a16="http://schemas.microsoft.com/office/drawing/2014/main" id="{A5957AF7-6D8A-4A3D-BDE7-5EDE46ADA6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3905" y="1377372"/>
            <a:ext cx="7076190" cy="3457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15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8AF-F327-411D-A80B-FB0B9C1B2324}"/>
              </a:ext>
            </a:extLst>
          </p:cNvPr>
          <p:cNvSpPr>
            <a:spLocks noGrp="1"/>
          </p:cNvSpPr>
          <p:nvPr>
            <p:ph type="title"/>
          </p:nvPr>
        </p:nvSpPr>
        <p:spPr>
          <a:xfrm>
            <a:off x="448965" y="128470"/>
            <a:ext cx="8246070" cy="763526"/>
          </a:xfrm>
        </p:spPr>
        <p:txBody>
          <a:bodyPr>
            <a:normAutofit fontScale="90000"/>
          </a:bodyPr>
          <a:lstStyle/>
          <a:p>
            <a:pPr algn="just"/>
            <a:br>
              <a:rPr lang="en-US" dirty="0"/>
            </a:br>
            <a:r>
              <a:rPr lang="en-US" dirty="0"/>
              <a:t>Transaction state</a:t>
            </a:r>
          </a:p>
        </p:txBody>
      </p:sp>
      <p:sp>
        <p:nvSpPr>
          <p:cNvPr id="3" name="Content Placeholder 2">
            <a:extLst>
              <a:ext uri="{FF2B5EF4-FFF2-40B4-BE49-F238E27FC236}">
                <a16:creationId xmlns:a16="http://schemas.microsoft.com/office/drawing/2014/main" id="{5F7868AA-0109-48A4-A47F-3D73F30CA5F8}"/>
              </a:ext>
            </a:extLst>
          </p:cNvPr>
          <p:cNvSpPr>
            <a:spLocks noGrp="1"/>
          </p:cNvSpPr>
          <p:nvPr>
            <p:ph idx="1"/>
          </p:nvPr>
        </p:nvSpPr>
        <p:spPr/>
        <p:txBody>
          <a:bodyPr>
            <a:normAutofit lnSpcReduction="10000"/>
          </a:bodyPr>
          <a:lstStyle/>
          <a:p>
            <a:pPr marL="0" indent="0" algn="just">
              <a:buNone/>
            </a:pPr>
            <a:r>
              <a:rPr lang="en-US" sz="2400" dirty="0"/>
              <a:t>A transaction may not always complete its execution successfully. For every purposes, the system needs to keep  track of when the transaction starts, terminates and commits or aborts. Hence the recovery manager keep track of following operation:</a:t>
            </a:r>
          </a:p>
          <a:p>
            <a:pPr algn="just"/>
            <a:r>
              <a:rPr lang="en-US" sz="2400" dirty="0"/>
              <a:t>Begin Transaction</a:t>
            </a:r>
          </a:p>
          <a:p>
            <a:pPr algn="just"/>
            <a:r>
              <a:rPr lang="en-US" sz="2400" dirty="0"/>
              <a:t>Read or Write</a:t>
            </a:r>
          </a:p>
          <a:p>
            <a:pPr algn="just"/>
            <a:r>
              <a:rPr lang="en-US" sz="2400" dirty="0"/>
              <a:t>End Transaction</a:t>
            </a:r>
          </a:p>
          <a:p>
            <a:pPr algn="just"/>
            <a:r>
              <a:rPr lang="en-US" sz="2400" dirty="0"/>
              <a:t>Commit </a:t>
            </a:r>
          </a:p>
          <a:p>
            <a:pPr algn="just"/>
            <a:r>
              <a:rPr lang="en-US" sz="2400" dirty="0"/>
              <a:t>Rollback</a:t>
            </a:r>
            <a:endParaRPr lang="en-IN" sz="2400" dirty="0"/>
          </a:p>
        </p:txBody>
      </p:sp>
    </p:spTree>
    <p:extLst>
      <p:ext uri="{BB962C8B-B14F-4D97-AF65-F5344CB8AC3E}">
        <p14:creationId xmlns:p14="http://schemas.microsoft.com/office/powerpoint/2010/main" val="3418738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8AF-F327-411D-A80B-FB0B9C1B2324}"/>
              </a:ext>
            </a:extLst>
          </p:cNvPr>
          <p:cNvSpPr>
            <a:spLocks noGrp="1"/>
          </p:cNvSpPr>
          <p:nvPr>
            <p:ph type="title"/>
          </p:nvPr>
        </p:nvSpPr>
        <p:spPr>
          <a:xfrm>
            <a:off x="448965" y="128470"/>
            <a:ext cx="8246070" cy="763526"/>
          </a:xfrm>
        </p:spPr>
        <p:txBody>
          <a:bodyPr>
            <a:normAutofit fontScale="90000"/>
          </a:bodyPr>
          <a:lstStyle/>
          <a:p>
            <a:pPr algn="just"/>
            <a:br>
              <a:rPr lang="en-US" dirty="0"/>
            </a:br>
            <a:r>
              <a:rPr lang="en-US" dirty="0"/>
              <a:t>Transaction state</a:t>
            </a:r>
          </a:p>
        </p:txBody>
      </p:sp>
      <p:sp>
        <p:nvSpPr>
          <p:cNvPr id="3" name="Content Placeholder 2">
            <a:extLst>
              <a:ext uri="{FF2B5EF4-FFF2-40B4-BE49-F238E27FC236}">
                <a16:creationId xmlns:a16="http://schemas.microsoft.com/office/drawing/2014/main" id="{5F7868AA-0109-48A4-A47F-3D73F30CA5F8}"/>
              </a:ext>
            </a:extLst>
          </p:cNvPr>
          <p:cNvSpPr>
            <a:spLocks noGrp="1"/>
          </p:cNvSpPr>
          <p:nvPr>
            <p:ph idx="1"/>
          </p:nvPr>
        </p:nvSpPr>
        <p:spPr/>
        <p:txBody>
          <a:bodyPr>
            <a:normAutofit fontScale="70000" lnSpcReduction="20000"/>
          </a:bodyPr>
          <a:lstStyle/>
          <a:p>
            <a:pPr algn="l" fontAlgn="base">
              <a:buFont typeface="+mj-lt"/>
              <a:buAutoNum type="arabicPeriod"/>
            </a:pPr>
            <a:r>
              <a:rPr lang="en-US" sz="1600" b="1" i="0" dirty="0">
                <a:solidFill>
                  <a:srgbClr val="40424E"/>
                </a:solidFill>
                <a:effectLst/>
              </a:rPr>
              <a:t>Active State –</a:t>
            </a:r>
            <a:r>
              <a:rPr lang="en-US" sz="1600" b="0" i="0" dirty="0">
                <a:solidFill>
                  <a:srgbClr val="40424E"/>
                </a:solidFill>
                <a:effectLst/>
              </a:rPr>
              <a:t> </a:t>
            </a:r>
            <a:br>
              <a:rPr lang="en-US" sz="1600" b="0" i="0" dirty="0">
                <a:solidFill>
                  <a:srgbClr val="40424E"/>
                </a:solidFill>
                <a:effectLst/>
              </a:rPr>
            </a:br>
            <a:r>
              <a:rPr lang="en-US" sz="1600" b="0" i="0" dirty="0">
                <a:solidFill>
                  <a:srgbClr val="40424E"/>
                </a:solidFill>
                <a:effectLst/>
              </a:rPr>
              <a:t>When the instructions of the transaction are running then the transaction is in active state. If all the ‘read and write’ operations are performed without any error then it goes to the “partially committed state”; if any instruction fails, it goes to the “failed state”. </a:t>
            </a:r>
            <a:br>
              <a:rPr lang="en-US" sz="1600" b="0" i="0" dirty="0">
                <a:solidFill>
                  <a:srgbClr val="40424E"/>
                </a:solidFill>
                <a:effectLst/>
              </a:rPr>
            </a:br>
            <a:r>
              <a:rPr lang="en-US" sz="1600" b="0" i="0" dirty="0">
                <a:solidFill>
                  <a:srgbClr val="40424E"/>
                </a:solidFill>
                <a:effectLst/>
              </a:rPr>
              <a:t> </a:t>
            </a:r>
          </a:p>
          <a:p>
            <a:pPr algn="l" fontAlgn="base">
              <a:buFont typeface="+mj-lt"/>
              <a:buAutoNum type="arabicPeriod"/>
            </a:pPr>
            <a:r>
              <a:rPr lang="en-US" sz="1600" b="1" i="0" dirty="0">
                <a:solidFill>
                  <a:srgbClr val="40424E"/>
                </a:solidFill>
                <a:effectLst/>
              </a:rPr>
              <a:t>Partially Committed –</a:t>
            </a:r>
            <a:r>
              <a:rPr lang="en-US" sz="1600" b="0" i="0" dirty="0">
                <a:solidFill>
                  <a:srgbClr val="40424E"/>
                </a:solidFill>
                <a:effectLst/>
              </a:rPr>
              <a:t> </a:t>
            </a:r>
            <a:br>
              <a:rPr lang="en-US" sz="1600" b="0" i="0" dirty="0">
                <a:solidFill>
                  <a:srgbClr val="40424E"/>
                </a:solidFill>
                <a:effectLst/>
              </a:rPr>
            </a:br>
            <a:r>
              <a:rPr lang="en-US" sz="1600" b="0" i="0" dirty="0">
                <a:solidFill>
                  <a:srgbClr val="40424E"/>
                </a:solidFill>
                <a:effectLst/>
              </a:rPr>
              <a:t>After completion of all the read and write operation the changes are made in main memory or local buffer. If the changes are made permanent on the Database then the state will change to “committed state” and in case of failure it will go to the “failed state”. </a:t>
            </a:r>
            <a:br>
              <a:rPr lang="en-US" sz="1600" b="0" i="0" dirty="0">
                <a:solidFill>
                  <a:srgbClr val="40424E"/>
                </a:solidFill>
                <a:effectLst/>
              </a:rPr>
            </a:br>
            <a:r>
              <a:rPr lang="en-US" sz="1600" b="0" i="0" dirty="0">
                <a:solidFill>
                  <a:srgbClr val="40424E"/>
                </a:solidFill>
                <a:effectLst/>
              </a:rPr>
              <a:t> </a:t>
            </a:r>
          </a:p>
          <a:p>
            <a:pPr algn="l" fontAlgn="base">
              <a:buFont typeface="+mj-lt"/>
              <a:buAutoNum type="arabicPeriod"/>
            </a:pPr>
            <a:r>
              <a:rPr lang="en-US" sz="1600" b="1" i="0" dirty="0">
                <a:solidFill>
                  <a:srgbClr val="40424E"/>
                </a:solidFill>
                <a:effectLst/>
              </a:rPr>
              <a:t>Failed State –</a:t>
            </a:r>
            <a:r>
              <a:rPr lang="en-US" sz="1600" b="0" i="0" dirty="0">
                <a:solidFill>
                  <a:srgbClr val="40424E"/>
                </a:solidFill>
                <a:effectLst/>
              </a:rPr>
              <a:t> </a:t>
            </a:r>
            <a:br>
              <a:rPr lang="en-US" sz="1600" b="0" i="0" dirty="0">
                <a:solidFill>
                  <a:srgbClr val="40424E"/>
                </a:solidFill>
                <a:effectLst/>
              </a:rPr>
            </a:br>
            <a:r>
              <a:rPr lang="en-US" sz="1600" b="0" i="0" dirty="0">
                <a:solidFill>
                  <a:srgbClr val="40424E"/>
                </a:solidFill>
                <a:effectLst/>
              </a:rPr>
              <a:t>When any instruction of the transaction fails, it goes to the “failed state” or if failure occurs in making a permanent change of data on Database. </a:t>
            </a:r>
            <a:br>
              <a:rPr lang="en-US" sz="1600" b="0" i="0" dirty="0">
                <a:solidFill>
                  <a:srgbClr val="40424E"/>
                </a:solidFill>
                <a:effectLst/>
              </a:rPr>
            </a:br>
            <a:r>
              <a:rPr lang="en-US" sz="1600" b="0" i="0" dirty="0">
                <a:solidFill>
                  <a:srgbClr val="40424E"/>
                </a:solidFill>
                <a:effectLst/>
              </a:rPr>
              <a:t> </a:t>
            </a:r>
          </a:p>
          <a:p>
            <a:pPr algn="l" fontAlgn="base">
              <a:buFont typeface="+mj-lt"/>
              <a:buAutoNum type="arabicPeriod"/>
            </a:pPr>
            <a:r>
              <a:rPr lang="en-US" sz="1600" b="1" i="0" dirty="0">
                <a:solidFill>
                  <a:srgbClr val="40424E"/>
                </a:solidFill>
                <a:effectLst/>
              </a:rPr>
              <a:t>Aborted State –</a:t>
            </a:r>
            <a:r>
              <a:rPr lang="en-US" sz="1600" b="0" i="0" dirty="0">
                <a:solidFill>
                  <a:srgbClr val="40424E"/>
                </a:solidFill>
                <a:effectLst/>
              </a:rPr>
              <a:t> </a:t>
            </a:r>
            <a:br>
              <a:rPr lang="en-US" sz="1600" b="0" i="0" dirty="0">
                <a:solidFill>
                  <a:srgbClr val="40424E"/>
                </a:solidFill>
                <a:effectLst/>
              </a:rPr>
            </a:br>
            <a:r>
              <a:rPr lang="en-US" sz="1600" b="0" i="0" dirty="0">
                <a:solidFill>
                  <a:srgbClr val="40424E"/>
                </a:solidFill>
                <a:effectLst/>
              </a:rPr>
              <a:t>After having any type of failure the transaction goes from “failed state” to “aborted state” and since in previous states, the changes are only made to local buffer or main memory and hence these changes are deleted or rolled-back. </a:t>
            </a:r>
            <a:br>
              <a:rPr lang="en-US" sz="1600" b="0" i="0" dirty="0">
                <a:solidFill>
                  <a:srgbClr val="40424E"/>
                </a:solidFill>
                <a:effectLst/>
              </a:rPr>
            </a:br>
            <a:r>
              <a:rPr lang="en-US" sz="1600" b="0" i="0" dirty="0">
                <a:solidFill>
                  <a:srgbClr val="40424E"/>
                </a:solidFill>
                <a:effectLst/>
              </a:rPr>
              <a:t> </a:t>
            </a:r>
          </a:p>
          <a:p>
            <a:pPr algn="l" fontAlgn="base">
              <a:buFont typeface="+mj-lt"/>
              <a:buAutoNum type="arabicPeriod"/>
            </a:pPr>
            <a:r>
              <a:rPr lang="en-US" sz="1600" b="1" i="0" dirty="0">
                <a:solidFill>
                  <a:srgbClr val="40424E"/>
                </a:solidFill>
                <a:effectLst/>
              </a:rPr>
              <a:t>Committed State –</a:t>
            </a:r>
            <a:r>
              <a:rPr lang="en-US" sz="1600" b="0" i="0" dirty="0">
                <a:solidFill>
                  <a:srgbClr val="40424E"/>
                </a:solidFill>
                <a:effectLst/>
              </a:rPr>
              <a:t> </a:t>
            </a:r>
            <a:br>
              <a:rPr lang="en-US" sz="1600" b="0" i="0" dirty="0">
                <a:solidFill>
                  <a:srgbClr val="40424E"/>
                </a:solidFill>
                <a:effectLst/>
              </a:rPr>
            </a:br>
            <a:r>
              <a:rPr lang="en-US" sz="1600" b="0" i="0" dirty="0">
                <a:solidFill>
                  <a:srgbClr val="40424E"/>
                </a:solidFill>
                <a:effectLst/>
              </a:rPr>
              <a:t>It is the state when the changes are made permanent on the Database and the transaction is complete and therefore terminated in the “terminated state”. </a:t>
            </a:r>
            <a:br>
              <a:rPr lang="en-US" sz="1600" b="0" i="0" dirty="0">
                <a:solidFill>
                  <a:srgbClr val="40424E"/>
                </a:solidFill>
                <a:effectLst/>
              </a:rPr>
            </a:br>
            <a:r>
              <a:rPr lang="en-US" sz="1600" b="0" i="0" dirty="0">
                <a:solidFill>
                  <a:srgbClr val="40424E"/>
                </a:solidFill>
                <a:effectLst/>
              </a:rPr>
              <a:t> </a:t>
            </a:r>
          </a:p>
          <a:p>
            <a:pPr algn="l" fontAlgn="base">
              <a:buFont typeface="+mj-lt"/>
              <a:buAutoNum type="arabicPeriod"/>
            </a:pPr>
            <a:r>
              <a:rPr lang="en-US" sz="1600" b="1" i="0" dirty="0">
                <a:solidFill>
                  <a:srgbClr val="40424E"/>
                </a:solidFill>
                <a:effectLst/>
              </a:rPr>
              <a:t>Terminated State –</a:t>
            </a:r>
            <a:r>
              <a:rPr lang="en-US" sz="1600" b="0" i="0" dirty="0">
                <a:solidFill>
                  <a:srgbClr val="40424E"/>
                </a:solidFill>
                <a:effectLst/>
              </a:rPr>
              <a:t> </a:t>
            </a:r>
            <a:br>
              <a:rPr lang="en-US" sz="1600" b="0" i="0" dirty="0">
                <a:solidFill>
                  <a:srgbClr val="40424E"/>
                </a:solidFill>
                <a:effectLst/>
              </a:rPr>
            </a:br>
            <a:r>
              <a:rPr lang="en-US" sz="1600" b="0" i="0" dirty="0">
                <a:solidFill>
                  <a:srgbClr val="40424E"/>
                </a:solidFill>
                <a:effectLst/>
              </a:rPr>
              <a:t>If there isn’t any roll-back or the transaction comes from the “committed state”, then the system is consistent and ready for new transaction and the old transaction is terminated. </a:t>
            </a:r>
          </a:p>
          <a:p>
            <a:pPr marL="0" indent="0" algn="just">
              <a:buNone/>
            </a:pPr>
            <a:endParaRPr lang="en-IN" sz="2400" dirty="0"/>
          </a:p>
        </p:txBody>
      </p:sp>
    </p:spTree>
    <p:extLst>
      <p:ext uri="{BB962C8B-B14F-4D97-AF65-F5344CB8AC3E}">
        <p14:creationId xmlns:p14="http://schemas.microsoft.com/office/powerpoint/2010/main" val="320626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8AF-F327-411D-A80B-FB0B9C1B2324}"/>
              </a:ext>
            </a:extLst>
          </p:cNvPr>
          <p:cNvSpPr>
            <a:spLocks noGrp="1"/>
          </p:cNvSpPr>
          <p:nvPr>
            <p:ph type="title"/>
          </p:nvPr>
        </p:nvSpPr>
        <p:spPr>
          <a:xfrm>
            <a:off x="448965" y="128470"/>
            <a:ext cx="8246070" cy="763526"/>
          </a:xfrm>
        </p:spPr>
        <p:txBody>
          <a:bodyPr>
            <a:normAutofit fontScale="90000"/>
          </a:bodyPr>
          <a:lstStyle/>
          <a:p>
            <a:pPr algn="just"/>
            <a:br>
              <a:rPr lang="en-US" dirty="0"/>
            </a:br>
            <a:r>
              <a:rPr lang="en-US" dirty="0"/>
              <a:t>Different types of Transaction Failure</a:t>
            </a:r>
          </a:p>
        </p:txBody>
      </p:sp>
      <p:sp>
        <p:nvSpPr>
          <p:cNvPr id="3" name="Content Placeholder 2">
            <a:extLst>
              <a:ext uri="{FF2B5EF4-FFF2-40B4-BE49-F238E27FC236}">
                <a16:creationId xmlns:a16="http://schemas.microsoft.com/office/drawing/2014/main" id="{5F7868AA-0109-48A4-A47F-3D73F30CA5F8}"/>
              </a:ext>
            </a:extLst>
          </p:cNvPr>
          <p:cNvSpPr>
            <a:spLocks noGrp="1"/>
          </p:cNvSpPr>
          <p:nvPr>
            <p:ph idx="1"/>
          </p:nvPr>
        </p:nvSpPr>
        <p:spPr/>
        <p:txBody>
          <a:bodyPr>
            <a:normAutofit/>
          </a:bodyPr>
          <a:lstStyle/>
          <a:p>
            <a:pPr algn="just"/>
            <a:r>
              <a:rPr lang="en-US" sz="2400" dirty="0"/>
              <a:t>Computer Failure</a:t>
            </a:r>
          </a:p>
          <a:p>
            <a:pPr algn="just"/>
            <a:r>
              <a:rPr lang="en-US" sz="2400" dirty="0"/>
              <a:t>Transaction or system error</a:t>
            </a:r>
          </a:p>
          <a:p>
            <a:pPr algn="just"/>
            <a:r>
              <a:rPr lang="en-IN" sz="2400" dirty="0"/>
              <a:t>Local errors or exceptions</a:t>
            </a:r>
          </a:p>
          <a:p>
            <a:pPr algn="just"/>
            <a:r>
              <a:rPr lang="en-IN" sz="2400" dirty="0"/>
              <a:t>Disk failure</a:t>
            </a:r>
          </a:p>
          <a:p>
            <a:pPr algn="just"/>
            <a:r>
              <a:rPr lang="en-IN" sz="2400" dirty="0"/>
              <a:t>Physical problems or catastrophes</a:t>
            </a:r>
            <a:endParaRPr lang="en-US" sz="2400" dirty="0"/>
          </a:p>
        </p:txBody>
      </p:sp>
    </p:spTree>
    <p:extLst>
      <p:ext uri="{BB962C8B-B14F-4D97-AF65-F5344CB8AC3E}">
        <p14:creationId xmlns:p14="http://schemas.microsoft.com/office/powerpoint/2010/main" val="24712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377</Words>
  <Application>Microsoft Office PowerPoint</Application>
  <PresentationFormat>On-screen Show (16:9)</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  Transaction Processing Concepts in DBMS (Part-3)</vt:lpstr>
      <vt:lpstr>Contents</vt:lpstr>
      <vt:lpstr> Transaction state</vt:lpstr>
      <vt:lpstr> Transaction state</vt:lpstr>
      <vt:lpstr> Transaction state</vt:lpstr>
      <vt:lpstr> Different types of Transaction Failure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2021-05-24T02:26:58Z</dcterms:modified>
</cp:coreProperties>
</file>