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handoutMasterIdLst>
    <p:handoutMasterId r:id="rId9"/>
  </p:handoutMasterIdLst>
  <p:sldIdLst>
    <p:sldId id="256" r:id="rId2"/>
    <p:sldId id="311" r:id="rId3"/>
    <p:sldId id="361" r:id="rId4"/>
    <p:sldId id="351" r:id="rId5"/>
    <p:sldId id="362" r:id="rId6"/>
    <p:sldId id="293"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08" d="100"/>
          <a:sy n="108" d="100"/>
        </p:scale>
        <p:origin x="758"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03-04-2022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fontScale="90000"/>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Transaction Processing Concepts in DBMS (Part-7)</a:t>
            </a:r>
          </a:p>
        </p:txBody>
      </p:sp>
      <p:sp>
        <p:nvSpPr>
          <p:cNvPr id="3" name="Subtitle 2"/>
          <p:cNvSpPr>
            <a:spLocks noGrp="1"/>
          </p:cNvSpPr>
          <p:nvPr>
            <p:ph type="subTitle" idx="1"/>
          </p:nvPr>
        </p:nvSpPr>
        <p:spPr/>
        <p:txBody>
          <a:bodyPr/>
          <a:lstStyle/>
          <a:p>
            <a:endParaRPr lang="en-US" dirty="0"/>
          </a:p>
          <a:p>
            <a:r>
              <a:rPr lang="en-US" dirty="0"/>
              <a:t>22.7</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fontScale="85000" lnSpcReduction="20000"/>
          </a:bodyPr>
          <a:lstStyle/>
          <a:p>
            <a:r>
              <a:rPr lang="en-US" dirty="0">
                <a:solidFill>
                  <a:schemeClr val="tx2">
                    <a:lumMod val="75000"/>
                  </a:schemeClr>
                </a:solidFill>
              </a:rPr>
              <a:t>Write-Read (WR) conflict</a:t>
            </a:r>
          </a:p>
          <a:p>
            <a:pPr marL="0" indent="0">
              <a:buNone/>
            </a:pPr>
            <a:endParaRPr lang="en-US" dirty="0">
              <a:solidFill>
                <a:schemeClr val="tx2">
                  <a:lumMod val="75000"/>
                </a:schemeClr>
              </a:solidFill>
            </a:endParaRPr>
          </a:p>
          <a:p>
            <a:pPr marL="0" indent="0">
              <a:buNone/>
            </a:pPr>
            <a:r>
              <a:rPr lang="en-US" dirty="0">
                <a:solidFill>
                  <a:schemeClr val="tx2">
                    <a:lumMod val="75000"/>
                  </a:schemeClr>
                </a:solidFill>
              </a:rPr>
              <a:t>OR</a:t>
            </a:r>
          </a:p>
          <a:p>
            <a:endParaRPr lang="en-US" dirty="0">
              <a:solidFill>
                <a:schemeClr val="tx2">
                  <a:lumMod val="75000"/>
                </a:schemeClr>
              </a:solidFill>
            </a:endParaRPr>
          </a:p>
          <a:p>
            <a:r>
              <a:rPr lang="en-US" dirty="0">
                <a:solidFill>
                  <a:schemeClr val="tx2">
                    <a:lumMod val="75000"/>
                  </a:schemeClr>
                </a:solidFill>
              </a:rPr>
              <a:t>Write-Read (WR</a:t>
            </a:r>
            <a:r>
              <a:rPr lang="en-US">
                <a:solidFill>
                  <a:schemeClr val="tx2">
                    <a:lumMod val="75000"/>
                  </a:schemeClr>
                </a:solidFill>
              </a:rPr>
              <a:t>) problem</a:t>
            </a:r>
          </a:p>
          <a:p>
            <a:pPr marL="0" indent="0">
              <a:buNone/>
            </a:pPr>
            <a:endParaRPr lang="en-US" dirty="0">
              <a:solidFill>
                <a:schemeClr val="tx2">
                  <a:lumMod val="75000"/>
                </a:schemeClr>
              </a:solidFill>
            </a:endParaRPr>
          </a:p>
          <a:p>
            <a:pPr marL="0" indent="0">
              <a:buNone/>
            </a:pPr>
            <a:r>
              <a:rPr lang="en-US" dirty="0">
                <a:solidFill>
                  <a:schemeClr val="tx2">
                    <a:lumMod val="75000"/>
                  </a:schemeClr>
                </a:solidFill>
              </a:rPr>
              <a:t>OR</a:t>
            </a:r>
          </a:p>
          <a:p>
            <a:pPr marL="0" indent="0">
              <a:buNone/>
            </a:pPr>
            <a:endParaRPr lang="en-US" dirty="0">
              <a:solidFill>
                <a:schemeClr val="tx2">
                  <a:lumMod val="75000"/>
                </a:schemeClr>
              </a:solidFill>
            </a:endParaRPr>
          </a:p>
          <a:p>
            <a:r>
              <a:rPr lang="en-US" dirty="0">
                <a:solidFill>
                  <a:schemeClr val="tx2">
                    <a:lumMod val="75000"/>
                  </a:schemeClr>
                </a:solidFill>
              </a:rPr>
              <a:t>Dirty Read problem</a:t>
            </a: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Autofit/>
          </a:bodyPr>
          <a:lstStyle/>
          <a:p>
            <a:pPr algn="just"/>
            <a:br>
              <a:rPr lang="en-US" sz="2400" dirty="0"/>
            </a:br>
            <a:r>
              <a:rPr lang="en-US" sz="2400" dirty="0"/>
              <a:t>Write Read Conflict</a:t>
            </a:r>
          </a:p>
        </p:txBody>
      </p:sp>
      <p:sp>
        <p:nvSpPr>
          <p:cNvPr id="10" name="Content Placeholder 9">
            <a:extLst>
              <a:ext uri="{FF2B5EF4-FFF2-40B4-BE49-F238E27FC236}">
                <a16:creationId xmlns:a16="http://schemas.microsoft.com/office/drawing/2014/main" id="{AE3AE790-F34D-4C33-82B5-675667F957E4}"/>
              </a:ext>
            </a:extLst>
          </p:cNvPr>
          <p:cNvSpPr txBox="1">
            <a:spLocks noGrp="1"/>
          </p:cNvSpPr>
          <p:nvPr>
            <p:ph idx="1"/>
          </p:nvPr>
        </p:nvSpPr>
        <p:spPr>
          <a:xfrm>
            <a:off x="449263" y="1349375"/>
            <a:ext cx="8245475" cy="3194721"/>
          </a:xfrm>
          <a:prstGeom prst="rect">
            <a:avLst/>
          </a:prstGeom>
          <a:noFill/>
        </p:spPr>
        <p:txBody>
          <a:bodyPr wrap="square">
            <a:spAutoFit/>
          </a:bodyPr>
          <a:lstStyle/>
          <a:p>
            <a:pPr algn="just" fontAlgn="base"/>
            <a:r>
              <a:rPr lang="en-US" sz="2400" b="0" i="0" dirty="0">
                <a:effectLst/>
                <a:latin typeface="Times New Roman" panose="02020603050405020304" pitchFamily="18" charset="0"/>
                <a:cs typeface="Times New Roman" panose="02020603050405020304" pitchFamily="18" charset="0"/>
              </a:rPr>
              <a:t>This conflict occurs when a transaction read the data which is written by the other transaction before committing.</a:t>
            </a:r>
          </a:p>
          <a:p>
            <a:pPr algn="just" fontAlgn="base"/>
            <a:endParaRPr lang="en-US" sz="2400" dirty="0">
              <a:solidFill>
                <a:srgbClr val="656565"/>
              </a:solidFill>
              <a:latin typeface="Times New Roman" panose="02020603050405020304" pitchFamily="18" charset="0"/>
              <a:cs typeface="Times New Roman" panose="02020603050405020304" pitchFamily="18" charset="0"/>
            </a:endParaRPr>
          </a:p>
          <a:p>
            <a:pPr algn="just" fontAlgn="base"/>
            <a:r>
              <a:rPr lang="en-US" sz="2400" b="0" dirty="0">
                <a:solidFill>
                  <a:srgbClr val="000000"/>
                </a:solidFill>
                <a:effectLst/>
                <a:latin typeface="Times New Roman" panose="02020603050405020304" pitchFamily="18" charset="0"/>
                <a:cs typeface="Times New Roman" panose="02020603050405020304" pitchFamily="18" charset="0"/>
              </a:rPr>
              <a:t>The dirty read problem occurs when one transaction updates an item of the database, and somehow the transaction fails, and before the data gets rollback, the updated database item is accessed by another transaction. There comes the Write-Read Conflict between both transactions.</a:t>
            </a:r>
            <a:endParaRPr lang="en-US" sz="2400" b="0" dirty="0">
              <a:solidFill>
                <a:srgbClr val="65656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03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dirty="0"/>
              <a:t>Write Read Conflict</a:t>
            </a:r>
          </a:p>
        </p:txBody>
      </p:sp>
      <p:pic>
        <p:nvPicPr>
          <p:cNvPr id="5" name="Content Placeholder 4">
            <a:extLst>
              <a:ext uri="{FF2B5EF4-FFF2-40B4-BE49-F238E27FC236}">
                <a16:creationId xmlns:a16="http://schemas.microsoft.com/office/drawing/2014/main" id="{381B585E-E5C1-41FD-BF65-79C11F6C5302}"/>
              </a:ext>
            </a:extLst>
          </p:cNvPr>
          <p:cNvPicPr>
            <a:picLocks noGrp="1" noChangeAspect="1"/>
          </p:cNvPicPr>
          <p:nvPr>
            <p:ph idx="1"/>
          </p:nvPr>
        </p:nvPicPr>
        <p:blipFill>
          <a:blip r:embed="rId2"/>
          <a:stretch>
            <a:fillRect/>
          </a:stretch>
        </p:blipFill>
        <p:spPr>
          <a:xfrm>
            <a:off x="448965" y="1409700"/>
            <a:ext cx="1590675" cy="1162050"/>
          </a:xfrm>
        </p:spPr>
      </p:pic>
      <p:pic>
        <p:nvPicPr>
          <p:cNvPr id="8" name="Picture 7">
            <a:extLst>
              <a:ext uri="{FF2B5EF4-FFF2-40B4-BE49-F238E27FC236}">
                <a16:creationId xmlns:a16="http://schemas.microsoft.com/office/drawing/2014/main" id="{029285EB-44FF-42BD-9C86-B826B476A270}"/>
              </a:ext>
            </a:extLst>
          </p:cNvPr>
          <p:cNvPicPr>
            <a:picLocks noChangeAspect="1"/>
          </p:cNvPicPr>
          <p:nvPr/>
        </p:nvPicPr>
        <p:blipFill>
          <a:blip r:embed="rId3"/>
          <a:stretch>
            <a:fillRect/>
          </a:stretch>
        </p:blipFill>
        <p:spPr>
          <a:xfrm>
            <a:off x="3419475" y="1233487"/>
            <a:ext cx="2305050" cy="2676525"/>
          </a:xfrm>
          <a:prstGeom prst="rect">
            <a:avLst/>
          </a:prstGeom>
        </p:spPr>
      </p:pic>
    </p:spTree>
    <p:extLst>
      <p:ext uri="{BB962C8B-B14F-4D97-AF65-F5344CB8AC3E}">
        <p14:creationId xmlns:p14="http://schemas.microsoft.com/office/powerpoint/2010/main" val="341873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dirty="0"/>
              <a:t>Write Read Conflict</a:t>
            </a:r>
          </a:p>
        </p:txBody>
      </p:sp>
      <p:pic>
        <p:nvPicPr>
          <p:cNvPr id="10" name="Content Placeholder 9">
            <a:extLst>
              <a:ext uri="{FF2B5EF4-FFF2-40B4-BE49-F238E27FC236}">
                <a16:creationId xmlns:a16="http://schemas.microsoft.com/office/drawing/2014/main" id="{B46A90B2-11EA-46E5-94C2-F358CD021CBA}"/>
              </a:ext>
            </a:extLst>
          </p:cNvPr>
          <p:cNvPicPr>
            <a:picLocks noGrp="1" noChangeAspect="1"/>
          </p:cNvPicPr>
          <p:nvPr>
            <p:ph idx="1"/>
          </p:nvPr>
        </p:nvPicPr>
        <p:blipFill>
          <a:blip r:embed="rId2"/>
          <a:stretch>
            <a:fillRect/>
          </a:stretch>
        </p:blipFill>
        <p:spPr>
          <a:xfrm>
            <a:off x="907080" y="1502815"/>
            <a:ext cx="5295900" cy="3390900"/>
          </a:xfrm>
        </p:spPr>
      </p:pic>
    </p:spTree>
    <p:extLst>
      <p:ext uri="{BB962C8B-B14F-4D97-AF65-F5344CB8AC3E}">
        <p14:creationId xmlns:p14="http://schemas.microsoft.com/office/powerpoint/2010/main" val="337201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Words>
  <Application>Microsoft Office PowerPoint</Application>
  <PresentationFormat>On-screen Show (16:9)</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  Transaction Processing Concepts in DBMS (Part-7)</vt:lpstr>
      <vt:lpstr>Contents</vt:lpstr>
      <vt:lpstr> Write Read Conflict</vt:lpstr>
      <vt:lpstr> Write Read Conflict</vt:lpstr>
      <vt:lpstr> Write Read Conflict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2022-04-03T03:36:57Z</dcterms:modified>
</cp:coreProperties>
</file>