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491" r:id="rId2"/>
    <p:sldId id="585" r:id="rId3"/>
    <p:sldId id="586" r:id="rId4"/>
    <p:sldId id="587" r:id="rId5"/>
    <p:sldId id="588" r:id="rId6"/>
    <p:sldId id="589" r:id="rId7"/>
    <p:sldId id="590" r:id="rId8"/>
    <p:sldId id="591" r:id="rId9"/>
    <p:sldId id="592" r:id="rId10"/>
    <p:sldId id="595" r:id="rId11"/>
    <p:sldId id="596" r:id="rId12"/>
    <p:sldId id="597" r:id="rId13"/>
    <p:sldId id="600" r:id="rId14"/>
    <p:sldId id="601" r:id="rId15"/>
    <p:sldId id="602" r:id="rId16"/>
    <p:sldId id="603" r:id="rId17"/>
    <p:sldId id="598" r:id="rId18"/>
    <p:sldId id="599" r:id="rId19"/>
    <p:sldId id="593" r:id="rId20"/>
    <p:sldId id="594"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0FA"/>
    <a:srgbClr val="FF6600"/>
    <a:srgbClr val="F139E4"/>
    <a:srgbClr val="B85250"/>
    <a:srgbClr val="FF3300"/>
    <a:srgbClr val="96969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10"/>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BB33B02-242D-4719-9806-EA932673E776}" type="slidenum">
              <a:rPr lang="en-US" altLang="en-US"/>
              <a:pPr fontAlgn="base">
                <a:spcBef>
                  <a:spcPct val="0"/>
                </a:spcBef>
                <a:spcAft>
                  <a:spcPct val="0"/>
                </a:spcAft>
              </a:pPr>
              <a:t>2</a:t>
            </a:fld>
            <a:endParaRPr lang="en-US" altLang="en-US"/>
          </a:p>
        </p:txBody>
      </p:sp>
    </p:spTree>
    <p:extLst>
      <p:ext uri="{BB962C8B-B14F-4D97-AF65-F5344CB8AC3E}">
        <p14:creationId xmlns="" xmlns:p14="http://schemas.microsoft.com/office/powerpoint/2010/main" val="426497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F523EB20-6FC5-4DDA-8F23-B813642F520C}" type="datetime1">
              <a:rPr lang="en-US" smtClean="0"/>
              <a:pPr/>
              <a:t>5/24/2021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p:txBody>
          <a:bodyPr/>
          <a:lstStyle>
            <a:lvl1pPr>
              <a:defRPr/>
            </a:lvl1pPr>
          </a:lstStyle>
          <a:p>
            <a:fld id="{CDF5B256-931F-40A0-BC73-FE5211075C35}" type="datetime1">
              <a:rPr lang="en-US" smtClean="0"/>
              <a:pPr/>
              <a:t>5/24/2021</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7BE7C4ED-81C0-4682-BCCB-104FB5DDBDCB}" type="datetime1">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Q3ur8wzzhBU" TargetMode="External"/><Relationship Id="rId2" Type="http://schemas.openxmlformats.org/officeDocument/2006/relationships/hyperlink" Target="https://www.youtube.com/watch?v=GIfWNtMfYvk&amp;t=1s"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219200" y="914400"/>
            <a:ext cx="6553200" cy="1981200"/>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smtClean="0">
                <a:solidFill>
                  <a:srgbClr val="3A30FA"/>
                </a:solidFill>
                <a:latin typeface="Calibri" pitchFamily="34" charset="0"/>
              </a:rPr>
              <a:t>Basics of Electronics Engineering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3200" b="1" dirty="0" smtClean="0">
                <a:solidFill>
                  <a:srgbClr val="3A30FA"/>
                </a:solidFill>
                <a:latin typeface="Calibri" pitchFamily="34" charset="0"/>
              </a:rPr>
              <a:t>(BEE-EC101)</a:t>
            </a:r>
            <a:endParaRPr lang="en-US" sz="3200" b="1" dirty="0">
              <a:solidFill>
                <a:srgbClr val="3A30FA"/>
              </a:solidFill>
              <a:latin typeface="Calibri" pitchFamily="34" charset="0"/>
            </a:endParaRPr>
          </a:p>
        </p:txBody>
      </p:sp>
      <p:sp>
        <p:nvSpPr>
          <p:cNvPr id="4" name="TextBox 3"/>
          <p:cNvSpPr txBox="1"/>
          <p:nvPr/>
        </p:nvSpPr>
        <p:spPr>
          <a:xfrm>
            <a:off x="2514600" y="3048000"/>
            <a:ext cx="4038600" cy="456535"/>
          </a:xfrm>
          <a:prstGeom prst="rect">
            <a:avLst/>
          </a:prstGeom>
          <a:noFill/>
        </p:spPr>
        <p:txBody>
          <a:bodyPr wrap="square" rtlCol="0">
            <a:spAutoFit/>
          </a:bodyPr>
          <a:lstStyle/>
          <a:p>
            <a:pPr algn="ctr">
              <a:lnSpc>
                <a:spcPct val="150000"/>
              </a:lnSpc>
            </a:pPr>
            <a:r>
              <a:rPr lang="en-US" dirty="0" smtClean="0"/>
              <a:t>Introduction to Internet of Things</a:t>
            </a:r>
          </a:p>
        </p:txBody>
      </p:sp>
      <p:sp>
        <p:nvSpPr>
          <p:cNvPr id="5" name="TextBox 4"/>
          <p:cNvSpPr txBox="1"/>
          <p:nvPr/>
        </p:nvSpPr>
        <p:spPr>
          <a:xfrm>
            <a:off x="3733801" y="4343400"/>
            <a:ext cx="1364476" cy="923330"/>
          </a:xfrm>
          <a:prstGeom prst="rect">
            <a:avLst/>
          </a:prstGeom>
          <a:noFill/>
        </p:spPr>
        <p:txBody>
          <a:bodyPr wrap="none" rtlCol="0">
            <a:spAutoFit/>
          </a:bodyPr>
          <a:lstStyle/>
          <a:p>
            <a:pPr algn="ctr">
              <a:lnSpc>
                <a:spcPct val="150000"/>
              </a:lnSpc>
            </a:pPr>
            <a:r>
              <a:rPr lang="en-US" smtClean="0"/>
              <a:t>Batch-2020</a:t>
            </a:r>
            <a:endParaRPr lang="en-US" dirty="0" smtClean="0"/>
          </a:p>
          <a:p>
            <a:pPr algn="ctr">
              <a:lnSpc>
                <a:spcPct val="150000"/>
              </a:lnSpc>
            </a:pPr>
            <a:r>
              <a:rPr lang="en-US" dirty="0" smtClean="0"/>
              <a:t>CSE</a:t>
            </a:r>
            <a:endParaRPr lang="en-US" dirty="0"/>
          </a:p>
        </p:txBody>
      </p:sp>
      <p:sp>
        <p:nvSpPr>
          <p:cNvPr id="6" name="TextBox 5"/>
          <p:cNvSpPr txBox="1"/>
          <p:nvPr/>
        </p:nvSpPr>
        <p:spPr>
          <a:xfrm>
            <a:off x="1828800" y="5802868"/>
            <a:ext cx="5257800" cy="369332"/>
          </a:xfrm>
          <a:prstGeom prst="rect">
            <a:avLst/>
          </a:prstGeom>
          <a:noFill/>
        </p:spPr>
        <p:txBody>
          <a:bodyPr wrap="square" rtlCol="0">
            <a:spAutoFit/>
          </a:bodyPr>
          <a:lstStyle/>
          <a:p>
            <a:pPr algn="ctr"/>
            <a:r>
              <a:rPr lang="en-US" dirty="0" smtClean="0">
                <a:solidFill>
                  <a:srgbClr val="FF0000"/>
                </a:solidFill>
              </a:rPr>
              <a:t>By: </a:t>
            </a:r>
            <a:r>
              <a:rPr lang="en-US" dirty="0" err="1" smtClean="0">
                <a:solidFill>
                  <a:srgbClr val="FF0000"/>
                </a:solidFill>
              </a:rPr>
              <a:t>Harpreet</a:t>
            </a:r>
            <a:r>
              <a:rPr lang="en-US" dirty="0" smtClean="0">
                <a:solidFill>
                  <a:srgbClr val="FF0000"/>
                </a:solidFill>
              </a:rPr>
              <a:t> </a:t>
            </a:r>
            <a:r>
              <a:rPr lang="en-US" dirty="0" err="1" smtClean="0">
                <a:solidFill>
                  <a:srgbClr val="FF0000"/>
                </a:solidFill>
              </a:rPr>
              <a:t>Kaur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a:t>
            </a:r>
            <a:endParaRPr lang="en-IN" dirty="0"/>
          </a:p>
        </p:txBody>
      </p:sp>
      <p:sp>
        <p:nvSpPr>
          <p:cNvPr id="5" name="object 2"/>
          <p:cNvSpPr>
            <a:spLocks noGrp="1"/>
          </p:cNvSpPr>
          <p:nvPr>
            <p:ph idx="1"/>
          </p:nvPr>
        </p:nvSpPr>
        <p:spPr>
          <a:xfrm>
            <a:off x="304800" y="1219200"/>
            <a:ext cx="8382000" cy="5181600"/>
          </a:xfrm>
          <a:prstGeom prst="rect">
            <a:avLst/>
          </a:prstGeom>
          <a:blipFill>
            <a:blip r:embed="rId2" cstate="print"/>
            <a:stretch>
              <a:fillRect/>
            </a:stretch>
          </a:blipFill>
        </p:spPr>
        <p:txBody>
          <a:bodyPr wrap="square" lIns="0" tIns="0" rIns="0" bIns="0" rtlCol="0"/>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a:t>
            </a:r>
            <a:endParaRPr lang="en-IN" dirty="0"/>
          </a:p>
        </p:txBody>
      </p:sp>
      <p:sp>
        <p:nvSpPr>
          <p:cNvPr id="4" name="object 2"/>
          <p:cNvSpPr>
            <a:spLocks noGrp="1"/>
          </p:cNvSpPr>
          <p:nvPr>
            <p:ph idx="1"/>
          </p:nvPr>
        </p:nvSpPr>
        <p:spPr>
          <a:prstGeom prst="rect">
            <a:avLst/>
          </a:prstGeom>
          <a:blipFill>
            <a:blip r:embed="rId2" cstate="print"/>
            <a:stretch>
              <a:fillRect/>
            </a:stretch>
          </a:blipFill>
        </p:spPr>
        <p:txBody>
          <a:bodyPr wrap="square" lIns="0" tIns="0" rIns="0" bIns="0" rtlCol="0"/>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 and Processes</a:t>
            </a:r>
            <a:endParaRPr lang="en-IN" dirty="0"/>
          </a:p>
        </p:txBody>
      </p:sp>
      <p:sp>
        <p:nvSpPr>
          <p:cNvPr id="4" name="object 2"/>
          <p:cNvSpPr>
            <a:spLocks noGrp="1"/>
          </p:cNvSpPr>
          <p:nvPr>
            <p:ph idx="1"/>
          </p:nvPr>
        </p:nvSpPr>
        <p:spPr>
          <a:xfrm>
            <a:off x="152400" y="1371600"/>
            <a:ext cx="8534400" cy="5029200"/>
          </a:xfrm>
          <a:prstGeom prst="rect">
            <a:avLst/>
          </a:prstGeom>
          <a:blipFill>
            <a:blip r:embed="rId2" cstate="print"/>
            <a:stretch>
              <a:fillRect/>
            </a:stretch>
          </a:blipFill>
        </p:spPr>
        <p:txBody>
          <a:bodyPr wrap="square" lIns="0" tIns="0" rIns="0" bIns="0" rtlCol="0"/>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fundamental components</a:t>
            </a:r>
            <a:endParaRPr lang="en-IN" dirty="0"/>
          </a:p>
        </p:txBody>
      </p:sp>
      <p:sp>
        <p:nvSpPr>
          <p:cNvPr id="3" name="Content Placeholder 2"/>
          <p:cNvSpPr>
            <a:spLocks noGrp="1"/>
          </p:cNvSpPr>
          <p:nvPr>
            <p:ph idx="1"/>
          </p:nvPr>
        </p:nvSpPr>
        <p:spPr/>
        <p:txBody>
          <a:bodyPr/>
          <a:lstStyle/>
          <a:p>
            <a:pPr algn="just"/>
            <a:r>
              <a:rPr lang="en-IN" sz="2400" dirty="0" smtClean="0"/>
              <a:t>Here, are four fundamental components of an </a:t>
            </a:r>
            <a:r>
              <a:rPr lang="en-IN" sz="2400" dirty="0" err="1" smtClean="0"/>
              <a:t>IoT</a:t>
            </a:r>
            <a:r>
              <a:rPr lang="en-IN" sz="2400" dirty="0" smtClean="0"/>
              <a:t> system:</a:t>
            </a:r>
          </a:p>
          <a:p>
            <a:pPr algn="just"/>
            <a:r>
              <a:rPr lang="en-IN" sz="2400" b="1" dirty="0" smtClean="0"/>
              <a:t>1) Sensors/Devices: </a:t>
            </a:r>
            <a:r>
              <a:rPr lang="en-IN" sz="2400" dirty="0" smtClean="0"/>
              <a:t>Sensors or devices are a key component that helps you to collect live data from the surrounding environment. All this data may have various levels of complexities. It could be a simple temperature monitoring sensor, or it may be in the form of the video feed.</a:t>
            </a:r>
          </a:p>
          <a:p>
            <a:pPr algn="just"/>
            <a:r>
              <a:rPr lang="en-IN" sz="2400" dirty="0" smtClean="0"/>
              <a:t>A device may have various types of sensors which performs multiple tasks </a:t>
            </a:r>
            <a:r>
              <a:rPr lang="en-IN" sz="2400" b="1" dirty="0" smtClean="0"/>
              <a:t>apart</a:t>
            </a:r>
            <a:r>
              <a:rPr lang="en-IN" sz="2400" dirty="0" smtClean="0"/>
              <a:t> from sensing. Example, A mobile phone is a device which has multiple sensors like GPS, camera but your </a:t>
            </a:r>
            <a:r>
              <a:rPr lang="en-IN" sz="2400" dirty="0" err="1" smtClean="0"/>
              <a:t>smartphone</a:t>
            </a:r>
            <a:r>
              <a:rPr lang="en-IN" sz="2400" dirty="0" smtClean="0"/>
              <a:t> is not able to sense these things.</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1" dirty="0" smtClean="0"/>
              <a:t>2) Connectivity: </a:t>
            </a:r>
            <a:r>
              <a:rPr lang="en-IN" dirty="0" smtClean="0"/>
              <a:t>All the collected data is sent to a cloud infrastructure. The sensors should be connected to the cloud using various mediums of communications. These communication mediums include mobile or satellite networks, Bluetooth, WI-FI, WAN, etc.</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b="1" dirty="0" smtClean="0"/>
              <a:t>3) Data Processing: </a:t>
            </a:r>
            <a:r>
              <a:rPr lang="en-IN" dirty="0" smtClean="0"/>
              <a:t>Once that data is collected, and it gets to the cloud, the software performs processing on the gathered data. This process can be just checking the temperature, reading on devices like AC or heaters. However, it can sometimes also be very complex like identifying objects, using computer vision on video.</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371600"/>
            <a:ext cx="8229600" cy="5029200"/>
          </a:xfrm>
        </p:spPr>
        <p:txBody>
          <a:bodyPr/>
          <a:lstStyle/>
          <a:p>
            <a:pPr algn="just"/>
            <a:r>
              <a:rPr lang="en-IN" b="1" dirty="0" smtClean="0"/>
              <a:t>4)User Interface: </a:t>
            </a:r>
            <a:r>
              <a:rPr lang="en-IN" dirty="0" smtClean="0"/>
              <a:t>The information needs to be available to the end-user in some way which can be achieved by triggering alarms on their phones or sending them notification through email or text message. The user sometimes might need an interface which actively checks their IOT system. For example, the user has a camera installed in his home. He wants to access video recording and all the feeds with the help of a web server.</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endParaRPr lang="en-IN" dirty="0"/>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0600" y="2819400"/>
            <a:ext cx="7467600" cy="355758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48126" y="1219200"/>
            <a:ext cx="8895874" cy="1327705"/>
          </a:xfrm>
          <a:prstGeom prst="rect">
            <a:avLst/>
          </a:prstGeom>
        </p:spPr>
        <p:txBody>
          <a:bodyPr vert="horz" wrap="square" lIns="0" tIns="27085" rIns="0" bIns="0" rtlCol="0">
            <a:spAutoFit/>
          </a:bodyPr>
          <a:lstStyle/>
          <a:p>
            <a:pPr marL="8334">
              <a:spcBef>
                <a:spcPts val="213"/>
              </a:spcBef>
              <a:tabLst>
                <a:tab pos="2291779" algn="l"/>
                <a:tab pos="6892003" algn="l"/>
              </a:tabLst>
            </a:pPr>
            <a:r>
              <a:rPr sz="1200" dirty="0">
                <a:latin typeface="Arial"/>
                <a:cs typeface="Arial"/>
              </a:rPr>
              <a:t>B</a:t>
            </a:r>
            <a:r>
              <a:rPr sz="1200" spc="-16" dirty="0">
                <a:latin typeface="Arial"/>
                <a:cs typeface="Arial"/>
              </a:rPr>
              <a:t>y</a:t>
            </a:r>
            <a:r>
              <a:rPr sz="1200" spc="13" dirty="0">
                <a:latin typeface="Arial"/>
                <a:cs typeface="Arial"/>
              </a:rPr>
              <a:t> </a:t>
            </a:r>
            <a:r>
              <a:rPr sz="1200" spc="59" dirty="0">
                <a:latin typeface="Arial"/>
                <a:cs typeface="Arial"/>
              </a:rPr>
              <a:t>2</a:t>
            </a:r>
            <a:r>
              <a:rPr sz="1200" spc="-7" dirty="0">
                <a:latin typeface="Arial"/>
                <a:cs typeface="Arial"/>
              </a:rPr>
              <a:t>0</a:t>
            </a:r>
            <a:r>
              <a:rPr sz="1200" spc="-72" dirty="0">
                <a:latin typeface="Arial"/>
                <a:cs typeface="Arial"/>
              </a:rPr>
              <a:t>1</a:t>
            </a:r>
            <a:r>
              <a:rPr sz="1200" spc="69" dirty="0">
                <a:latin typeface="Arial"/>
                <a:cs typeface="Arial"/>
              </a:rPr>
              <a:t>6</a:t>
            </a:r>
            <a:r>
              <a:rPr sz="1200" spc="56" dirty="0">
                <a:latin typeface="Arial"/>
                <a:cs typeface="Arial"/>
              </a:rPr>
              <a:t> </a:t>
            </a:r>
            <a:r>
              <a:rPr sz="1200" spc="62" dirty="0">
                <a:latin typeface="Arial"/>
                <a:cs typeface="Arial"/>
              </a:rPr>
              <a:t>Ga</a:t>
            </a:r>
            <a:r>
              <a:rPr sz="1200" spc="128" dirty="0">
                <a:latin typeface="Arial"/>
                <a:cs typeface="Arial"/>
              </a:rPr>
              <a:t>r</a:t>
            </a:r>
            <a:r>
              <a:rPr sz="1200" spc="-3" dirty="0">
                <a:latin typeface="Arial"/>
                <a:cs typeface="Arial"/>
              </a:rPr>
              <a:t>tn</a:t>
            </a:r>
            <a:r>
              <a:rPr sz="1200" spc="-7" dirty="0">
                <a:latin typeface="Arial"/>
                <a:cs typeface="Arial"/>
              </a:rPr>
              <a:t>e</a:t>
            </a:r>
            <a:r>
              <a:rPr sz="1200" spc="46" dirty="0">
                <a:latin typeface="Arial"/>
                <a:cs typeface="Arial"/>
              </a:rPr>
              <a:t>r</a:t>
            </a:r>
            <a:r>
              <a:rPr sz="1200" spc="-49" dirty="0">
                <a:latin typeface="Arial"/>
                <a:cs typeface="Arial"/>
              </a:rPr>
              <a:t> </a:t>
            </a:r>
            <a:r>
              <a:rPr sz="1200" spc="62">
                <a:latin typeface="Arial"/>
                <a:cs typeface="Arial"/>
              </a:rPr>
              <a:t>pr</a:t>
            </a:r>
            <a:r>
              <a:rPr sz="1200" spc="-7">
                <a:latin typeface="Arial"/>
                <a:cs typeface="Arial"/>
              </a:rPr>
              <a:t>e</a:t>
            </a:r>
            <a:r>
              <a:rPr sz="1200" spc="62">
                <a:latin typeface="Arial"/>
                <a:cs typeface="Arial"/>
              </a:rPr>
              <a:t>d</a:t>
            </a:r>
            <a:r>
              <a:rPr sz="1200" spc="-3">
                <a:latin typeface="Arial"/>
                <a:cs typeface="Arial"/>
              </a:rPr>
              <a:t>ict</a:t>
            </a:r>
            <a:r>
              <a:rPr sz="1200" spc="-112">
                <a:latin typeface="Arial"/>
                <a:cs typeface="Arial"/>
              </a:rPr>
              <a:t>s</a:t>
            </a:r>
            <a:r>
              <a:rPr sz="1200" spc="-20">
                <a:latin typeface="Arial"/>
                <a:cs typeface="Arial"/>
              </a:rPr>
              <a:t> </a:t>
            </a:r>
            <a:r>
              <a:rPr lang="en-US" sz="1200" spc="-20" dirty="0" smtClean="0">
                <a:latin typeface="Arial"/>
                <a:cs typeface="Arial"/>
              </a:rPr>
              <a:t> </a:t>
            </a:r>
            <a:r>
              <a:rPr sz="2200" b="1" spc="154" smtClean="0">
                <a:latin typeface="Calibri"/>
                <a:cs typeface="Calibri"/>
              </a:rPr>
              <a:t>6</a:t>
            </a:r>
            <a:r>
              <a:rPr sz="2200" b="1" spc="82" smtClean="0">
                <a:latin typeface="Calibri"/>
                <a:cs typeface="Calibri"/>
              </a:rPr>
              <a:t>.</a:t>
            </a:r>
            <a:r>
              <a:rPr sz="2200" b="1" spc="210" smtClean="0">
                <a:latin typeface="Calibri"/>
                <a:cs typeface="Calibri"/>
              </a:rPr>
              <a:t>4</a:t>
            </a:r>
            <a:r>
              <a:rPr sz="2200" b="1" dirty="0">
                <a:latin typeface="Calibri"/>
                <a:cs typeface="Calibri"/>
              </a:rPr>
              <a:t>	</a:t>
            </a:r>
            <a:r>
              <a:rPr sz="2200" b="1" spc="46" dirty="0">
                <a:latin typeface="Calibri"/>
                <a:cs typeface="Calibri"/>
              </a:rPr>
              <a:t>b</a:t>
            </a:r>
            <a:r>
              <a:rPr sz="2200" b="1" spc="105" dirty="0">
                <a:latin typeface="Calibri"/>
                <a:cs typeface="Calibri"/>
              </a:rPr>
              <a:t>illi</a:t>
            </a:r>
            <a:r>
              <a:rPr sz="2200" b="1" spc="46" dirty="0">
                <a:latin typeface="Calibri"/>
                <a:cs typeface="Calibri"/>
              </a:rPr>
              <a:t>o</a:t>
            </a:r>
            <a:r>
              <a:rPr sz="2200" b="1" spc="39" dirty="0">
                <a:latin typeface="Calibri"/>
                <a:cs typeface="Calibri"/>
              </a:rPr>
              <a:t>n</a:t>
            </a:r>
            <a:r>
              <a:rPr sz="2200" b="1" spc="220" dirty="0">
                <a:latin typeface="Calibri"/>
                <a:cs typeface="Calibri"/>
              </a:rPr>
              <a:t> </a:t>
            </a:r>
            <a:r>
              <a:rPr sz="1200" spc="36" dirty="0">
                <a:latin typeface="Arial"/>
                <a:cs typeface="Arial"/>
              </a:rPr>
              <a:t>d</a:t>
            </a:r>
            <a:r>
              <a:rPr sz="1200" spc="23" dirty="0">
                <a:latin typeface="Arial"/>
                <a:cs typeface="Arial"/>
              </a:rPr>
              <a:t>e</a:t>
            </a:r>
            <a:r>
              <a:rPr sz="1200" spc="-3" dirty="0">
                <a:latin typeface="Arial"/>
                <a:cs typeface="Arial"/>
              </a:rPr>
              <a:t>vic</a:t>
            </a:r>
            <a:r>
              <a:rPr sz="1200" spc="-7" dirty="0">
                <a:latin typeface="Arial"/>
                <a:cs typeface="Arial"/>
              </a:rPr>
              <a:t>e</a:t>
            </a:r>
            <a:r>
              <a:rPr sz="1200" spc="-112" dirty="0">
                <a:latin typeface="Arial"/>
                <a:cs typeface="Arial"/>
              </a:rPr>
              <a:t>s</a:t>
            </a:r>
            <a:r>
              <a:rPr sz="1200" spc="-20" dirty="0">
                <a:latin typeface="Arial"/>
                <a:cs typeface="Arial"/>
              </a:rPr>
              <a:t> </a:t>
            </a:r>
            <a:r>
              <a:rPr sz="1200" spc="62" dirty="0">
                <a:latin typeface="Arial"/>
                <a:cs typeface="Arial"/>
              </a:rPr>
              <a:t>w</a:t>
            </a:r>
            <a:r>
              <a:rPr sz="1200" spc="-3" dirty="0">
                <a:latin typeface="Arial"/>
                <a:cs typeface="Arial"/>
              </a:rPr>
              <a:t>il</a:t>
            </a:r>
            <a:r>
              <a:rPr sz="1200" spc="30" dirty="0">
                <a:latin typeface="Arial"/>
                <a:cs typeface="Arial"/>
              </a:rPr>
              <a:t>l</a:t>
            </a:r>
            <a:r>
              <a:rPr sz="1200" spc="98" dirty="0">
                <a:latin typeface="Arial"/>
                <a:cs typeface="Arial"/>
              </a:rPr>
              <a:t> </a:t>
            </a:r>
            <a:r>
              <a:rPr sz="1200" spc="36" dirty="0">
                <a:latin typeface="Arial"/>
                <a:cs typeface="Arial"/>
              </a:rPr>
              <a:t>b</a:t>
            </a:r>
            <a:r>
              <a:rPr sz="1200" spc="23" dirty="0">
                <a:latin typeface="Arial"/>
                <a:cs typeface="Arial"/>
              </a:rPr>
              <a:t>e</a:t>
            </a:r>
            <a:r>
              <a:rPr sz="1200" spc="3" dirty="0">
                <a:latin typeface="Arial"/>
                <a:cs typeface="Arial"/>
              </a:rPr>
              <a:t> </a:t>
            </a:r>
            <a:r>
              <a:rPr sz="1200" spc="-3" dirty="0">
                <a:latin typeface="Arial"/>
                <a:cs typeface="Arial"/>
              </a:rPr>
              <a:t>c</a:t>
            </a:r>
            <a:r>
              <a:rPr sz="1200" spc="62" dirty="0">
                <a:latin typeface="Arial"/>
                <a:cs typeface="Arial"/>
              </a:rPr>
              <a:t>o</a:t>
            </a:r>
            <a:r>
              <a:rPr sz="1200" spc="-3" dirty="0">
                <a:latin typeface="Arial"/>
                <a:cs typeface="Arial"/>
              </a:rPr>
              <a:t>nn</a:t>
            </a:r>
            <a:r>
              <a:rPr sz="1200" spc="-7" dirty="0">
                <a:latin typeface="Arial"/>
                <a:cs typeface="Arial"/>
              </a:rPr>
              <a:t>e</a:t>
            </a:r>
            <a:r>
              <a:rPr sz="1200" spc="-3" dirty="0">
                <a:latin typeface="Arial"/>
                <a:cs typeface="Arial"/>
              </a:rPr>
              <a:t>ct</a:t>
            </a:r>
            <a:r>
              <a:rPr sz="1200" spc="-7" dirty="0">
                <a:latin typeface="Arial"/>
                <a:cs typeface="Arial"/>
              </a:rPr>
              <a:t>e</a:t>
            </a:r>
            <a:r>
              <a:rPr sz="1200" spc="49" dirty="0">
                <a:latin typeface="Arial"/>
                <a:cs typeface="Arial"/>
              </a:rPr>
              <a:t>d</a:t>
            </a:r>
            <a:r>
              <a:rPr sz="1200" spc="-52" dirty="0">
                <a:latin typeface="Arial"/>
                <a:cs typeface="Arial"/>
              </a:rPr>
              <a:t> </a:t>
            </a:r>
            <a:r>
              <a:rPr sz="1200" spc="-3" dirty="0">
                <a:latin typeface="Arial"/>
                <a:cs typeface="Arial"/>
              </a:rPr>
              <a:t>t</a:t>
            </a:r>
            <a:r>
              <a:rPr sz="1200" spc="52" dirty="0">
                <a:latin typeface="Arial"/>
                <a:cs typeface="Arial"/>
              </a:rPr>
              <a:t>o</a:t>
            </a:r>
            <a:r>
              <a:rPr sz="1200" spc="75" dirty="0">
                <a:latin typeface="Arial"/>
                <a:cs typeface="Arial"/>
              </a:rPr>
              <a:t> </a:t>
            </a:r>
            <a:r>
              <a:rPr sz="1200" spc="-3" dirty="0">
                <a:latin typeface="Arial"/>
                <a:cs typeface="Arial"/>
              </a:rPr>
              <a:t>th</a:t>
            </a:r>
            <a:r>
              <a:rPr sz="1200" spc="-7" dirty="0">
                <a:latin typeface="Arial"/>
                <a:cs typeface="Arial"/>
              </a:rPr>
              <a:t>e</a:t>
            </a:r>
            <a:r>
              <a:rPr sz="1200" dirty="0">
                <a:latin typeface="Arial"/>
                <a:cs typeface="Arial"/>
              </a:rPr>
              <a:t> </a:t>
            </a:r>
            <a:r>
              <a:rPr sz="1200" spc="-3" dirty="0">
                <a:latin typeface="Arial"/>
                <a:cs typeface="Arial"/>
              </a:rPr>
              <a:t>int</a:t>
            </a:r>
            <a:r>
              <a:rPr sz="1200" spc="-7" dirty="0">
                <a:latin typeface="Arial"/>
                <a:cs typeface="Arial"/>
              </a:rPr>
              <a:t>e</a:t>
            </a:r>
            <a:r>
              <a:rPr sz="1200" spc="62" dirty="0">
                <a:latin typeface="Arial"/>
                <a:cs typeface="Arial"/>
              </a:rPr>
              <a:t>r</a:t>
            </a:r>
            <a:r>
              <a:rPr sz="1200" spc="-3" dirty="0">
                <a:latin typeface="Arial"/>
                <a:cs typeface="Arial"/>
              </a:rPr>
              <a:t>n</a:t>
            </a:r>
            <a:r>
              <a:rPr sz="1200" spc="-7" dirty="0">
                <a:latin typeface="Arial"/>
                <a:cs typeface="Arial"/>
              </a:rPr>
              <a:t>et</a:t>
            </a:r>
            <a:r>
              <a:rPr sz="1200" spc="72" dirty="0">
                <a:latin typeface="Arial"/>
                <a:cs typeface="Arial"/>
              </a:rPr>
              <a:t> </a:t>
            </a:r>
            <a:r>
              <a:rPr sz="1200" spc="-134" dirty="0">
                <a:latin typeface="Arial"/>
                <a:cs typeface="Arial"/>
              </a:rPr>
              <a:t>-</a:t>
            </a:r>
            <a:r>
              <a:rPr sz="1200" spc="-138" dirty="0">
                <a:latin typeface="Arial"/>
                <a:cs typeface="Arial"/>
              </a:rPr>
              <a:t>-</a:t>
            </a:r>
            <a:r>
              <a:rPr sz="1200" spc="3" dirty="0">
                <a:latin typeface="Arial"/>
                <a:cs typeface="Arial"/>
              </a:rPr>
              <a:t> </a:t>
            </a:r>
            <a:r>
              <a:rPr sz="1200" spc="33">
                <a:latin typeface="Arial"/>
                <a:cs typeface="Arial"/>
              </a:rPr>
              <a:t>a</a:t>
            </a:r>
            <a:r>
              <a:rPr sz="1200" spc="26">
                <a:latin typeface="Arial"/>
                <a:cs typeface="Arial"/>
              </a:rPr>
              <a:t>n</a:t>
            </a:r>
            <a:r>
              <a:rPr sz="1200" spc="49">
                <a:latin typeface="Arial"/>
                <a:cs typeface="Arial"/>
              </a:rPr>
              <a:t>d</a:t>
            </a:r>
            <a:r>
              <a:rPr sz="1200" spc="13">
                <a:latin typeface="Arial"/>
                <a:cs typeface="Arial"/>
              </a:rPr>
              <a:t> </a:t>
            </a:r>
            <a:r>
              <a:rPr lang="en-US" sz="1200" spc="13" dirty="0" smtClean="0">
                <a:latin typeface="Arial"/>
                <a:cs typeface="Arial"/>
              </a:rPr>
              <a:t> </a:t>
            </a:r>
            <a:r>
              <a:rPr sz="2200" b="1" spc="154" smtClean="0">
                <a:latin typeface="Calibri"/>
                <a:cs typeface="Calibri"/>
              </a:rPr>
              <a:t>5</a:t>
            </a:r>
            <a:r>
              <a:rPr sz="2200" b="1" spc="82" smtClean="0">
                <a:latin typeface="Calibri"/>
                <a:cs typeface="Calibri"/>
              </a:rPr>
              <a:t>.</a:t>
            </a:r>
            <a:r>
              <a:rPr sz="2200" b="1" spc="210" smtClean="0">
                <a:latin typeface="Calibri"/>
                <a:cs typeface="Calibri"/>
              </a:rPr>
              <a:t>5</a:t>
            </a:r>
            <a:r>
              <a:rPr sz="2200" b="1">
                <a:latin typeface="Calibri"/>
                <a:cs typeface="Calibri"/>
              </a:rPr>
              <a:t>	</a:t>
            </a:r>
            <a:r>
              <a:rPr sz="2200" b="1" spc="16" smtClean="0">
                <a:latin typeface="Calibri"/>
                <a:cs typeface="Calibri"/>
              </a:rPr>
              <a:t>m</a:t>
            </a:r>
            <a:r>
              <a:rPr sz="2200" b="1" spc="105" smtClean="0">
                <a:latin typeface="Calibri"/>
                <a:cs typeface="Calibri"/>
              </a:rPr>
              <a:t>illi</a:t>
            </a:r>
            <a:r>
              <a:rPr sz="2200" b="1" spc="46" smtClean="0">
                <a:latin typeface="Calibri"/>
                <a:cs typeface="Calibri"/>
              </a:rPr>
              <a:t>o</a:t>
            </a:r>
            <a:r>
              <a:rPr sz="2200" b="1" spc="39" smtClean="0">
                <a:latin typeface="Calibri"/>
                <a:cs typeface="Calibri"/>
              </a:rPr>
              <a:t>n</a:t>
            </a:r>
            <a:r>
              <a:rPr lang="en-US" sz="2200" b="1" spc="39" dirty="0" smtClean="0">
                <a:latin typeface="Calibri"/>
                <a:cs typeface="Calibri"/>
              </a:rPr>
              <a:t> </a:t>
            </a:r>
            <a:r>
              <a:rPr lang="en-IN" sz="2400" spc="25" dirty="0" smtClean="0">
                <a:solidFill>
                  <a:srgbClr val="FFFFFF"/>
                </a:solidFill>
                <a:latin typeface="Arial"/>
                <a:cs typeface="Arial"/>
              </a:rPr>
              <a:t>new </a:t>
            </a:r>
            <a:r>
              <a:rPr lang="en-IN" sz="2400" dirty="0" smtClean="0">
                <a:latin typeface="Arial"/>
                <a:cs typeface="Arial"/>
              </a:rPr>
              <a:t>'things' </a:t>
            </a:r>
            <a:r>
              <a:rPr lang="en-IN" sz="2400" spc="35" dirty="0" smtClean="0">
                <a:latin typeface="Arial"/>
                <a:cs typeface="Arial"/>
              </a:rPr>
              <a:t>will </a:t>
            </a:r>
            <a:r>
              <a:rPr lang="en-IN" sz="2400" spc="15" dirty="0" smtClean="0">
                <a:latin typeface="Arial"/>
                <a:cs typeface="Arial"/>
              </a:rPr>
              <a:t>join </a:t>
            </a:r>
            <a:r>
              <a:rPr lang="en-IN" sz="2400" spc="-25" dirty="0" smtClean="0">
                <a:latin typeface="Arial"/>
                <a:cs typeface="Arial"/>
              </a:rPr>
              <a:t>them </a:t>
            </a:r>
            <a:r>
              <a:rPr lang="en-IN" sz="2400" spc="15" dirty="0" smtClean="0">
                <a:latin typeface="Arial"/>
                <a:cs typeface="Arial"/>
              </a:rPr>
              <a:t>each</a:t>
            </a:r>
            <a:r>
              <a:rPr lang="en-IN" sz="2400" spc="350" dirty="0" smtClean="0">
                <a:latin typeface="Arial"/>
                <a:cs typeface="Arial"/>
              </a:rPr>
              <a:t> </a:t>
            </a:r>
            <a:r>
              <a:rPr lang="en-IN" sz="2400" spc="60" dirty="0" smtClean="0">
                <a:latin typeface="Arial"/>
                <a:cs typeface="Arial"/>
              </a:rPr>
              <a:t>day.</a:t>
            </a:r>
            <a:endParaRPr lang="en-IN" sz="2400" dirty="0" smtClean="0">
              <a:latin typeface="Arial"/>
              <a:cs typeface="Arial"/>
            </a:endParaRPr>
          </a:p>
          <a:p>
            <a:pPr marL="8334">
              <a:spcBef>
                <a:spcPts val="213"/>
              </a:spcBef>
              <a:tabLst>
                <a:tab pos="2291779" algn="l"/>
                <a:tab pos="6892003" algn="l"/>
              </a:tabLst>
            </a:pPr>
            <a:endParaRPr sz="2200">
              <a:latin typeface="Calibri"/>
              <a:cs typeface="Calibri"/>
            </a:endParaRPr>
          </a:p>
          <a:p>
            <a:pPr marR="5834" algn="r">
              <a:spcBef>
                <a:spcPts val="79"/>
              </a:spcBef>
            </a:pPr>
            <a:r>
              <a:rPr sz="1200" spc="16" dirty="0">
                <a:solidFill>
                  <a:srgbClr val="FFFFFF"/>
                </a:solidFill>
                <a:latin typeface="Arial"/>
                <a:cs typeface="Arial"/>
              </a:rPr>
              <a:t>new </a:t>
            </a:r>
            <a:r>
              <a:rPr sz="1200" dirty="0">
                <a:solidFill>
                  <a:srgbClr val="FFFFFF"/>
                </a:solidFill>
                <a:latin typeface="Arial"/>
                <a:cs typeface="Arial"/>
              </a:rPr>
              <a:t>'things' </a:t>
            </a:r>
            <a:r>
              <a:rPr sz="1200" spc="23" dirty="0">
                <a:solidFill>
                  <a:srgbClr val="FFFFFF"/>
                </a:solidFill>
                <a:latin typeface="Arial"/>
                <a:cs typeface="Arial"/>
              </a:rPr>
              <a:t>will </a:t>
            </a:r>
            <a:r>
              <a:rPr sz="1200" spc="10" dirty="0">
                <a:solidFill>
                  <a:srgbClr val="FFFFFF"/>
                </a:solidFill>
                <a:latin typeface="Arial"/>
                <a:cs typeface="Arial"/>
              </a:rPr>
              <a:t>join </a:t>
            </a:r>
            <a:r>
              <a:rPr sz="1200" spc="-16" dirty="0">
                <a:solidFill>
                  <a:srgbClr val="FFFFFF"/>
                </a:solidFill>
                <a:latin typeface="Arial"/>
                <a:cs typeface="Arial"/>
              </a:rPr>
              <a:t>them </a:t>
            </a:r>
            <a:r>
              <a:rPr sz="1200" spc="10" dirty="0">
                <a:solidFill>
                  <a:srgbClr val="FFFFFF"/>
                </a:solidFill>
                <a:latin typeface="Arial"/>
                <a:cs typeface="Arial"/>
              </a:rPr>
              <a:t>each</a:t>
            </a:r>
            <a:r>
              <a:rPr sz="1200" spc="230" dirty="0">
                <a:solidFill>
                  <a:srgbClr val="FFFFFF"/>
                </a:solidFill>
                <a:latin typeface="Arial"/>
                <a:cs typeface="Arial"/>
              </a:rPr>
              <a:t> </a:t>
            </a:r>
            <a:r>
              <a:rPr sz="1200" spc="39" dirty="0">
                <a:solidFill>
                  <a:srgbClr val="FFFFFF"/>
                </a:solidFill>
                <a:latin typeface="Arial"/>
                <a:cs typeface="Arial"/>
              </a:rPr>
              <a:t>day.</a:t>
            </a:r>
            <a:endParaRPr sz="1200">
              <a:latin typeface="Arial"/>
              <a:cs typeface="Arial"/>
            </a:endParaRPr>
          </a:p>
        </p:txBody>
      </p:sp>
      <p:sp>
        <p:nvSpPr>
          <p:cNvPr id="7" name="object 7"/>
          <p:cNvSpPr txBox="1">
            <a:spLocks noGrp="1"/>
          </p:cNvSpPr>
          <p:nvPr>
            <p:ph type="title"/>
          </p:nvPr>
        </p:nvSpPr>
        <p:spPr>
          <a:xfrm>
            <a:off x="457200" y="228600"/>
            <a:ext cx="5664994" cy="470080"/>
          </a:xfrm>
          <a:prstGeom prst="rect">
            <a:avLst/>
          </a:prstGeom>
        </p:spPr>
        <p:txBody>
          <a:bodyPr vert="horz" wrap="square" lIns="0" tIns="8334" rIns="0" bIns="0" rtlCol="0">
            <a:spAutoFit/>
          </a:bodyPr>
          <a:lstStyle/>
          <a:p>
            <a:pPr marL="8334">
              <a:spcBef>
                <a:spcPts val="66"/>
              </a:spcBef>
            </a:pPr>
            <a:r>
              <a:rPr spc="10" dirty="0"/>
              <a:t>HOW </a:t>
            </a:r>
            <a:r>
              <a:rPr spc="-20" dirty="0"/>
              <a:t>BIG </a:t>
            </a:r>
            <a:r>
              <a:rPr spc="13" dirty="0"/>
              <a:t>IS </a:t>
            </a:r>
            <a:r>
              <a:rPr spc="3" dirty="0"/>
              <a:t>THE </a:t>
            </a:r>
            <a:r>
              <a:rPr spc="16" dirty="0"/>
              <a:t>IOT</a:t>
            </a:r>
            <a:r>
              <a:rPr spc="217" dirty="0"/>
              <a:t> </a:t>
            </a:r>
            <a:r>
              <a:rPr spc="-23" dirty="0"/>
              <a:t>MARKET?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886700" cy="1082675"/>
          </a:xfrm>
        </p:spPr>
        <p:txBody>
          <a:bodyPr rtlCol="0">
            <a:normAutofit/>
          </a:bodyPr>
          <a:lstStyle/>
          <a:p>
            <a:pPr algn="l" fontAlgn="auto">
              <a:spcAft>
                <a:spcPts val="0"/>
              </a:spcAft>
              <a:defRPr/>
            </a:pPr>
            <a:r>
              <a:rPr lang="en-US" dirty="0" smtClean="0">
                <a:latin typeface="+mn-lt"/>
              </a:rPr>
              <a:t>Logical Design of </a:t>
            </a:r>
            <a:r>
              <a:rPr lang="en-US" dirty="0" err="1" smtClean="0">
                <a:latin typeface="+mn-lt"/>
              </a:rPr>
              <a:t>IoT</a:t>
            </a:r>
            <a:endParaRPr lang="en-US" dirty="0" smtClean="0">
              <a:latin typeface="+mn-lt"/>
            </a:endParaRPr>
          </a:p>
        </p:txBody>
      </p:sp>
      <p:sp>
        <p:nvSpPr>
          <p:cNvPr id="25604" name="Content Placeholder 2"/>
          <p:cNvSpPr>
            <a:spLocks noGrp="1"/>
          </p:cNvSpPr>
          <p:nvPr>
            <p:ph idx="1"/>
          </p:nvPr>
        </p:nvSpPr>
        <p:spPr>
          <a:xfrm>
            <a:off x="371475" y="1419226"/>
            <a:ext cx="3505200" cy="5148263"/>
          </a:xfrm>
        </p:spPr>
        <p:txBody>
          <a:bodyPr/>
          <a:lstStyle/>
          <a:p>
            <a:pPr algn="just">
              <a:lnSpc>
                <a:spcPct val="100000"/>
              </a:lnSpc>
            </a:pPr>
            <a:r>
              <a:rPr lang="en-US" altLang="en-US" sz="2000" dirty="0" smtClean="0"/>
              <a:t>Logical design of an </a:t>
            </a:r>
            <a:r>
              <a:rPr lang="en-US" altLang="en-US" sz="2000" dirty="0" err="1" smtClean="0"/>
              <a:t>IoT</a:t>
            </a:r>
            <a:r>
              <a:rPr lang="en-US" altLang="en-US" sz="2000" dirty="0" smtClean="0"/>
              <a:t> system refers to an abstract representation of the entities and processes without going into the low-level specifics of the implementation. </a:t>
            </a:r>
          </a:p>
          <a:p>
            <a:pPr algn="just">
              <a:lnSpc>
                <a:spcPct val="100000"/>
              </a:lnSpc>
            </a:pPr>
            <a:r>
              <a:rPr lang="en-US" altLang="en-US" sz="2000" dirty="0" smtClean="0"/>
              <a:t>An </a:t>
            </a:r>
            <a:r>
              <a:rPr lang="en-US" altLang="en-US" sz="2000" dirty="0" err="1" smtClean="0"/>
              <a:t>IoT</a:t>
            </a:r>
            <a:r>
              <a:rPr lang="en-US" altLang="en-US" sz="2000" dirty="0" smtClean="0"/>
              <a:t> system comprises a number of functional blocks that provide the system the capabilities for identification, sensing, actuation, communication and management.</a:t>
            </a:r>
          </a:p>
        </p:txBody>
      </p:sp>
      <p:sp>
        <p:nvSpPr>
          <p:cNvPr id="10" name="TextBox 9"/>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560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92179" y="1749426"/>
            <a:ext cx="4849415" cy="350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886700" cy="1082675"/>
          </a:xfrm>
        </p:spPr>
        <p:txBody>
          <a:bodyPr rtlCol="0">
            <a:normAutofit/>
          </a:bodyPr>
          <a:lstStyle/>
          <a:p>
            <a:pPr fontAlgn="auto">
              <a:spcAft>
                <a:spcPts val="0"/>
              </a:spcAft>
              <a:defRPr/>
            </a:pPr>
            <a:r>
              <a:rPr lang="en-US" dirty="0" smtClean="0">
                <a:latin typeface="+mn-lt"/>
              </a:rPr>
              <a:t>Outline</a:t>
            </a:r>
            <a:endParaRPr lang="en-US" dirty="0">
              <a:latin typeface="+mn-lt"/>
            </a:endParaRPr>
          </a:p>
        </p:txBody>
      </p:sp>
      <p:sp>
        <p:nvSpPr>
          <p:cNvPr id="3076" name="Content Placeholder 2"/>
          <p:cNvSpPr>
            <a:spLocks noGrp="1"/>
          </p:cNvSpPr>
          <p:nvPr>
            <p:ph idx="1"/>
          </p:nvPr>
        </p:nvSpPr>
        <p:spPr/>
        <p:txBody>
          <a:bodyPr/>
          <a:lstStyle/>
          <a:p>
            <a:r>
              <a:rPr lang="en-US" altLang="en-US" dirty="0" smtClean="0"/>
              <a:t>Definition of </a:t>
            </a:r>
            <a:r>
              <a:rPr lang="en-US" altLang="en-US" dirty="0" err="1" smtClean="0"/>
              <a:t>IoT</a:t>
            </a:r>
            <a:endParaRPr lang="en-US" altLang="en-US" dirty="0" smtClean="0"/>
          </a:p>
          <a:p>
            <a:r>
              <a:rPr lang="en-US" altLang="en-US" dirty="0" smtClean="0"/>
              <a:t>Characteristics of </a:t>
            </a:r>
            <a:r>
              <a:rPr lang="en-US" altLang="en-US" dirty="0" err="1" smtClean="0"/>
              <a:t>IoT</a:t>
            </a:r>
            <a:endParaRPr lang="en-US" altLang="en-US" dirty="0" smtClean="0"/>
          </a:p>
          <a:p>
            <a:r>
              <a:rPr lang="en-US" altLang="en-US" dirty="0" smtClean="0"/>
              <a:t>Physical design of </a:t>
            </a:r>
            <a:r>
              <a:rPr lang="en-US" altLang="en-US" dirty="0" err="1" smtClean="0"/>
              <a:t>IoT</a:t>
            </a:r>
            <a:endParaRPr lang="en-US" altLang="en-US" dirty="0" smtClean="0"/>
          </a:p>
          <a:p>
            <a:r>
              <a:rPr lang="en-US" altLang="en-US" dirty="0" smtClean="0"/>
              <a:t>Logical design of </a:t>
            </a:r>
            <a:r>
              <a:rPr lang="en-US" altLang="en-US" dirty="0" err="1" smtClean="0"/>
              <a:t>IoT</a:t>
            </a:r>
            <a:endParaRPr lang="en-US" altLang="en-US" dirty="0" smtClean="0"/>
          </a:p>
          <a:p>
            <a:pPr>
              <a:buNone/>
            </a:pPr>
            <a:endParaRPr lang="en-US" altLang="en-US" dirty="0" smtClean="0"/>
          </a:p>
          <a:p>
            <a:endParaRPr lang="en-US" altLang="en-US" dirty="0" smtClean="0"/>
          </a:p>
        </p:txBody>
      </p:sp>
      <p:sp>
        <p:nvSpPr>
          <p:cNvPr id="8" name="TextBox 7"/>
          <p:cNvSpPr txBox="1"/>
          <p:nvPr/>
        </p:nvSpPr>
        <p:spPr>
          <a:xfrm>
            <a:off x="7091363" y="6567488"/>
            <a:ext cx="1704975" cy="46166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9" name="TextBox 8"/>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7886700" cy="1082675"/>
          </a:xfrm>
        </p:spPr>
        <p:txBody>
          <a:bodyPr rtlCol="0">
            <a:normAutofit/>
          </a:bodyPr>
          <a:lstStyle/>
          <a:p>
            <a:pPr algn="l" fontAlgn="auto">
              <a:spcAft>
                <a:spcPts val="0"/>
              </a:spcAft>
              <a:defRPr/>
            </a:pPr>
            <a:r>
              <a:rPr lang="en-US" dirty="0" smtClean="0">
                <a:latin typeface="+mn-lt"/>
              </a:rPr>
              <a:t>Logical Design of </a:t>
            </a:r>
            <a:r>
              <a:rPr lang="en-US" dirty="0" err="1" smtClean="0">
                <a:latin typeface="+mn-lt"/>
              </a:rPr>
              <a:t>IoT</a:t>
            </a:r>
            <a:endParaRPr lang="en-US" dirty="0" smtClean="0">
              <a:latin typeface="+mn-lt"/>
            </a:endParaRPr>
          </a:p>
        </p:txBody>
      </p:sp>
      <p:sp>
        <p:nvSpPr>
          <p:cNvPr id="26628" name="Content Placeholder 2"/>
          <p:cNvSpPr>
            <a:spLocks noGrp="1"/>
          </p:cNvSpPr>
          <p:nvPr>
            <p:ph idx="1"/>
          </p:nvPr>
        </p:nvSpPr>
        <p:spPr>
          <a:xfrm>
            <a:off x="350044" y="1419226"/>
            <a:ext cx="8184356" cy="5148263"/>
          </a:xfrm>
        </p:spPr>
        <p:txBody>
          <a:bodyPr/>
          <a:lstStyle/>
          <a:p>
            <a:pPr algn="just">
              <a:lnSpc>
                <a:spcPct val="100000"/>
              </a:lnSpc>
            </a:pPr>
            <a:r>
              <a:rPr lang="en-US" altLang="en-US" sz="2400" smtClean="0"/>
              <a:t>Device : Devices such as sensing, actuation, monitoring and control functions.</a:t>
            </a:r>
          </a:p>
          <a:p>
            <a:pPr algn="just">
              <a:lnSpc>
                <a:spcPct val="100000"/>
              </a:lnSpc>
            </a:pPr>
            <a:r>
              <a:rPr lang="en-US" altLang="en-US" sz="2400" smtClean="0"/>
              <a:t>Communication : IoT Protocols</a:t>
            </a:r>
          </a:p>
          <a:p>
            <a:pPr algn="just">
              <a:lnSpc>
                <a:spcPct val="100000"/>
              </a:lnSpc>
            </a:pPr>
            <a:r>
              <a:rPr lang="en-US" altLang="en-US" sz="2400" smtClean="0"/>
              <a:t>Services like device monitoring, device control services, data publishing services and device discovery</a:t>
            </a:r>
          </a:p>
          <a:p>
            <a:pPr algn="just">
              <a:lnSpc>
                <a:spcPct val="100000"/>
              </a:lnSpc>
            </a:pPr>
            <a:r>
              <a:rPr lang="en-US" altLang="en-US" sz="2400" smtClean="0"/>
              <a:t>Management : Functions to govern the system</a:t>
            </a:r>
          </a:p>
          <a:p>
            <a:pPr algn="just">
              <a:lnSpc>
                <a:spcPct val="100000"/>
              </a:lnSpc>
            </a:pPr>
            <a:r>
              <a:rPr lang="en-US" altLang="en-US" sz="2400" smtClean="0"/>
              <a:t>Security : Functions as authentication, authorization, message and content integrity, and data security</a:t>
            </a:r>
          </a:p>
          <a:p>
            <a:pPr algn="just">
              <a:lnSpc>
                <a:spcPct val="100000"/>
              </a:lnSpc>
            </a:pPr>
            <a:r>
              <a:rPr lang="en-US" altLang="en-US" sz="2400" smtClean="0"/>
              <a:t>Applications</a:t>
            </a:r>
          </a:p>
        </p:txBody>
      </p:sp>
      <p:sp>
        <p:nvSpPr>
          <p:cNvPr id="9" name="TextBox 8"/>
          <p:cNvSpPr txBox="1"/>
          <p:nvPr/>
        </p:nvSpPr>
        <p:spPr>
          <a:xfrm>
            <a:off x="7091363" y="6567488"/>
            <a:ext cx="1704975" cy="46166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560785" y="6581776"/>
            <a:ext cx="3083719" cy="46166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1295400"/>
            <a:ext cx="8305800" cy="1143000"/>
          </a:xfrm>
        </p:spPr>
        <p:txBody>
          <a:bodyPr/>
          <a:lstStyle/>
          <a:p>
            <a:r>
              <a:rPr lang="en-US" sz="2800" dirty="0" smtClean="0">
                <a:hlinkClick r:id="rId2"/>
              </a:rPr>
              <a:t>https://www.youtube.com/watch?v=GIfWNtMfYvk&amp;t=1s</a:t>
            </a:r>
            <a:endParaRPr lang="en-US" sz="2800" dirty="0" smtClean="0"/>
          </a:p>
          <a:p>
            <a:r>
              <a:rPr lang="en-US" sz="2800" dirty="0" smtClean="0">
                <a:hlinkClick r:id="rId3"/>
              </a:rPr>
              <a:t>https://www.youtube.com/watch?v=Q3ur8wzzhBU</a:t>
            </a:r>
            <a:endParaRPr lang="en-US" sz="2800" dirty="0" smtClean="0"/>
          </a:p>
          <a:p>
            <a:endParaRPr lang="en-US" dirty="0"/>
          </a:p>
        </p:txBody>
      </p:sp>
      <p:sp>
        <p:nvSpPr>
          <p:cNvPr id="4" name="TextBox 3"/>
          <p:cNvSpPr txBox="1"/>
          <p:nvPr/>
        </p:nvSpPr>
        <p:spPr>
          <a:xfrm>
            <a:off x="5657850" y="1613648"/>
            <a:ext cx="1573306" cy="369332"/>
          </a:xfrm>
          <a:prstGeom prst="rect">
            <a:avLst/>
          </a:prstGeom>
          <a:noFill/>
        </p:spPr>
        <p:txBody>
          <a:bodyPr wrap="square" rtlCol="0">
            <a:spAutoFit/>
          </a:bodyPr>
          <a:lstStyle/>
          <a:p>
            <a:endParaRPr lang="en-US" dirty="0"/>
          </a:p>
        </p:txBody>
      </p:sp>
      <p:pic>
        <p:nvPicPr>
          <p:cNvPr id="1026" name="Picture 2" descr="Image result for IoT"/>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823884" y="3227294"/>
            <a:ext cx="3620621" cy="335252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itle 5"/>
          <p:cNvSpPr>
            <a:spLocks noGrp="1"/>
          </p:cNvSpPr>
          <p:nvPr>
            <p:ph type="ctrTitle"/>
          </p:nvPr>
        </p:nvSpPr>
        <p:spPr/>
        <p:txBody>
          <a:bodyPr/>
          <a:lstStyle/>
          <a:p>
            <a:r>
              <a:rPr lang="en-US" dirty="0" err="1" smtClean="0"/>
              <a:t>IoT</a:t>
            </a:r>
            <a:endParaRPr lang="en-IN" dirty="0"/>
          </a:p>
        </p:txBody>
      </p:sp>
    </p:spTree>
    <p:extLst>
      <p:ext uri="{BB962C8B-B14F-4D97-AF65-F5344CB8AC3E}">
        <p14:creationId xmlns="" xmlns:p14="http://schemas.microsoft.com/office/powerpoint/2010/main" val="3782609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r>
              <a:rPr lang="en-US" dirty="0"/>
              <a:t>Internet Of Things is Fully Networked and Connected Devices sending analytics data back to cloud or data center. </a:t>
            </a:r>
            <a:endParaRPr lang="en-US" dirty="0" smtClean="0"/>
          </a:p>
          <a:p>
            <a:pPr algn="just"/>
            <a:r>
              <a:rPr lang="en-US" dirty="0"/>
              <a:t>The definition of Internet of things is that it is the network in which every object or </a:t>
            </a:r>
            <a:r>
              <a:rPr lang="en-US" b="1" dirty="0"/>
              <a:t>thing is provided unique identifier </a:t>
            </a:r>
            <a:r>
              <a:rPr lang="en-US" dirty="0"/>
              <a:t>and data is transferred through a network without any </a:t>
            </a:r>
            <a:r>
              <a:rPr lang="en-US" dirty="0" smtClean="0"/>
              <a:t>verbal communication.</a:t>
            </a:r>
          </a:p>
          <a:p>
            <a:pPr algn="just"/>
            <a:r>
              <a:rPr lang="en-US" b="1" dirty="0" smtClean="0"/>
              <a:t>Scope of </a:t>
            </a:r>
            <a:r>
              <a:rPr lang="en-US" b="1" dirty="0" err="1" smtClean="0"/>
              <a:t>IoT</a:t>
            </a:r>
            <a:r>
              <a:rPr lang="en-US" b="1" dirty="0" smtClean="0"/>
              <a:t> is not just limited to just connecting things to the internet, but it allows these things to communicate and exchange data, process them as well as control them while executing applications.</a:t>
            </a:r>
            <a:endParaRPr lang="en-US" b="1" dirty="0"/>
          </a:p>
        </p:txBody>
      </p:sp>
      <p:sp>
        <p:nvSpPr>
          <p:cNvPr id="4" name="Title 3"/>
          <p:cNvSpPr>
            <a:spLocks noGrp="1"/>
          </p:cNvSpPr>
          <p:nvPr>
            <p:ph type="title"/>
          </p:nvPr>
        </p:nvSpPr>
        <p:spPr/>
        <p:txBody>
          <a:bodyPr/>
          <a:lstStyle/>
          <a:p>
            <a:r>
              <a:rPr lang="en-US" dirty="0" err="1" smtClean="0"/>
              <a:t>IoT</a:t>
            </a:r>
            <a:endParaRPr lang="en-IN" dirty="0"/>
          </a:p>
        </p:txBody>
      </p:sp>
    </p:spTree>
    <p:extLst>
      <p:ext uri="{BB962C8B-B14F-4D97-AF65-F5344CB8AC3E}">
        <p14:creationId xmlns="" xmlns:p14="http://schemas.microsoft.com/office/powerpoint/2010/main" val="3058344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nSpc>
                <a:spcPct val="200000"/>
              </a:lnSpc>
            </a:pPr>
            <a:r>
              <a:rPr lang="en-US" dirty="0" smtClean="0"/>
              <a:t>A </a:t>
            </a:r>
            <a:r>
              <a:rPr lang="en-US" b="1" dirty="0" smtClean="0"/>
              <a:t>dynamic global network </a:t>
            </a:r>
            <a:r>
              <a:rPr lang="en-US" dirty="0" smtClean="0"/>
              <a:t>infrastructure with </a:t>
            </a:r>
            <a:r>
              <a:rPr lang="en-US" b="1" dirty="0" smtClean="0"/>
              <a:t>self- configuring capabilities</a:t>
            </a:r>
            <a:r>
              <a:rPr lang="en-US" dirty="0" smtClean="0"/>
              <a:t> based on standard and </a:t>
            </a:r>
            <a:r>
              <a:rPr lang="en-US" b="1" dirty="0" smtClean="0"/>
              <a:t>interoperable</a:t>
            </a:r>
            <a:r>
              <a:rPr lang="en-US" dirty="0" smtClean="0"/>
              <a:t> </a:t>
            </a:r>
            <a:r>
              <a:rPr lang="en-US" b="1" dirty="0" smtClean="0"/>
              <a:t>communication protocols, </a:t>
            </a:r>
            <a:r>
              <a:rPr lang="en-US" dirty="0" smtClean="0"/>
              <a:t>where physical and virtual “things” have </a:t>
            </a:r>
            <a:r>
              <a:rPr lang="en-US" b="1" dirty="0" smtClean="0"/>
              <a:t>identities,</a:t>
            </a:r>
            <a:r>
              <a:rPr lang="en-US" dirty="0" smtClean="0"/>
              <a:t> physical attributes, and use intelligent interfaces, and are seamlessly </a:t>
            </a:r>
            <a:r>
              <a:rPr lang="en-US" b="1" dirty="0" smtClean="0"/>
              <a:t>integrated into information network </a:t>
            </a:r>
            <a:r>
              <a:rPr lang="en-US" dirty="0" smtClean="0"/>
              <a:t>that communicate data with users and environments.</a:t>
            </a:r>
            <a:endParaRPr lang="en-US" b="1" dirty="0" smtClean="0"/>
          </a:p>
          <a:p>
            <a:pPr>
              <a:lnSpc>
                <a:spcPct val="200000"/>
              </a:lnSpc>
            </a:pPr>
            <a:endParaRPr lang="en-US" b="1" dirty="0"/>
          </a:p>
        </p:txBody>
      </p:sp>
      <p:sp>
        <p:nvSpPr>
          <p:cNvPr id="4" name="Title 3"/>
          <p:cNvSpPr>
            <a:spLocks noGrp="1"/>
          </p:cNvSpPr>
          <p:nvPr>
            <p:ph type="title"/>
          </p:nvPr>
        </p:nvSpPr>
        <p:spPr/>
        <p:txBody>
          <a:bodyPr/>
          <a:lstStyle/>
          <a:p>
            <a:r>
              <a:rPr lang="en-US" dirty="0" smtClean="0"/>
              <a:t>Formal Definition of </a:t>
            </a:r>
            <a:r>
              <a:rPr lang="en-US" dirty="0" err="1" smtClean="0"/>
              <a:t>IoT</a:t>
            </a:r>
            <a:endParaRPr lang="en-IN" dirty="0"/>
          </a:p>
        </p:txBody>
      </p:sp>
    </p:spTree>
    <p:extLst>
      <p:ext uri="{BB962C8B-B14F-4D97-AF65-F5344CB8AC3E}">
        <p14:creationId xmlns="" xmlns:p14="http://schemas.microsoft.com/office/powerpoint/2010/main" val="3059333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Dynamic Global network &amp; Self-Adapting</a:t>
            </a:r>
            <a:r>
              <a:rPr lang="en-US" dirty="0" smtClean="0"/>
              <a:t> : Adapt the changes w.r.t changing contexts</a:t>
            </a:r>
          </a:p>
          <a:p>
            <a:r>
              <a:rPr lang="en-US" b="1" dirty="0" smtClean="0"/>
              <a:t>Self Configuring</a:t>
            </a:r>
            <a:r>
              <a:rPr lang="en-US" dirty="0" smtClean="0"/>
              <a:t> : </a:t>
            </a:r>
            <a:r>
              <a:rPr lang="en-US" dirty="0" err="1" smtClean="0"/>
              <a:t>Eg</a:t>
            </a:r>
            <a:r>
              <a:rPr lang="en-US" dirty="0" smtClean="0"/>
              <a:t>.  Fetching latest s/w updates without manual intervention.</a:t>
            </a:r>
          </a:p>
          <a:p>
            <a:r>
              <a:rPr lang="en-US" b="1" dirty="0" smtClean="0"/>
              <a:t>Interoperable Communication Protocols </a:t>
            </a:r>
            <a:r>
              <a:rPr lang="en-US" dirty="0" smtClean="0"/>
              <a:t>: Communicate through various protocols</a:t>
            </a:r>
          </a:p>
          <a:p>
            <a:r>
              <a:rPr lang="en-US" b="1" dirty="0" smtClean="0"/>
              <a:t>Unique Identity</a:t>
            </a:r>
            <a:r>
              <a:rPr lang="en-US" dirty="0" smtClean="0"/>
              <a:t> : Such as Unique IP Address or a URI</a:t>
            </a:r>
          </a:p>
          <a:p>
            <a:r>
              <a:rPr lang="en-US" b="1" dirty="0" smtClean="0"/>
              <a:t>Integrated into Information Network</a:t>
            </a:r>
            <a:r>
              <a:rPr lang="en-US" dirty="0" smtClean="0"/>
              <a:t> : This allows to communicate and exchange data with other devices to perform certain analysis.</a:t>
            </a:r>
          </a:p>
          <a:p>
            <a:endParaRPr lang="en-US" dirty="0"/>
          </a:p>
        </p:txBody>
      </p:sp>
      <p:sp>
        <p:nvSpPr>
          <p:cNvPr id="4" name="Title 3"/>
          <p:cNvSpPr>
            <a:spLocks noGrp="1"/>
          </p:cNvSpPr>
          <p:nvPr>
            <p:ph type="title"/>
          </p:nvPr>
        </p:nvSpPr>
        <p:spPr/>
        <p:txBody>
          <a:bodyPr/>
          <a:lstStyle/>
          <a:p>
            <a:r>
              <a:rPr lang="en-US" dirty="0" smtClean="0"/>
              <a:t>Characteristics of </a:t>
            </a:r>
            <a:r>
              <a:rPr lang="en-US" dirty="0" err="1" smtClean="0"/>
              <a:t>IoT</a:t>
            </a:r>
            <a:endParaRPr lang="en-IN" dirty="0"/>
          </a:p>
        </p:txBody>
      </p:sp>
    </p:spTree>
    <p:extLst>
      <p:ext uri="{BB962C8B-B14F-4D97-AF65-F5344CB8AC3E}">
        <p14:creationId xmlns="" xmlns:p14="http://schemas.microsoft.com/office/powerpoint/2010/main" val="67943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r>
              <a:rPr lang="en-US" dirty="0" smtClean="0"/>
              <a:t>Things in </a:t>
            </a:r>
            <a:r>
              <a:rPr lang="en-US" dirty="0" err="1" smtClean="0"/>
              <a:t>IoT</a:t>
            </a:r>
            <a:endParaRPr lang="en-US" dirty="0" smtClean="0"/>
          </a:p>
          <a:p>
            <a:r>
              <a:rPr lang="en-US" dirty="0" err="1" smtClean="0"/>
              <a:t>IoT</a:t>
            </a:r>
            <a:r>
              <a:rPr lang="en-US" dirty="0" smtClean="0"/>
              <a:t> Protocols</a:t>
            </a:r>
          </a:p>
          <a:p>
            <a:endParaRPr lang="en-US" dirty="0"/>
          </a:p>
        </p:txBody>
      </p:sp>
      <p:sp>
        <p:nvSpPr>
          <p:cNvPr id="4" name="Title 3"/>
          <p:cNvSpPr>
            <a:spLocks noGrp="1"/>
          </p:cNvSpPr>
          <p:nvPr>
            <p:ph type="title"/>
          </p:nvPr>
        </p:nvSpPr>
        <p:spPr/>
        <p:txBody>
          <a:bodyPr/>
          <a:lstStyle/>
          <a:p>
            <a:r>
              <a:rPr lang="en-US" dirty="0" smtClean="0"/>
              <a:t>Physical Design of </a:t>
            </a:r>
            <a:r>
              <a:rPr lang="en-US" dirty="0" err="1" smtClean="0"/>
              <a:t>IoT</a:t>
            </a:r>
            <a:endParaRPr lang="en-IN" dirty="0"/>
          </a:p>
        </p:txBody>
      </p:sp>
    </p:spTree>
    <p:extLst>
      <p:ext uri="{BB962C8B-B14F-4D97-AF65-F5344CB8AC3E}">
        <p14:creationId xmlns="" xmlns:p14="http://schemas.microsoft.com/office/powerpoint/2010/main" val="382333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lnSpc>
                <a:spcPct val="150000"/>
              </a:lnSpc>
            </a:pPr>
            <a:r>
              <a:rPr lang="en-US" dirty="0" smtClean="0"/>
              <a:t>Refers to </a:t>
            </a:r>
            <a:r>
              <a:rPr lang="en-US" dirty="0" err="1" smtClean="0"/>
              <a:t>IoT</a:t>
            </a:r>
            <a:r>
              <a:rPr lang="en-US" dirty="0" smtClean="0"/>
              <a:t> devices which have unique identities that can perform sensing, actuating and monitoring capabilities.</a:t>
            </a:r>
          </a:p>
          <a:p>
            <a:pPr algn="just">
              <a:lnSpc>
                <a:spcPct val="150000"/>
              </a:lnSpc>
            </a:pPr>
            <a:r>
              <a:rPr lang="en-US" dirty="0" err="1" smtClean="0"/>
              <a:t>IoT</a:t>
            </a:r>
            <a:r>
              <a:rPr lang="en-US" dirty="0" smtClean="0"/>
              <a:t> devices can exchange data with other connected devices or collect data from other devices and process the data either locally or send the data to centralized servers or cloud – based application back-ends for processing the data. </a:t>
            </a:r>
            <a:endParaRPr lang="en-US" dirty="0"/>
          </a:p>
        </p:txBody>
      </p:sp>
      <p:sp>
        <p:nvSpPr>
          <p:cNvPr id="4" name="Title 3"/>
          <p:cNvSpPr>
            <a:spLocks noGrp="1"/>
          </p:cNvSpPr>
          <p:nvPr>
            <p:ph type="title"/>
          </p:nvPr>
        </p:nvSpPr>
        <p:spPr/>
        <p:txBody>
          <a:bodyPr/>
          <a:lstStyle/>
          <a:p>
            <a:r>
              <a:rPr lang="en-US" dirty="0" smtClean="0"/>
              <a:t>Things in </a:t>
            </a:r>
            <a:r>
              <a:rPr lang="en-US" dirty="0" err="1" smtClean="0"/>
              <a:t>IoT</a:t>
            </a:r>
            <a:endParaRPr lang="en-IN" dirty="0"/>
          </a:p>
        </p:txBody>
      </p:sp>
    </p:spTree>
    <p:extLst>
      <p:ext uri="{BB962C8B-B14F-4D97-AF65-F5344CB8AC3E}">
        <p14:creationId xmlns="" xmlns:p14="http://schemas.microsoft.com/office/powerpoint/2010/main" val="1458184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6700" cy="1082675"/>
          </a:xfrm>
        </p:spPr>
        <p:txBody>
          <a:bodyPr rtlCol="0">
            <a:normAutofit/>
          </a:bodyPr>
          <a:lstStyle/>
          <a:p>
            <a:pPr algn="l" fontAlgn="auto">
              <a:spcAft>
                <a:spcPts val="0"/>
              </a:spcAft>
              <a:defRPr/>
            </a:pPr>
            <a:r>
              <a:rPr lang="en-US" dirty="0" smtClean="0">
                <a:latin typeface="+mn-lt"/>
              </a:rPr>
              <a:t>Generic Block Diagram of an </a:t>
            </a:r>
            <a:r>
              <a:rPr lang="en-US" dirty="0" err="1" smtClean="0">
                <a:latin typeface="+mn-lt"/>
              </a:rPr>
              <a:t>IoT</a:t>
            </a:r>
            <a:r>
              <a:rPr lang="en-US" dirty="0" smtClean="0">
                <a:latin typeface="+mn-lt"/>
              </a:rPr>
              <a:t> Device</a:t>
            </a:r>
          </a:p>
        </p:txBody>
      </p:sp>
      <p:sp>
        <p:nvSpPr>
          <p:cNvPr id="7172" name="Content Placeholder 2"/>
          <p:cNvSpPr>
            <a:spLocks noGrp="1"/>
          </p:cNvSpPr>
          <p:nvPr>
            <p:ph idx="1"/>
          </p:nvPr>
        </p:nvSpPr>
        <p:spPr>
          <a:xfrm>
            <a:off x="228600" y="1600200"/>
            <a:ext cx="3676650" cy="4371975"/>
          </a:xfrm>
        </p:spPr>
        <p:txBody>
          <a:bodyPr/>
          <a:lstStyle/>
          <a:p>
            <a:r>
              <a:rPr lang="en-US" altLang="en-US" sz="1800" dirty="0" smtClean="0"/>
              <a:t>An </a:t>
            </a:r>
            <a:r>
              <a:rPr lang="en-US" altLang="en-US" sz="1800" dirty="0" err="1" smtClean="0"/>
              <a:t>IoT</a:t>
            </a:r>
            <a:r>
              <a:rPr lang="en-US" altLang="en-US" sz="1800" dirty="0" smtClean="0"/>
              <a:t> device may consist of several interfaces for connections to other devices, both wired and wireless. </a:t>
            </a:r>
          </a:p>
          <a:p>
            <a:pPr lvl="1"/>
            <a:r>
              <a:rPr lang="en-US" altLang="en-US" sz="1800" dirty="0" smtClean="0"/>
              <a:t>I/O interfaces for sensors</a:t>
            </a:r>
          </a:p>
          <a:p>
            <a:pPr lvl="1"/>
            <a:r>
              <a:rPr lang="en-US" altLang="en-US" sz="1800" dirty="0" smtClean="0"/>
              <a:t>Interfaces for internet connectivity</a:t>
            </a:r>
          </a:p>
          <a:p>
            <a:pPr lvl="1"/>
            <a:r>
              <a:rPr lang="en-US" altLang="en-US" sz="1800" dirty="0" smtClean="0"/>
              <a:t>Memory and storage interfaces</a:t>
            </a:r>
          </a:p>
          <a:p>
            <a:pPr lvl="1"/>
            <a:r>
              <a:rPr lang="en-US" altLang="en-US" sz="1800" dirty="0" smtClean="0"/>
              <a:t>Audio/video interfaces</a:t>
            </a:r>
          </a:p>
        </p:txBody>
      </p:sp>
      <p:pic>
        <p:nvPicPr>
          <p:cNvPr id="71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38600" y="2057400"/>
            <a:ext cx="4893469" cy="35750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17938</TotalTime>
  <Words>557</Words>
  <Application>Microsoft Office PowerPoint</Application>
  <PresentationFormat>On-screen Show (4:3)</PresentationFormat>
  <Paragraphs>71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Outline</vt:lpstr>
      <vt:lpstr>IoT</vt:lpstr>
      <vt:lpstr>IoT</vt:lpstr>
      <vt:lpstr>Formal Definition of IoT</vt:lpstr>
      <vt:lpstr>Characteristics of IoT</vt:lpstr>
      <vt:lpstr>Physical Design of IoT</vt:lpstr>
      <vt:lpstr>Things in IoT</vt:lpstr>
      <vt:lpstr>Generic Block Diagram of an IoT Device</vt:lpstr>
      <vt:lpstr>Sensors</vt:lpstr>
      <vt:lpstr>Connectivity</vt:lpstr>
      <vt:lpstr>People and Processes</vt:lpstr>
      <vt:lpstr>Four fundamental components</vt:lpstr>
      <vt:lpstr>Slide 14</vt:lpstr>
      <vt:lpstr>Slide 15</vt:lpstr>
      <vt:lpstr>Slide 16</vt:lpstr>
      <vt:lpstr>IoT</vt:lpstr>
      <vt:lpstr>HOW BIG IS THE IOT MARKET?</vt:lpstr>
      <vt:lpstr>Logical Design of IoT</vt:lpstr>
      <vt:lpstr>Logical Design of IoT</vt:lpstr>
    </vt:vector>
  </TitlesOfParts>
  <Company>CCC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harpreet</cp:lastModifiedBy>
  <cp:revision>1387</cp:revision>
  <dcterms:created xsi:type="dcterms:W3CDTF">2010-04-09T07:36:15Z</dcterms:created>
  <dcterms:modified xsi:type="dcterms:W3CDTF">2021-05-24T10:47:52Z</dcterms:modified>
</cp:coreProperties>
</file>