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82" r:id="rId1"/>
    <p:sldMasterId id="2147483794" r:id="rId2"/>
  </p:sldMasterIdLst>
  <p:notesMasterIdLst>
    <p:notesMasterId r:id="rId18"/>
  </p:notesMasterIdLst>
  <p:handoutMasterIdLst>
    <p:handoutMasterId r:id="rId19"/>
  </p:handoutMasterIdLst>
  <p:sldIdLst>
    <p:sldId id="256" r:id="rId3"/>
    <p:sldId id="342" r:id="rId4"/>
    <p:sldId id="343" r:id="rId5"/>
    <p:sldId id="345" r:id="rId6"/>
    <p:sldId id="360" r:id="rId7"/>
    <p:sldId id="346" r:id="rId8"/>
    <p:sldId id="347" r:id="rId9"/>
    <p:sldId id="361" r:id="rId10"/>
    <p:sldId id="348" r:id="rId11"/>
    <p:sldId id="364" r:id="rId12"/>
    <p:sldId id="349" r:id="rId13"/>
    <p:sldId id="350" r:id="rId14"/>
    <p:sldId id="351" r:id="rId15"/>
    <p:sldId id="352" r:id="rId16"/>
    <p:sldId id="35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CC00"/>
    <a:srgbClr val="CC9900"/>
    <a:srgbClr val="0000FF"/>
    <a:srgbClr val="0099CC"/>
    <a:srgbClr val="00FF99"/>
    <a:srgbClr val="FF3300"/>
    <a:srgbClr val="ED5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538" autoAdjust="0"/>
  </p:normalViewPr>
  <p:slideViewPr>
    <p:cSldViewPr>
      <p:cViewPr varScale="1">
        <p:scale>
          <a:sx n="75" d="100"/>
          <a:sy n="75" d="100"/>
        </p:scale>
        <p:origin x="1594" y="48"/>
      </p:cViewPr>
      <p:guideLst>
        <p:guide orient="horz" pos="2160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4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93DB589-1067-4A1C-AC4C-A724FF228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7293877-21E6-4D1F-8B1C-A9348D353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D6B4AE-14C9-4C9A-8DE0-FA88D7790BBD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28286F-45A7-4D97-8558-BDB191615A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E9BCC8-0E85-4F88-A802-F6886DA8C89B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A6F11-83AA-4E32-85E6-33F4002528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C986CB-2E61-4A2C-AFE5-08673E43EE14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3A424-4F71-4F74-8175-8555A6D4BC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D6B4AE-14C9-4C9A-8DE0-FA88D7790BBD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28286F-45A7-4D97-8558-BDB191615A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390364-11EF-43D3-9059-0FD4E700BC28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2AF64-FA72-4AD9-8979-92E74BFAE2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AF267B-ACAD-4EBD-9064-9EDFAB8BBDC0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E41D-D55B-4B86-8169-B5AE7EB163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015572-2950-4ED6-BFB3-AEFE3264519E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B3011-EF25-45E0-847E-73552E5FB5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6E9C97-6A13-4104-A880-F3AF65BFB258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B15DA7-38D7-4773-BF1C-99A1B0C7AC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E5ECC7-8C17-472B-B0AA-E049E1858F36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68B00-BC3E-470E-AAFA-CFC4A294C9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B52E98-388C-4998-B5D8-4BAD0FF92800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701D5-5BC5-488B-B304-ED0C699662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6D0E14-7539-48EE-923B-34E3BFFFCCAD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BDE9F-0F81-4AE3-BB36-16F8CDE1AE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390364-11EF-43D3-9059-0FD4E700BC28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2AF64-FA72-4AD9-8979-92E74BFAE2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3361-EABA-4902-860C-2B802614FC19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00079-3714-4DB6-9ABF-0C997A0DAC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E9BCC8-0E85-4F88-A802-F6886DA8C89B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A6F11-83AA-4E32-85E6-33F4002528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C986CB-2E61-4A2C-AFE5-08673E43EE14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3A424-4F71-4F74-8175-8555A6D4BC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AF267B-ACAD-4EBD-9064-9EDFAB8BBDC0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E41D-D55B-4B86-8169-B5AE7EB163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015572-2950-4ED6-BFB3-AEFE3264519E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B3011-EF25-45E0-847E-73552E5FB5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6E9C97-6A13-4104-A880-F3AF65BFB258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B15DA7-38D7-4773-BF1C-99A1B0C7AC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E5ECC7-8C17-472B-B0AA-E049E1858F36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68B00-BC3E-470E-AAFA-CFC4A294C9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B52E98-388C-4998-B5D8-4BAD0FF92800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701D5-5BC5-488B-B304-ED0C699662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6D0E14-7539-48EE-923B-34E3BFFFCCAD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BDE9F-0F81-4AE3-BB36-16F8CDE1AE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pPr>
              <a:defRPr/>
            </a:pPr>
            <a:fld id="{AA4F3361-EABA-4902-860C-2B802614FC19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pPr>
              <a:defRPr/>
            </a:pPr>
            <a:fld id="{59900079-3714-4DB6-9ABF-0C997A0DAC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2E528288-8A29-4BC9-86AC-A4DB426759D0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75E19F56-C3BE-479A-8F23-C556A386EE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E528288-8A29-4BC9-86AC-A4DB426759D0}" type="datetime1">
              <a:rPr lang="en-US" smtClean="0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Dr. Kuljeet Singh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E19F56-C3BE-479A-8F23-C556A386EE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gif"/><Relationship Id="rId7" Type="http://schemas.openxmlformats.org/officeDocument/2006/relationships/image" Target="../media/image27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5" Type="http://schemas.openxmlformats.org/officeDocument/2006/relationships/image" Target="../media/image25.gif"/><Relationship Id="rId4" Type="http://schemas.openxmlformats.org/officeDocument/2006/relationships/image" Target="../media/image24.gif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lectric_field" TargetMode="External"/><Relationship Id="rId3" Type="http://schemas.openxmlformats.org/officeDocument/2006/relationships/hyperlink" Target="https://en.wikipedia.org/wiki/Partial_differential_equation" TargetMode="External"/><Relationship Id="rId7" Type="http://schemas.openxmlformats.org/officeDocument/2006/relationships/hyperlink" Target="https://en.wikipedia.org/wiki/Electric_circuit" TargetMode="External"/><Relationship Id="rId12" Type="http://schemas.openxmlformats.org/officeDocument/2006/relationships/hyperlink" Target="https://en.wikipedia.org/wiki/James_Clerk_Maxwel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ptics" TargetMode="External"/><Relationship Id="rId11" Type="http://schemas.openxmlformats.org/officeDocument/2006/relationships/hyperlink" Target="https://en.wikipedia.org/wiki/Electric_current" TargetMode="External"/><Relationship Id="rId5" Type="http://schemas.openxmlformats.org/officeDocument/2006/relationships/hyperlink" Target="https://en.wikipedia.org/wiki/Classical_electrodynamics" TargetMode="External"/><Relationship Id="rId10" Type="http://schemas.openxmlformats.org/officeDocument/2006/relationships/hyperlink" Target="https://en.wikipedia.org/wiki/Electric_charge" TargetMode="External"/><Relationship Id="rId4" Type="http://schemas.openxmlformats.org/officeDocument/2006/relationships/hyperlink" Target="https://en.wikipedia.org/wiki/Lorentz_force" TargetMode="External"/><Relationship Id="rId9" Type="http://schemas.openxmlformats.org/officeDocument/2006/relationships/hyperlink" Target="https://en.wikipedia.org/wiki/Magnetic_fiel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gif"/><Relationship Id="rId3" Type="http://schemas.openxmlformats.org/officeDocument/2006/relationships/image" Target="../media/image14.gif"/><Relationship Id="rId7" Type="http://schemas.openxmlformats.org/officeDocument/2006/relationships/image" Target="../media/image18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6492" y="1968480"/>
            <a:ext cx="8807508" cy="357827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800" i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ElectRomagnetic</a:t>
            </a:r>
            <a:r>
              <a:rPr lang="en-US" sz="48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theory</a:t>
            </a:r>
            <a:br>
              <a:rPr lang="en-US" sz="54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br>
              <a:rPr lang="en-US" sz="54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sz="54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Maxwell equations &amp; Electromagnetic waves</a:t>
            </a:r>
          </a:p>
        </p:txBody>
      </p:sp>
      <p:sp>
        <p:nvSpPr>
          <p:cNvPr id="5127" name="Rectangle 10"/>
          <p:cNvSpPr>
            <a:spLocks noChangeArrowheads="1"/>
          </p:cNvSpPr>
          <p:nvPr/>
        </p:nvSpPr>
        <p:spPr bwMode="auto">
          <a:xfrm>
            <a:off x="8751888" y="4714875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D7D5-6CE4-4231-B085-4B999B83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Ampere’s circuital Law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0BEA-3689-4AB9-AB31-AC8B523D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Statement- The line integral of magnetic field B around any closed loop is equal to 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µ</a:t>
            </a:r>
            <a:r>
              <a:rPr lang="en-IN" b="0" i="0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0 </a:t>
            </a:r>
            <a:r>
              <a:rPr lang="en-IN" dirty="0"/>
              <a:t>times the net current I flowing through the area enclosed by the loop. 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  </a:t>
            </a:r>
          </a:p>
          <a:p>
            <a:pPr marL="0" indent="0" algn="just">
              <a:buNone/>
            </a:pPr>
            <a:r>
              <a:rPr lang="en-IN" dirty="0"/>
              <a:t>where 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µ</a:t>
            </a:r>
            <a:r>
              <a:rPr lang="en-IN" b="0" i="0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0 </a:t>
            </a:r>
            <a:r>
              <a:rPr lang="en-IN" dirty="0"/>
              <a:t>is the permeability of free space.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ACE86-ADAE-4113-8255-4930A2E66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68" y="3573016"/>
            <a:ext cx="1944216" cy="90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B70CE4-52E0-4CB6-A4CE-89B6A7900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832" y="5274920"/>
            <a:ext cx="1238250" cy="9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6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/>
              <a:t>Maxwell 4</a:t>
            </a:r>
            <a:r>
              <a:rPr lang="en-US" baseline="30000" dirty="0"/>
              <a:t>th</a:t>
            </a:r>
            <a:r>
              <a:rPr lang="en-US" dirty="0"/>
              <a:t> Equation:</a:t>
            </a:r>
          </a:p>
        </p:txBody>
      </p:sp>
      <p:pic>
        <p:nvPicPr>
          <p:cNvPr id="137218" name="Picture 2" descr="ampere's la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6892" y="0"/>
            <a:ext cx="2362200" cy="8763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0" y="1347759"/>
            <a:ext cx="2976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According to Ampere’s Law</a:t>
            </a:r>
          </a:p>
        </p:txBody>
      </p:sp>
      <p:pic>
        <p:nvPicPr>
          <p:cNvPr id="137222" name="Picture 6" descr="stokes' theorem applied to maxwell's equati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49402"/>
            <a:ext cx="3562350" cy="800100"/>
          </a:xfrm>
          <a:prstGeom prst="rect">
            <a:avLst/>
          </a:prstGeom>
          <a:noFill/>
        </p:spPr>
      </p:pic>
      <p:pic>
        <p:nvPicPr>
          <p:cNvPr id="137224" name="Picture 8" descr="rewriting I in terms of current densit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516175"/>
            <a:ext cx="1866900" cy="952500"/>
          </a:xfrm>
          <a:prstGeom prst="rect">
            <a:avLst/>
          </a:prstGeom>
          <a:noFill/>
        </p:spPr>
      </p:pic>
      <p:pic>
        <p:nvPicPr>
          <p:cNvPr id="137226" name="Picture 10" descr="initial point form of Ampere's Law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429000"/>
            <a:ext cx="2743200" cy="1514475"/>
          </a:xfrm>
          <a:prstGeom prst="rect">
            <a:avLst/>
          </a:prstGeom>
          <a:noFill/>
        </p:spPr>
      </p:pic>
      <p:cxnSp>
        <p:nvCxnSpPr>
          <p:cNvPr id="15" name="Straight Connector 14"/>
          <p:cNvCxnSpPr/>
          <p:nvPr/>
        </p:nvCxnSpPr>
        <p:spPr>
          <a:xfrm rot="5400000">
            <a:off x="812772" y="3938571"/>
            <a:ext cx="5802345" cy="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230" name="Picture 14" descr="divergence of ampere's law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43383" y="1165194"/>
            <a:ext cx="4438650" cy="1066801"/>
          </a:xfrm>
          <a:prstGeom prst="rect">
            <a:avLst/>
          </a:prstGeom>
          <a:noFill/>
        </p:spPr>
      </p:pic>
      <p:pic>
        <p:nvPicPr>
          <p:cNvPr id="137231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84167" y="2333610"/>
            <a:ext cx="5359833" cy="73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3878252" y="3136896"/>
            <a:ext cx="5265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Maxwell realized that the definition of the total current density is incomplete and suggested to add another term </a:t>
            </a:r>
          </a:p>
        </p:txBody>
      </p:sp>
      <p:pic>
        <p:nvPicPr>
          <p:cNvPr id="137236" name="Picture 2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57931" y="3827475"/>
            <a:ext cx="17907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384F24-9CA8-4096-97F8-9B53C0FB53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107" y="5186832"/>
            <a:ext cx="1800225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68" y="280987"/>
            <a:ext cx="4387956" cy="6296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8773" y="398421"/>
            <a:ext cx="3524250" cy="1485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13824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91078" y="2297097"/>
            <a:ext cx="4276890" cy="12779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9" name="Rectangle 8"/>
          <p:cNvSpPr/>
          <p:nvPr/>
        </p:nvSpPr>
        <p:spPr>
          <a:xfrm>
            <a:off x="4572000" y="3684591"/>
            <a:ext cx="4572000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b="1" dirty="0"/>
              <a:t>Significance of Maxwell’s fourth equation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It summarizes the modified form of Ampere’s circuital law.</a:t>
            </a:r>
            <a:br>
              <a:rPr lang="en-US" dirty="0"/>
            </a:br>
            <a:r>
              <a:rPr lang="en-US" dirty="0"/>
              <a:t>(ii) It is time dependent differential equation.</a:t>
            </a:r>
            <a:br>
              <a:rPr lang="en-US" dirty="0"/>
            </a:br>
            <a:r>
              <a:rPr lang="en-US" dirty="0"/>
              <a:t>(iii) Maxwell’s fourth equation relates the space variation of magnetic</a:t>
            </a:r>
            <a:br>
              <a:rPr lang="en-US" dirty="0"/>
            </a:br>
            <a:r>
              <a:rPr lang="en-US" dirty="0"/>
              <a:t>field with time variation of electric field </a:t>
            </a:r>
            <a:br>
              <a:rPr lang="en-US" dirty="0"/>
            </a:br>
            <a:r>
              <a:rPr lang="en-US" dirty="0"/>
              <a:t>(iv) It also proves that magnetic field  can be generated by changing electric field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PROPAGATION OF ELECTROMAGNETIC WAVE IN FREE SPACE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580985"/>
            <a:ext cx="7383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Maxwell’s equation for free space (</a:t>
            </a:r>
            <a:r>
              <a:rPr lang="en-US" dirty="0">
                <a:sym typeface="Symbol"/>
              </a:rPr>
              <a:t></a:t>
            </a:r>
            <a:r>
              <a:rPr lang="en-US" dirty="0"/>
              <a:t>=0 and J=0) can be written as</a:t>
            </a:r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14" y="1201707"/>
            <a:ext cx="6200500" cy="248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6066" y="2333610"/>
            <a:ext cx="1016010" cy="5249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139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4186" y="4086233"/>
            <a:ext cx="6681879" cy="12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492" y="0"/>
            <a:ext cx="6535827" cy="436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17" y="4451364"/>
            <a:ext cx="6681879" cy="1944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14" y="1142730"/>
            <a:ext cx="8909172" cy="28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6492" y="0"/>
            <a:ext cx="5724862" cy="71570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Maxwell’s equations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92" y="715707"/>
            <a:ext cx="3044321" cy="35370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5570" y="763551"/>
            <a:ext cx="4272021" cy="50167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i="1" dirty="0"/>
              <a:t>Maxwell's equations are a set of </a:t>
            </a:r>
            <a:r>
              <a:rPr lang="en-US" sz="2000" b="1" i="1" dirty="0">
                <a:hlinkClick r:id="rId3" tooltip="Partial differential equation"/>
              </a:rPr>
              <a:t>partial differential equations</a:t>
            </a:r>
            <a:r>
              <a:rPr lang="en-US" sz="2000" b="1" i="1" dirty="0"/>
              <a:t> that, together with the </a:t>
            </a:r>
            <a:r>
              <a:rPr lang="en-US" sz="2000" b="1" i="1" dirty="0">
                <a:hlinkClick r:id="rId4" tooltip="Lorentz force"/>
              </a:rPr>
              <a:t>Lorentz force</a:t>
            </a:r>
            <a:r>
              <a:rPr lang="en-US" sz="2000" b="1" i="1" dirty="0"/>
              <a:t> law, form the foundation of </a:t>
            </a:r>
            <a:r>
              <a:rPr lang="en-US" sz="2000" b="1" i="1" dirty="0">
                <a:hlinkClick r:id="rId5" tooltip="Classical electrodynamics"/>
              </a:rPr>
              <a:t>classical electrodynamics</a:t>
            </a:r>
            <a:r>
              <a:rPr lang="en-US" sz="2000" b="1" i="1" dirty="0"/>
              <a:t>, classical </a:t>
            </a:r>
            <a:r>
              <a:rPr lang="en-US" sz="2000" b="1" i="1" dirty="0">
                <a:hlinkClick r:id="rId6" tooltip="Optics"/>
              </a:rPr>
              <a:t>optics</a:t>
            </a:r>
            <a:r>
              <a:rPr lang="en-US" sz="2000" b="1" i="1" dirty="0"/>
              <a:t>, and </a:t>
            </a:r>
            <a:r>
              <a:rPr lang="en-US" sz="2000" b="1" i="1" dirty="0">
                <a:hlinkClick r:id="rId7" tooltip="Electric circuit"/>
              </a:rPr>
              <a:t>electric circuits</a:t>
            </a:r>
            <a:r>
              <a:rPr lang="en-US" sz="2000" b="1" i="1" dirty="0"/>
              <a:t>. These fields in turn underlie modern electrical and communications technologies. Maxwell's equations describe how </a:t>
            </a:r>
            <a:r>
              <a:rPr lang="en-US" sz="2000" b="1" i="1" dirty="0">
                <a:hlinkClick r:id="rId8" tooltip="Electric field"/>
              </a:rPr>
              <a:t>electric</a:t>
            </a:r>
            <a:r>
              <a:rPr lang="en-US" sz="2000" b="1" i="1" dirty="0"/>
              <a:t> and </a:t>
            </a:r>
            <a:r>
              <a:rPr lang="en-US" sz="2000" b="1" i="1" dirty="0">
                <a:hlinkClick r:id="rId9" tooltip="Magnetic field"/>
              </a:rPr>
              <a:t>magnetic fields</a:t>
            </a:r>
            <a:r>
              <a:rPr lang="en-US" sz="2000" b="1" i="1" dirty="0"/>
              <a:t> are generated and altered by each other and by </a:t>
            </a:r>
            <a:r>
              <a:rPr lang="en-US" sz="2000" b="1" i="1" dirty="0">
                <a:hlinkClick r:id="rId10" tooltip="Electric charge"/>
              </a:rPr>
              <a:t>charges</a:t>
            </a:r>
            <a:r>
              <a:rPr lang="en-US" sz="2000" b="1" i="1" dirty="0"/>
              <a:t> and </a:t>
            </a:r>
            <a:r>
              <a:rPr lang="en-US" sz="2000" b="1" i="1" dirty="0">
                <a:hlinkClick r:id="rId11" tooltip="Electric current"/>
              </a:rPr>
              <a:t>currents</a:t>
            </a:r>
            <a:r>
              <a:rPr lang="en-US" sz="2000" b="1" i="1" dirty="0"/>
              <a:t>. They are named after the physicist and mathematician </a:t>
            </a:r>
            <a:r>
              <a:rPr lang="en-US" sz="2000" b="1" i="1" dirty="0">
                <a:hlinkClick r:id="rId12" tooltip="James Clerk Maxwell"/>
              </a:rPr>
              <a:t>James Clerk Maxwell</a:t>
            </a:r>
            <a:r>
              <a:rPr lang="en-US" sz="2000" b="1" i="1" dirty="0"/>
              <a:t>, who published an early form of those equations between 1861 and 1862.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-31345"/>
            <a:ext cx="7691719" cy="897166"/>
          </a:xfrm>
        </p:spPr>
        <p:txBody>
          <a:bodyPr/>
          <a:lstStyle/>
          <a:p>
            <a:r>
              <a:rPr lang="en-US" sz="4800" dirty="0"/>
              <a:t>Maxwell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12782" y="6386227"/>
            <a:ext cx="2133600" cy="365125"/>
          </a:xfrm>
        </p:spPr>
        <p:txBody>
          <a:bodyPr/>
          <a:lstStyle/>
          <a:p>
            <a:fld id="{B51EACD6-A525-4B49-8009-7F09B4461B46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219580"/>
              </p:ext>
            </p:extLst>
          </p:nvPr>
        </p:nvGraphicFramePr>
        <p:xfrm>
          <a:off x="515120" y="1809424"/>
          <a:ext cx="5119695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6880" imgH="1879560" progId="Equation.3">
                  <p:embed/>
                </p:oleObj>
              </mc:Choice>
              <mc:Fallback>
                <p:oleObj name="Equation" r:id="rId2" imgW="2666880" imgH="1879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20" y="1809424"/>
                        <a:ext cx="5119695" cy="3359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442964"/>
              </p:ext>
            </p:extLst>
          </p:nvPr>
        </p:nvGraphicFramePr>
        <p:xfrm>
          <a:off x="5707135" y="2205038"/>
          <a:ext cx="3355964" cy="2867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1574640" progId="Equation.3">
                  <p:embed/>
                </p:oleObj>
              </mc:Choice>
              <mc:Fallback>
                <p:oleObj name="Equation" r:id="rId4" imgW="2044440" imgH="1574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135" y="2205038"/>
                        <a:ext cx="3355964" cy="286704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5109" y="1311246"/>
            <a:ext cx="251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Differential form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69033" y="1347759"/>
            <a:ext cx="1994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Integral form</a:t>
            </a:r>
          </a:p>
        </p:txBody>
      </p:sp>
    </p:spTree>
    <p:extLst>
      <p:ext uri="{BB962C8B-B14F-4D97-AF65-F5344CB8AC3E}">
        <p14:creationId xmlns:p14="http://schemas.microsoft.com/office/powerpoint/2010/main" val="195779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0239" y="418922"/>
            <a:ext cx="7156548" cy="602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1DF3-0C4A-4176-B081-4C6A7A63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Maxwell First Equation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167E-4003-427B-9ECC-C191F1D9A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32" y="140565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Gauss’s Law for Electricity</a:t>
            </a:r>
          </a:p>
          <a:p>
            <a:pPr marL="0" indent="0" algn="just">
              <a:buNone/>
            </a:pPr>
            <a:r>
              <a:rPr lang="en-US" dirty="0"/>
              <a:t>Statement- It states that the total electric flux through the closed surface is equal to (1/</a:t>
            </a:r>
            <a:r>
              <a:rPr lang="el-G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l-GR" b="1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US" dirty="0"/>
              <a:t>) times the total charge enclosed by the surface.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55E51-98C1-41D1-806D-E1B7C878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84" y="3969060"/>
            <a:ext cx="4428492" cy="82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3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3600" dirty="0"/>
              <a:t>Maxwell 1</a:t>
            </a:r>
            <a:r>
              <a:rPr lang="en-US" sz="3600" baseline="30000" dirty="0"/>
              <a:t>st</a:t>
            </a:r>
            <a:r>
              <a:rPr lang="en-US" sz="3600" dirty="0"/>
              <a:t> Equation:</a:t>
            </a: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03" y="979407"/>
            <a:ext cx="5405361" cy="587859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4323" y="1340768"/>
            <a:ext cx="5239677" cy="226380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5026" y="0"/>
            <a:ext cx="1898676" cy="90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/>
              <a:t>Maxwell 2</a:t>
            </a:r>
            <a:r>
              <a:rPr lang="en-US" baseline="30000" dirty="0"/>
              <a:t>nd</a:t>
            </a:r>
            <a:r>
              <a:rPr lang="en-US" dirty="0"/>
              <a:t> Equation:</a:t>
            </a: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9778" y="1019142"/>
            <a:ext cx="6462801" cy="581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1587" y="73026"/>
            <a:ext cx="1662375" cy="6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D7D5-6CE4-4231-B085-4B999B83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Maxwell’s 3</a:t>
            </a:r>
            <a:r>
              <a:rPr lang="en-IN" baseline="30000" dirty="0"/>
              <a:t>rd</a:t>
            </a:r>
            <a:r>
              <a:rPr lang="en-IN" dirty="0"/>
              <a:t> equation</a:t>
            </a:r>
            <a:br>
              <a:rPr lang="en-IN" dirty="0"/>
            </a:br>
            <a:r>
              <a:rPr lang="en-IN" sz="4000" dirty="0"/>
              <a:t>Faraday’s Law of Electromagnetic Induction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0BEA-3689-4AB9-AB31-AC8B523D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Statement- This law states that an electromotive force (EMF) is induced in a circuit, if there is a change in the magnetic flux linked through the circuit and if the circuit is closed, an induced current begins to flow.</a:t>
            </a:r>
          </a:p>
          <a:p>
            <a:pPr algn="just"/>
            <a:r>
              <a:rPr lang="en-IN" dirty="0"/>
              <a:t>The induced emf is equal to the rate at which the magnetic flux changes through the circuit.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C45CA-C8B8-40B5-BFF4-756932E3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884" y="5337212"/>
            <a:ext cx="1944216" cy="97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3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09540" y="972692"/>
            <a:ext cx="25272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According to Faraday’s law,</a:t>
            </a:r>
          </a:p>
        </p:txBody>
      </p:sp>
      <p:pic>
        <p:nvPicPr>
          <p:cNvPr id="133134" name="Picture 14" descr="lenz's la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7993" y="930615"/>
            <a:ext cx="1533546" cy="672735"/>
          </a:xfrm>
          <a:prstGeom prst="rect">
            <a:avLst/>
          </a:prstGeom>
          <a:noFill/>
        </p:spPr>
      </p:pic>
      <p:pic>
        <p:nvPicPr>
          <p:cNvPr id="133138" name="Picture 18" descr="magnetic flu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12" y="946116"/>
            <a:ext cx="266700" cy="24765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5411798" y="873090"/>
            <a:ext cx="37322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Arial" charset="0"/>
              </a:rPr>
              <a:t>     </a:t>
            </a:r>
            <a:r>
              <a:rPr lang="en-US" dirty="0">
                <a:cs typeface="Arial" charset="0"/>
              </a:rPr>
              <a:t>is the Magnetic Flux within a circuit, and </a:t>
            </a:r>
            <a:r>
              <a:rPr lang="en-US" i="1" dirty="0">
                <a:cs typeface="Arial" charset="0"/>
              </a:rPr>
              <a:t>EMF</a:t>
            </a:r>
            <a:r>
              <a:rPr lang="en-US" dirty="0">
                <a:cs typeface="Arial" charset="0"/>
              </a:rPr>
              <a:t> is the electro-motive force</a:t>
            </a:r>
            <a:r>
              <a:rPr lang="en-US" sz="1400" dirty="0">
                <a:cs typeface="Arial" charset="0"/>
              </a:rPr>
              <a:t> </a:t>
            </a:r>
            <a:endParaRPr lang="en-US" dirty="0"/>
          </a:p>
        </p:txBody>
      </p:sp>
      <p:pic>
        <p:nvPicPr>
          <p:cNvPr id="133140" name="Picture 20" descr="magnetic flux defini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083" y="1576382"/>
            <a:ext cx="4695825" cy="1524001"/>
          </a:xfrm>
          <a:prstGeom prst="rect">
            <a:avLst/>
          </a:prstGeom>
          <a:noFill/>
        </p:spPr>
      </p:pic>
      <p:pic>
        <p:nvPicPr>
          <p:cNvPr id="133142" name="Picture 22" descr="relationship between EMF and E-fiel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2996" y="2886086"/>
            <a:ext cx="5162550" cy="1419226"/>
          </a:xfrm>
          <a:prstGeom prst="rect">
            <a:avLst/>
          </a:prstGeom>
          <a:noFill/>
        </p:spPr>
      </p:pic>
      <p:grpSp>
        <p:nvGrpSpPr>
          <p:cNvPr id="32" name="Group 31"/>
          <p:cNvGrpSpPr/>
          <p:nvPr/>
        </p:nvGrpSpPr>
        <p:grpSpPr>
          <a:xfrm>
            <a:off x="336492" y="4224356"/>
            <a:ext cx="4075113" cy="2633644"/>
            <a:chOff x="336492" y="4224356"/>
            <a:chExt cx="4075113" cy="2633644"/>
          </a:xfrm>
        </p:grpSpPr>
        <p:pic>
          <p:nvPicPr>
            <p:cNvPr id="133146" name="Picture 26" descr="farday's law in differential form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3005" y="4248149"/>
              <a:ext cx="4038600" cy="26098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</p:pic>
        <p:pic>
          <p:nvPicPr>
            <p:cNvPr id="133144" name="Picture 24" descr="stokes' theorem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36492" y="4224356"/>
              <a:ext cx="3933825" cy="628651"/>
            </a:xfrm>
            <a:prstGeom prst="rect">
              <a:avLst/>
            </a:prstGeom>
            <a:noFill/>
          </p:spPr>
        </p:pic>
      </p:grpSp>
      <p:sp>
        <p:nvSpPr>
          <p:cNvPr id="27" name="TextBox 26"/>
          <p:cNvSpPr txBox="1"/>
          <p:nvPr/>
        </p:nvSpPr>
        <p:spPr>
          <a:xfrm>
            <a:off x="80901" y="291781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Also,</a:t>
            </a: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/>
              <a:t>Maxwell 3</a:t>
            </a:r>
            <a:r>
              <a:rPr lang="en-US" baseline="30000" dirty="0"/>
              <a:t>rd</a:t>
            </a:r>
            <a:r>
              <a:rPr lang="en-US" dirty="0"/>
              <a:t> Equation:</a:t>
            </a:r>
          </a:p>
        </p:txBody>
      </p:sp>
      <p:pic>
        <p:nvPicPr>
          <p:cNvPr id="133148" name="Picture 28" descr="farday's law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97537" y="52352"/>
            <a:ext cx="1876425" cy="857251"/>
          </a:xfrm>
          <a:prstGeom prst="rect">
            <a:avLst/>
          </a:prstGeom>
          <a:noFill/>
        </p:spPr>
      </p:pic>
      <p:sp>
        <p:nvSpPr>
          <p:cNvPr id="33" name="Rectangle 32"/>
          <p:cNvSpPr/>
          <p:nvPr/>
        </p:nvSpPr>
        <p:spPr>
          <a:xfrm>
            <a:off x="6032520" y="1822428"/>
            <a:ext cx="3111480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/>
              <a:t>Significance of Maxwell’s third equation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It summarizes the Faraday’s law of electromagnetic induction.</a:t>
            </a:r>
            <a:br>
              <a:rPr lang="en-US" dirty="0"/>
            </a:br>
            <a:r>
              <a:rPr lang="en-US" dirty="0"/>
              <a:t>(ii) This equation relates the space variation of electric field with time variation of magnetic field </a:t>
            </a:r>
            <a:br>
              <a:rPr lang="en-US" dirty="0"/>
            </a:br>
            <a:r>
              <a:rPr lang="en-US" dirty="0"/>
              <a:t>(iii) It is time dependent differential equation.</a:t>
            </a:r>
            <a:br>
              <a:rPr lang="en-US" dirty="0"/>
            </a:br>
            <a:r>
              <a:rPr lang="en-US" dirty="0"/>
              <a:t>(iv) It proves that the electric field </a:t>
            </a:r>
            <a:r>
              <a:rPr lang="en-US"/>
              <a:t>can be generated </a:t>
            </a:r>
            <a:r>
              <a:rPr lang="en-US" dirty="0"/>
              <a:t>by change in magnetic field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80008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2404</TotalTime>
  <Words>480</Words>
  <Application>Microsoft Office PowerPoint</Application>
  <PresentationFormat>On-screen Show (4:3)</PresentationFormat>
  <Paragraphs>31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Arial</vt:lpstr>
      <vt:lpstr>Calibri</vt:lpstr>
      <vt:lpstr>Consolas</vt:lpstr>
      <vt:lpstr>Corbel</vt:lpstr>
      <vt:lpstr>Times New Roman</vt:lpstr>
      <vt:lpstr>Wingdings</vt:lpstr>
      <vt:lpstr>Wingdings 2</vt:lpstr>
      <vt:lpstr>Wingdings 3</vt:lpstr>
      <vt:lpstr>Metro</vt:lpstr>
      <vt:lpstr>Office Theme</vt:lpstr>
      <vt:lpstr>Equation</vt:lpstr>
      <vt:lpstr>ElectRomagnetic theory   Maxwell equations &amp; Electromagnetic waves</vt:lpstr>
      <vt:lpstr>PowerPoint Presentation</vt:lpstr>
      <vt:lpstr>Maxwell equations</vt:lpstr>
      <vt:lpstr>PowerPoint Presentation</vt:lpstr>
      <vt:lpstr>Maxwell First Equation</vt:lpstr>
      <vt:lpstr>Maxwell 1st Equation:</vt:lpstr>
      <vt:lpstr>Maxwell 2nd Equation:</vt:lpstr>
      <vt:lpstr>Maxwell’s 3rd equation Faraday’s Law of Electromagnetic Induction</vt:lpstr>
      <vt:lpstr>Maxwell 3rd Equation:</vt:lpstr>
      <vt:lpstr>Ampere’s circuital Law</vt:lpstr>
      <vt:lpstr>Maxwell 4th Equation: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Kuljeet Singh</dc:creator>
  <cp:lastModifiedBy>ashu</cp:lastModifiedBy>
  <cp:revision>485</cp:revision>
  <cp:lastPrinted>1601-01-01T00:00:00Z</cp:lastPrinted>
  <dcterms:created xsi:type="dcterms:W3CDTF">1601-01-01T00:00:00Z</dcterms:created>
  <dcterms:modified xsi:type="dcterms:W3CDTF">2021-10-26T09:32:14Z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