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08" r:id="rId5"/>
    <p:sldId id="261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A5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812" y="1448815"/>
            <a:ext cx="4062095" cy="4785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6F2FA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97967" y="1439671"/>
            <a:ext cx="4321809" cy="5121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6F2FA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800" y="377443"/>
            <a:ext cx="8907799" cy="161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F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412" y="1806955"/>
            <a:ext cx="8298815" cy="216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A5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296" y="420116"/>
            <a:ext cx="32080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u="heavy" dirty="0">
                <a:solidFill>
                  <a:srgbClr val="996532"/>
                </a:solidFill>
                <a:uFill>
                  <a:solidFill>
                    <a:srgbClr val="986532"/>
                  </a:solidFill>
                </a:uFill>
                <a:latin typeface="Palladio Uralic"/>
                <a:cs typeface="Palladio Uralic"/>
              </a:rPr>
              <a:t>He-Ne</a:t>
            </a:r>
            <a:r>
              <a:rPr sz="4400" b="1" u="heavy" spc="-114" dirty="0">
                <a:solidFill>
                  <a:srgbClr val="996532"/>
                </a:solidFill>
                <a:uFill>
                  <a:solidFill>
                    <a:srgbClr val="986532"/>
                  </a:solidFill>
                </a:uFill>
                <a:latin typeface="Palladio Uralic"/>
                <a:cs typeface="Palladio Uralic"/>
              </a:rPr>
              <a:t> </a:t>
            </a:r>
            <a:r>
              <a:rPr sz="4400" b="1" u="heavy" dirty="0">
                <a:solidFill>
                  <a:srgbClr val="996532"/>
                </a:solidFill>
                <a:uFill>
                  <a:solidFill>
                    <a:srgbClr val="986532"/>
                  </a:solidFill>
                </a:uFill>
                <a:latin typeface="Palladio Uralic"/>
                <a:cs typeface="Palladio Uralic"/>
              </a:rPr>
              <a:t>Laser</a:t>
            </a:r>
            <a:endParaRPr sz="44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0869" y="1872995"/>
            <a:ext cx="7144511" cy="5062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812" y="369823"/>
            <a:ext cx="8987155" cy="660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producing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3-dimensional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image of an  object due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interference phenomena of coherent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light  waves on a photographic plate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known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holography.</a:t>
            </a:r>
            <a:endParaRPr sz="26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The </a:t>
            </a:r>
            <a:r>
              <a:rPr sz="26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idea of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holography was </a:t>
            </a:r>
            <a:r>
              <a:rPr sz="26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first developed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by </a:t>
            </a:r>
            <a:r>
              <a:rPr sz="26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Dennis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Gabor  </a:t>
            </a:r>
            <a:r>
              <a:rPr sz="26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in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1948. The </a:t>
            </a:r>
            <a:r>
              <a:rPr sz="26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invention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of 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laser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during </a:t>
            </a:r>
            <a:r>
              <a:rPr sz="26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1960 enhanced  research in this</a:t>
            </a:r>
            <a:r>
              <a:rPr sz="26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field.</a:t>
            </a:r>
            <a:endParaRPr sz="2600" dirty="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6235" algn="l"/>
              </a:tabLst>
            </a:pP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When </a:t>
            </a:r>
            <a:r>
              <a:rPr sz="2600" spc="-10" dirty="0">
                <a:solidFill>
                  <a:srgbClr val="007F7F"/>
                </a:solidFill>
                <a:latin typeface="Times New Roman"/>
                <a:cs typeface="Times New Roman"/>
              </a:rPr>
              <a:t>an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object is photographed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by a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camera,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2-dimensional  image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3-dimensional object is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obtained.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Here only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the  amplitude of the light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wave is recorded on the photographic film.  In holography, both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phase and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the amplitude of the light 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waves are recorded in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film. </a:t>
            </a:r>
            <a:r>
              <a:rPr sz="2600" spc="5" dirty="0">
                <a:solidFill>
                  <a:srgbClr val="007F7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resulting photograph is  called hologram. In Greek, ‘holo’ means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whole </a:t>
            </a:r>
            <a:r>
              <a:rPr sz="2600" spc="-10" dirty="0">
                <a:solidFill>
                  <a:srgbClr val="007F7F"/>
                </a:solidFill>
                <a:latin typeface="Times New Roman"/>
                <a:cs typeface="Times New Roman"/>
              </a:rPr>
              <a:t>and </a:t>
            </a:r>
            <a:r>
              <a:rPr sz="2600" spc="-5" dirty="0">
                <a:solidFill>
                  <a:srgbClr val="007F7F"/>
                </a:solidFill>
                <a:latin typeface="Times New Roman"/>
                <a:cs typeface="Times New Roman"/>
              </a:rPr>
              <a:t>‘graphy’  means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writing. So holography stands for whole</a:t>
            </a:r>
            <a:r>
              <a:rPr sz="2600" spc="-14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7F7F"/>
                </a:solidFill>
                <a:latin typeface="Times New Roman"/>
                <a:cs typeface="Times New Roman"/>
              </a:rPr>
              <a:t>writing.</a:t>
            </a:r>
            <a:endParaRPr sz="26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recorded </a:t>
            </a:r>
            <a:r>
              <a:rPr sz="2600" spc="-5" dirty="0">
                <a:latin typeface="Times New Roman"/>
                <a:cs typeface="Times New Roman"/>
              </a:rPr>
              <a:t>hologram </a:t>
            </a:r>
            <a:r>
              <a:rPr sz="2600" dirty="0">
                <a:latin typeface="Times New Roman"/>
                <a:cs typeface="Times New Roman"/>
              </a:rPr>
              <a:t>has </a:t>
            </a:r>
            <a:r>
              <a:rPr sz="2600" spc="-5" dirty="0">
                <a:latin typeface="Times New Roman"/>
                <a:cs typeface="Times New Roman"/>
              </a:rPr>
              <a:t>no resemblance to </a:t>
            </a:r>
            <a:r>
              <a:rPr sz="2600" dirty="0">
                <a:latin typeface="Times New Roman"/>
                <a:cs typeface="Times New Roman"/>
              </a:rPr>
              <a:t>the original  object. </a:t>
            </a:r>
            <a:r>
              <a:rPr sz="2600" spc="-5" dirty="0">
                <a:latin typeface="Times New Roman"/>
                <a:cs typeface="Times New Roman"/>
              </a:rPr>
              <a:t>It </a:t>
            </a:r>
            <a:r>
              <a:rPr sz="2600" dirty="0">
                <a:latin typeface="Times New Roman"/>
                <a:cs typeface="Times New Roman"/>
              </a:rPr>
              <a:t>has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it a </a:t>
            </a:r>
            <a:r>
              <a:rPr sz="2600" spc="-5" dirty="0">
                <a:latin typeface="Times New Roman"/>
                <a:cs typeface="Times New Roman"/>
              </a:rPr>
              <a:t>coded </a:t>
            </a:r>
            <a:r>
              <a:rPr sz="2600" dirty="0">
                <a:latin typeface="Times New Roman"/>
                <a:cs typeface="Times New Roman"/>
              </a:rPr>
              <a:t>form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dirty="0">
                <a:latin typeface="Times New Roman"/>
                <a:cs typeface="Times New Roman"/>
              </a:rPr>
              <a:t>information of the </a:t>
            </a:r>
            <a:r>
              <a:rPr sz="2600" spc="-5" dirty="0">
                <a:latin typeface="Times New Roman"/>
                <a:cs typeface="Times New Roman"/>
              </a:rPr>
              <a:t>object. </a:t>
            </a:r>
            <a:r>
              <a:rPr sz="2600" spc="5" dirty="0">
                <a:latin typeface="Times New Roman"/>
                <a:cs typeface="Times New Roman"/>
              </a:rPr>
              <a:t>The  </a:t>
            </a:r>
            <a:r>
              <a:rPr sz="2600" spc="-5" dirty="0">
                <a:latin typeface="Times New Roman"/>
                <a:cs typeface="Times New Roman"/>
              </a:rPr>
              <a:t>image is </a:t>
            </a:r>
            <a:r>
              <a:rPr sz="2600" dirty="0">
                <a:latin typeface="Times New Roman"/>
                <a:cs typeface="Times New Roman"/>
              </a:rPr>
              <a:t>reproduced by a process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reconstruction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9311" y="292099"/>
            <a:ext cx="3027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Bookman Uralic"/>
                <a:cs typeface="Bookman Uralic"/>
              </a:rPr>
              <a:t>Comparison</a:t>
            </a:r>
            <a:endParaRPr sz="40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412" y="1026667"/>
            <a:ext cx="4110990" cy="19888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1780"/>
              </a:spcBef>
            </a:pPr>
            <a:r>
              <a:rPr sz="2400" b="1" spc="-5" dirty="0">
                <a:solidFill>
                  <a:srgbClr val="FF0000"/>
                </a:solidFill>
                <a:latin typeface="Bookman Uralic"/>
                <a:cs typeface="Bookman Uralic"/>
              </a:rPr>
              <a:t>Photography</a:t>
            </a:r>
            <a:endParaRPr sz="2400">
              <a:latin typeface="Bookman Uralic"/>
              <a:cs typeface="Bookman Uralic"/>
            </a:endParaRPr>
          </a:p>
          <a:p>
            <a:pPr marL="354965" marR="508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6235" algn="l"/>
                <a:tab pos="779145" algn="l"/>
                <a:tab pos="2558415" algn="l"/>
              </a:tabLst>
            </a:pP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A	convent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onal	ph</a:t>
            </a:r>
            <a:r>
              <a:rPr sz="2400" spc="-15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graphy  is a 2-D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of a 3-D</a:t>
            </a:r>
            <a:r>
              <a:rPr sz="2400" spc="-1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scene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  <a:tab pos="855344" algn="l"/>
                <a:tab pos="2710815" algn="l"/>
              </a:tabLst>
            </a:pP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A	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conventional	photograph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4312" y="2989578"/>
            <a:ext cx="703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lacks 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depth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9368" y="2989578"/>
            <a:ext cx="2933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  <a:tabLst>
                <a:tab pos="567055" algn="l"/>
                <a:tab pos="591185" algn="l"/>
                <a:tab pos="1169035" algn="l"/>
                <a:tab pos="2084705" algn="l"/>
                <a:tab pos="2377440" algn="l"/>
                <a:tab pos="2546350" algn="l"/>
              </a:tabLst>
            </a:pP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e		per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tion	of		the  </a:t>
            </a:r>
            <a:r>
              <a:rPr sz="2400" spc="-15" dirty="0">
                <a:solidFill>
                  <a:srgbClr val="FF0065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r	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he	pa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ra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ax	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ith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7967" y="1316227"/>
            <a:ext cx="3884295" cy="510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Bookman Uralic"/>
                <a:cs typeface="Bookman Uralic"/>
              </a:rPr>
              <a:t>Holography</a:t>
            </a:r>
            <a:endParaRPr sz="2400">
              <a:latin typeface="Bookman Uralic"/>
              <a:cs typeface="Bookman Uralic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2285"/>
              </a:spcBef>
              <a:buChar char="•"/>
              <a:tabLst>
                <a:tab pos="356235" algn="l"/>
              </a:tabLst>
            </a:pP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Holography represents a  photographic process </a:t>
            </a:r>
            <a:r>
              <a:rPr sz="2200" spc="-10" dirty="0">
                <a:solidFill>
                  <a:srgbClr val="3232CC"/>
                </a:solidFill>
                <a:latin typeface="Times New Roman"/>
                <a:cs typeface="Times New Roman"/>
              </a:rPr>
              <a:t>in </a:t>
            </a: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a  broad sense, </a:t>
            </a:r>
            <a:r>
              <a:rPr sz="2200" dirty="0">
                <a:solidFill>
                  <a:srgbClr val="3232CC"/>
                </a:solidFill>
                <a:latin typeface="Times New Roman"/>
                <a:cs typeface="Times New Roman"/>
              </a:rPr>
              <a:t>but </a:t>
            </a: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essentially it  differs </a:t>
            </a:r>
            <a:r>
              <a:rPr sz="2200" dirty="0">
                <a:solidFill>
                  <a:srgbClr val="3232CC"/>
                </a:solidFill>
                <a:latin typeface="Times New Roman"/>
                <a:cs typeface="Times New Roman"/>
              </a:rPr>
              <a:t>from </a:t>
            </a: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a usual photo, as  </a:t>
            </a:r>
            <a:r>
              <a:rPr sz="2200" dirty="0">
                <a:solidFill>
                  <a:srgbClr val="3232CC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phase </a:t>
            </a:r>
            <a:r>
              <a:rPr sz="2200" dirty="0">
                <a:solidFill>
                  <a:srgbClr val="3232CC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light wave  scattered </a:t>
            </a:r>
            <a:r>
              <a:rPr sz="2200" dirty="0">
                <a:solidFill>
                  <a:srgbClr val="3232CC"/>
                </a:solidFill>
                <a:latin typeface="Times New Roman"/>
                <a:cs typeface="Times New Roman"/>
              </a:rPr>
              <a:t>by the </a:t>
            </a: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object carries  </a:t>
            </a:r>
            <a:r>
              <a:rPr sz="2200" dirty="0">
                <a:solidFill>
                  <a:srgbClr val="3232CC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complete information  </a:t>
            </a:r>
            <a:r>
              <a:rPr sz="2200" dirty="0">
                <a:solidFill>
                  <a:srgbClr val="3232CC"/>
                </a:solidFill>
                <a:latin typeface="Times New Roman"/>
                <a:cs typeface="Times New Roman"/>
              </a:rPr>
              <a:t>about </a:t>
            </a: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3-D structure </a:t>
            </a:r>
            <a:r>
              <a:rPr sz="2200" dirty="0">
                <a:solidFill>
                  <a:srgbClr val="3232CC"/>
                </a:solidFill>
                <a:latin typeface="Times New Roman"/>
                <a:cs typeface="Times New Roman"/>
              </a:rPr>
              <a:t>of the  </a:t>
            </a:r>
            <a:r>
              <a:rPr sz="2200" spc="-5" dirty="0">
                <a:solidFill>
                  <a:srgbClr val="3232CC"/>
                </a:solidFill>
                <a:latin typeface="Times New Roman"/>
                <a:cs typeface="Times New Roman"/>
              </a:rPr>
              <a:t>object.</a:t>
            </a:r>
            <a:endParaRPr sz="22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530"/>
              </a:spcBef>
              <a:buChar char="•"/>
              <a:tabLst>
                <a:tab pos="356235" algn="l"/>
              </a:tabLst>
            </a:pPr>
            <a:r>
              <a:rPr sz="2200" spc="-5" dirty="0">
                <a:solidFill>
                  <a:srgbClr val="FF0065"/>
                </a:solidFill>
                <a:latin typeface="Times New Roman"/>
                <a:cs typeface="Times New Roman"/>
              </a:rPr>
              <a:t>Hologram contains depth and  parallax, which </a:t>
            </a:r>
            <a:r>
              <a:rPr sz="2200" dirty="0">
                <a:solidFill>
                  <a:srgbClr val="FF0065"/>
                </a:solidFill>
                <a:latin typeface="Times New Roman"/>
                <a:cs typeface="Times New Roman"/>
              </a:rPr>
              <a:t>provides the  </a:t>
            </a:r>
            <a:r>
              <a:rPr sz="2200" spc="-5" dirty="0">
                <a:solidFill>
                  <a:srgbClr val="FF0065"/>
                </a:solidFill>
                <a:latin typeface="Times New Roman"/>
                <a:cs typeface="Times New Roman"/>
              </a:rPr>
              <a:t>ability </a:t>
            </a:r>
            <a:r>
              <a:rPr sz="2200" spc="-10" dirty="0">
                <a:solidFill>
                  <a:srgbClr val="FF0065"/>
                </a:solidFill>
                <a:latin typeface="Times New Roman"/>
                <a:cs typeface="Times New Roman"/>
              </a:rPr>
              <a:t>to </a:t>
            </a:r>
            <a:r>
              <a:rPr sz="2200" spc="-5" dirty="0">
                <a:solidFill>
                  <a:srgbClr val="FF0065"/>
                </a:solidFill>
                <a:latin typeface="Times New Roman"/>
                <a:cs typeface="Times New Roman"/>
              </a:rPr>
              <a:t>see around </a:t>
            </a:r>
            <a:r>
              <a:rPr sz="2200" dirty="0">
                <a:solidFill>
                  <a:srgbClr val="FF0065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FF0065"/>
                </a:solidFill>
                <a:latin typeface="Times New Roman"/>
                <a:cs typeface="Times New Roman"/>
              </a:rPr>
              <a:t>object  placed</a:t>
            </a:r>
            <a:r>
              <a:rPr sz="2200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65"/>
                </a:solidFill>
                <a:latin typeface="Times New Roman"/>
                <a:cs typeface="Times New Roman"/>
              </a:rPr>
              <a:t>behind.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4317" y="3721098"/>
            <a:ext cx="376809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which we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view a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real life 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scene.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Since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conventional  photograph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records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intensity pattern,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3-D 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character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object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scene 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is</a:t>
            </a:r>
            <a:r>
              <a:rPr sz="2400" spc="-3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lost.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4111" y="292099"/>
            <a:ext cx="3027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Bookman Uralic"/>
                <a:cs typeface="Bookman Uralic"/>
              </a:rPr>
              <a:t>Comparison</a:t>
            </a:r>
            <a:endParaRPr sz="40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7967" y="1179067"/>
            <a:ext cx="4113529" cy="19151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958850">
              <a:lnSpc>
                <a:spcPct val="100000"/>
              </a:lnSpc>
              <a:spcBef>
                <a:spcPts val="1780"/>
              </a:spcBef>
            </a:pPr>
            <a:r>
              <a:rPr sz="2400" b="1" spc="-5" dirty="0">
                <a:solidFill>
                  <a:srgbClr val="FF0000"/>
                </a:solidFill>
                <a:latin typeface="Bookman Uralic"/>
                <a:cs typeface="Bookman Uralic"/>
              </a:rPr>
              <a:t>Holography</a:t>
            </a:r>
            <a:endParaRPr sz="2400">
              <a:latin typeface="Bookman Uralic"/>
              <a:cs typeface="Bookman Uralic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680"/>
              </a:spcBef>
              <a:buFont typeface="Times New Roman"/>
              <a:buChar char="•"/>
              <a:tabLst>
                <a:tab pos="43180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It </a:t>
            </a:r>
            <a:r>
              <a:rPr sz="2400" spc="-10" dirty="0">
                <a:solidFill>
                  <a:srgbClr val="3232FF"/>
                </a:solidFill>
                <a:latin typeface="Times New Roman"/>
                <a:cs typeface="Times New Roman"/>
              </a:rPr>
              <a:t>gives </a:t>
            </a:r>
            <a:r>
              <a:rPr sz="2400" spc="-5" dirty="0">
                <a:solidFill>
                  <a:srgbClr val="3232FF"/>
                </a:solidFill>
                <a:latin typeface="Times New Roman"/>
                <a:cs typeface="Times New Roman"/>
              </a:rPr>
              <a:t>information about  amplitude 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3232FF"/>
                </a:solidFill>
                <a:latin typeface="Times New Roman"/>
                <a:cs typeface="Times New Roman"/>
              </a:rPr>
              <a:t>well 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as the phase  of an </a:t>
            </a:r>
            <a:r>
              <a:rPr sz="2400" spc="-5" dirty="0">
                <a:solidFill>
                  <a:srgbClr val="3232FF"/>
                </a:solidFill>
                <a:latin typeface="Times New Roman"/>
                <a:cs typeface="Times New Roman"/>
              </a:rPr>
              <a:t>object. So</a:t>
            </a:r>
            <a:r>
              <a:rPr sz="2400" spc="39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FF"/>
                </a:solidFill>
                <a:latin typeface="Times New Roman"/>
                <a:cs typeface="Times New Roman"/>
              </a:rPr>
              <a:t>hologram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867" y="3434586"/>
            <a:ext cx="2652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3294" algn="l"/>
                <a:tab pos="2284730" algn="l"/>
              </a:tabLst>
            </a:pP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the	o</a:t>
            </a:r>
            <a:r>
              <a:rPr sz="2400" spc="-1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j</a:t>
            </a:r>
            <a:r>
              <a:rPr sz="2400" spc="-1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ct	</a:t>
            </a:r>
            <a:r>
              <a:rPr sz="2400" spc="-1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0867" y="3068826"/>
            <a:ext cx="3769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331595" algn="l"/>
                <a:tab pos="3065780" algn="l"/>
              </a:tabLst>
            </a:pP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preser</a:t>
            </a:r>
            <a:r>
              <a:rPr sz="2400" spc="-15" dirty="0">
                <a:solidFill>
                  <a:srgbClr val="3232FF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e	</a:t>
            </a:r>
            <a:r>
              <a:rPr sz="2400" spc="-10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400" spc="1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ion	about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1412" y="1392427"/>
            <a:ext cx="4110990" cy="536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332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Bookman Uralic"/>
                <a:cs typeface="Bookman Uralic"/>
              </a:rPr>
              <a:t>Photography</a:t>
            </a:r>
            <a:endParaRPr sz="2400">
              <a:latin typeface="Bookman Uralic"/>
              <a:cs typeface="Bookman Uralic"/>
            </a:endParaRPr>
          </a:p>
          <a:p>
            <a:pPr marL="354965" marR="5080" indent="-342900" algn="just">
              <a:lnSpc>
                <a:spcPts val="2590"/>
              </a:lnSpc>
              <a:spcBef>
                <a:spcPts val="2320"/>
              </a:spcBef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3232FF"/>
                </a:solidFill>
                <a:latin typeface="Times New Roman"/>
                <a:cs typeface="Times New Roman"/>
              </a:rPr>
              <a:t>The intensity variations are  recorded 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on the </a:t>
            </a:r>
            <a:r>
              <a:rPr sz="2400" spc="-5" dirty="0">
                <a:solidFill>
                  <a:srgbClr val="3232FF"/>
                </a:solidFill>
                <a:latin typeface="Times New Roman"/>
                <a:cs typeface="Times New Roman"/>
              </a:rPr>
              <a:t>photographic  plate while 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the phase  </a:t>
            </a:r>
            <a:r>
              <a:rPr sz="2400" spc="-5" dirty="0">
                <a:solidFill>
                  <a:srgbClr val="3232FF"/>
                </a:solidFill>
                <a:latin typeface="Times New Roman"/>
                <a:cs typeface="Times New Roman"/>
              </a:rPr>
              <a:t>distribution prevailing at the  plane 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3232FF"/>
                </a:solidFill>
                <a:latin typeface="Times New Roman"/>
                <a:cs typeface="Times New Roman"/>
              </a:rPr>
              <a:t>photographic  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plate is </a:t>
            </a:r>
            <a:r>
              <a:rPr sz="2400" spc="-5" dirty="0">
                <a:solidFill>
                  <a:srgbClr val="3232FF"/>
                </a:solidFill>
                <a:latin typeface="Times New Roman"/>
                <a:cs typeface="Times New Roman"/>
              </a:rPr>
              <a:t>completely</a:t>
            </a:r>
            <a:r>
              <a:rPr sz="2400" spc="-9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lost.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ts val="2590"/>
              </a:lnSpc>
              <a:spcBef>
                <a:spcPts val="585"/>
              </a:spcBef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conventional photography,  there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is one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one 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relationship between object 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image point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as the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light  originating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from a 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particular 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point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of scene is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collected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by  a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lens focused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that  particular</a:t>
            </a:r>
            <a:r>
              <a:rPr sz="2400" spc="-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point.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7967" y="3727194"/>
            <a:ext cx="4113529" cy="23666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3232FF"/>
                </a:solidFill>
                <a:latin typeface="Times New Roman"/>
                <a:cs typeface="Times New Roman"/>
              </a:rPr>
              <a:t>observation.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Hologram received light from 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every </a:t>
            </a:r>
            <a:r>
              <a:rPr sz="2400" spc="-10" dirty="0">
                <a:solidFill>
                  <a:srgbClr val="FF0065"/>
                </a:solidFill>
                <a:latin typeface="Times New Roman"/>
                <a:cs typeface="Times New Roman"/>
              </a:rPr>
              <a:t>point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scene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and  hence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there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is no one to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one  relationship. This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record  </a:t>
            </a:r>
            <a:r>
              <a:rPr sz="2400" dirty="0">
                <a:solidFill>
                  <a:srgbClr val="FF0065"/>
                </a:solidFill>
                <a:latin typeface="Times New Roman"/>
                <a:cs typeface="Times New Roman"/>
              </a:rPr>
              <a:t>of entire signal</a:t>
            </a:r>
            <a:r>
              <a:rPr sz="2400" spc="-8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Times New Roman"/>
                <a:cs typeface="Times New Roman"/>
              </a:rPr>
              <a:t>wave.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036" y="554227"/>
            <a:ext cx="203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Bookman Uralic"/>
                <a:cs typeface="Bookman Uralic"/>
              </a:rPr>
              <a:t>Photography</a:t>
            </a:r>
            <a:endParaRPr sz="24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4370" y="554227"/>
            <a:ext cx="1842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Bookman Uralic"/>
                <a:cs typeface="Bookman Uralic"/>
              </a:rPr>
              <a:t>Holography</a:t>
            </a:r>
            <a:endParaRPr sz="2400">
              <a:latin typeface="Bookman Uralic"/>
              <a:cs typeface="Bookman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620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/>
              <a:t>Two dimensional (2-D) </a:t>
            </a:r>
            <a:r>
              <a:rPr spc="-10" dirty="0"/>
              <a:t>image </a:t>
            </a:r>
            <a:r>
              <a:rPr dirty="0"/>
              <a:t>of  </a:t>
            </a:r>
            <a:r>
              <a:rPr spc="-5" dirty="0"/>
              <a:t>a three dimensional (3-D)</a:t>
            </a:r>
            <a:r>
              <a:rPr dirty="0"/>
              <a:t> </a:t>
            </a:r>
            <a:r>
              <a:rPr spc="-5" dirty="0"/>
              <a:t>object</a:t>
            </a:r>
          </a:p>
          <a:p>
            <a:pPr marL="355600" indent="-343535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solidFill>
                  <a:srgbClr val="FF0000"/>
                </a:solidFill>
              </a:rPr>
              <a:t>The quality </a:t>
            </a:r>
            <a:r>
              <a:rPr dirty="0">
                <a:solidFill>
                  <a:srgbClr val="FF0000"/>
                </a:solidFill>
              </a:rPr>
              <a:t>of </a:t>
            </a:r>
            <a:r>
              <a:rPr spc="-5" dirty="0">
                <a:solidFill>
                  <a:srgbClr val="FF0000"/>
                </a:solidFill>
              </a:rPr>
              <a:t>depth is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missing</a:t>
            </a:r>
          </a:p>
          <a:p>
            <a:pPr marL="354965" marR="37465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/>
              <a:t>Each region contains separate  and </a:t>
            </a:r>
            <a:r>
              <a:rPr dirty="0"/>
              <a:t>individual </a:t>
            </a:r>
            <a:r>
              <a:rPr spc="-5" dirty="0"/>
              <a:t>part </a:t>
            </a:r>
            <a:r>
              <a:rPr dirty="0"/>
              <a:t>of the  </a:t>
            </a:r>
            <a:r>
              <a:rPr spc="-5" dirty="0"/>
              <a:t>original</a:t>
            </a:r>
            <a:r>
              <a:rPr spc="-15" dirty="0"/>
              <a:t> </a:t>
            </a:r>
            <a:r>
              <a:rPr spc="-5" dirty="0"/>
              <a:t>object.</a:t>
            </a:r>
          </a:p>
          <a:p>
            <a:pPr marL="354965" marR="7493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4965" algn="l"/>
                <a:tab pos="356235" algn="l"/>
                <a:tab pos="727075" algn="l"/>
              </a:tabLst>
            </a:pPr>
            <a:r>
              <a:rPr spc="-5" dirty="0">
                <a:solidFill>
                  <a:srgbClr val="007F7F"/>
                </a:solidFill>
              </a:rPr>
              <a:t>In	conventional </a:t>
            </a:r>
            <a:r>
              <a:rPr dirty="0">
                <a:solidFill>
                  <a:srgbClr val="007F7F"/>
                </a:solidFill>
              </a:rPr>
              <a:t>photography,  </a:t>
            </a:r>
            <a:r>
              <a:rPr spc="-5" dirty="0">
                <a:solidFill>
                  <a:srgbClr val="007F7F"/>
                </a:solidFill>
              </a:rPr>
              <a:t>radiated energy is recorded and  phase relationship </a:t>
            </a:r>
            <a:r>
              <a:rPr dirty="0">
                <a:solidFill>
                  <a:srgbClr val="007F7F"/>
                </a:solidFill>
              </a:rPr>
              <a:t>of </a:t>
            </a:r>
            <a:r>
              <a:rPr spc="-5" dirty="0">
                <a:solidFill>
                  <a:srgbClr val="007F7F"/>
                </a:solidFill>
              </a:rPr>
              <a:t>wave  arriving from different distances  and direction is</a:t>
            </a:r>
            <a:r>
              <a:rPr spc="-15" dirty="0">
                <a:solidFill>
                  <a:srgbClr val="007F7F"/>
                </a:solidFill>
              </a:rPr>
              <a:t> </a:t>
            </a:r>
            <a:r>
              <a:rPr spc="-5" dirty="0">
                <a:solidFill>
                  <a:srgbClr val="007F7F"/>
                </a:solidFill>
              </a:rPr>
              <a:t>lost.</a:t>
            </a:r>
          </a:p>
          <a:p>
            <a:pPr marL="354965" marR="339725" indent="-342900">
              <a:lnSpc>
                <a:spcPct val="80000"/>
              </a:lnSpc>
              <a:spcBef>
                <a:spcPts val="525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solidFill>
                  <a:srgbClr val="000000"/>
                </a:solidFill>
              </a:rPr>
              <a:t>Ordinary </a:t>
            </a:r>
            <a:r>
              <a:rPr dirty="0">
                <a:solidFill>
                  <a:srgbClr val="000000"/>
                </a:solidFill>
              </a:rPr>
              <a:t>light </a:t>
            </a:r>
            <a:r>
              <a:rPr spc="-10" dirty="0">
                <a:solidFill>
                  <a:srgbClr val="000000"/>
                </a:solidFill>
              </a:rPr>
              <a:t>can </a:t>
            </a:r>
            <a:r>
              <a:rPr dirty="0">
                <a:solidFill>
                  <a:srgbClr val="000000"/>
                </a:solidFill>
              </a:rPr>
              <a:t>be </a:t>
            </a:r>
            <a:r>
              <a:rPr spc="-5" dirty="0">
                <a:solidFill>
                  <a:srgbClr val="000000"/>
                </a:solidFill>
              </a:rPr>
              <a:t>used </a:t>
            </a:r>
            <a:r>
              <a:rPr dirty="0">
                <a:solidFill>
                  <a:srgbClr val="000000"/>
                </a:solidFill>
              </a:rPr>
              <a:t>for  </a:t>
            </a:r>
            <a:r>
              <a:rPr spc="-5" dirty="0">
                <a:solidFill>
                  <a:srgbClr val="000000"/>
                </a:solidFill>
              </a:rPr>
              <a:t>recording</a:t>
            </a:r>
          </a:p>
          <a:p>
            <a:pPr marL="355600" indent="-343535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solidFill>
                  <a:srgbClr val="3232FF"/>
                </a:solidFill>
              </a:rPr>
              <a:t>It is based </a:t>
            </a:r>
            <a:r>
              <a:rPr dirty="0">
                <a:solidFill>
                  <a:srgbClr val="3232FF"/>
                </a:solidFill>
              </a:rPr>
              <a:t>on </a:t>
            </a:r>
            <a:r>
              <a:rPr spc="-5" dirty="0">
                <a:solidFill>
                  <a:srgbClr val="3232FF"/>
                </a:solidFill>
              </a:rPr>
              <a:t>lens</a:t>
            </a:r>
            <a:r>
              <a:rPr spc="-35" dirty="0">
                <a:solidFill>
                  <a:srgbClr val="3232FF"/>
                </a:solidFill>
              </a:rPr>
              <a:t> </a:t>
            </a:r>
            <a:r>
              <a:rPr spc="-5" dirty="0">
                <a:solidFill>
                  <a:srgbClr val="3232FF"/>
                </a:solidFill>
              </a:rPr>
              <a:t>systems</a:t>
            </a:r>
          </a:p>
          <a:p>
            <a:pPr marL="354965" marR="11811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solidFill>
                  <a:srgbClr val="FF9900"/>
                </a:solidFill>
              </a:rPr>
              <a:t>A 6×9 </a:t>
            </a:r>
            <a:r>
              <a:rPr spc="-10" dirty="0">
                <a:solidFill>
                  <a:srgbClr val="FF9900"/>
                </a:solidFill>
              </a:rPr>
              <a:t>mm </a:t>
            </a:r>
            <a:r>
              <a:rPr dirty="0">
                <a:solidFill>
                  <a:srgbClr val="FF9900"/>
                </a:solidFill>
              </a:rPr>
              <a:t>photograph </a:t>
            </a:r>
            <a:r>
              <a:rPr spc="-10" dirty="0">
                <a:solidFill>
                  <a:srgbClr val="FF9900"/>
                </a:solidFill>
              </a:rPr>
              <a:t>can </a:t>
            </a:r>
            <a:r>
              <a:rPr dirty="0">
                <a:solidFill>
                  <a:srgbClr val="FF9900"/>
                </a:solidFill>
              </a:rPr>
              <a:t>hold  one </a:t>
            </a:r>
            <a:r>
              <a:rPr spc="-5" dirty="0">
                <a:solidFill>
                  <a:srgbClr val="FF9900"/>
                </a:solidFill>
              </a:rPr>
              <a:t>printed page</a:t>
            </a:r>
            <a:r>
              <a:rPr spc="-30" dirty="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only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2382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/>
              <a:t>Three dimensional (3-D) </a:t>
            </a:r>
            <a:r>
              <a:rPr spc="-10" dirty="0"/>
              <a:t>image </a:t>
            </a:r>
            <a:r>
              <a:rPr dirty="0"/>
              <a:t>of  </a:t>
            </a: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object</a:t>
            </a: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solidFill>
                  <a:srgbClr val="FF0000"/>
                </a:solidFill>
              </a:rPr>
              <a:t>It </a:t>
            </a:r>
            <a:r>
              <a:rPr dirty="0">
                <a:solidFill>
                  <a:srgbClr val="FF0000"/>
                </a:solidFill>
              </a:rPr>
              <a:t>provides </a:t>
            </a:r>
            <a:r>
              <a:rPr spc="-5" dirty="0">
                <a:solidFill>
                  <a:srgbClr val="FF0000"/>
                </a:solidFill>
              </a:rPr>
              <a:t>depth perception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also</a:t>
            </a:r>
          </a:p>
          <a:p>
            <a:pPr marL="354965" marR="61722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/>
              <a:t>Each part contain information  </a:t>
            </a:r>
            <a:r>
              <a:rPr dirty="0"/>
              <a:t>about the </a:t>
            </a:r>
            <a:r>
              <a:rPr spc="-5" dirty="0"/>
              <a:t>entire</a:t>
            </a:r>
            <a:r>
              <a:rPr spc="-50" dirty="0"/>
              <a:t> </a:t>
            </a:r>
            <a:r>
              <a:rPr spc="-5" dirty="0"/>
              <a:t>object.</a:t>
            </a:r>
          </a:p>
          <a:p>
            <a:pPr marL="354965" marR="33655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solidFill>
                  <a:srgbClr val="007F7F"/>
                </a:solidFill>
              </a:rPr>
              <a:t>In </a:t>
            </a:r>
            <a:r>
              <a:rPr dirty="0">
                <a:solidFill>
                  <a:srgbClr val="007F7F"/>
                </a:solidFill>
              </a:rPr>
              <a:t>holography </a:t>
            </a:r>
            <a:r>
              <a:rPr spc="-5" dirty="0">
                <a:solidFill>
                  <a:srgbClr val="007F7F"/>
                </a:solidFill>
              </a:rPr>
              <a:t>phase relationship is  recorded </a:t>
            </a:r>
            <a:r>
              <a:rPr dirty="0">
                <a:solidFill>
                  <a:srgbClr val="007F7F"/>
                </a:solidFill>
              </a:rPr>
              <a:t>by </a:t>
            </a:r>
            <a:r>
              <a:rPr spc="-5" dirty="0">
                <a:solidFill>
                  <a:srgbClr val="007F7F"/>
                </a:solidFill>
              </a:rPr>
              <a:t>using technique </a:t>
            </a:r>
            <a:r>
              <a:rPr dirty="0">
                <a:solidFill>
                  <a:srgbClr val="007F7F"/>
                </a:solidFill>
              </a:rPr>
              <a:t>of  </a:t>
            </a:r>
            <a:r>
              <a:rPr spc="-5" dirty="0">
                <a:solidFill>
                  <a:srgbClr val="007F7F"/>
                </a:solidFill>
              </a:rPr>
              <a:t>interference </a:t>
            </a:r>
            <a:r>
              <a:rPr dirty="0">
                <a:solidFill>
                  <a:srgbClr val="007F7F"/>
                </a:solidFill>
              </a:rPr>
              <a:t>of light</a:t>
            </a:r>
            <a:r>
              <a:rPr spc="-10" dirty="0">
                <a:solidFill>
                  <a:srgbClr val="007F7F"/>
                </a:solidFill>
              </a:rPr>
              <a:t> </a:t>
            </a:r>
            <a:r>
              <a:rPr spc="-5" dirty="0">
                <a:solidFill>
                  <a:srgbClr val="007F7F"/>
                </a:solidFill>
              </a:rPr>
              <a:t>waves.</a:t>
            </a:r>
          </a:p>
          <a:p>
            <a:pPr marL="354965" marR="508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solidFill>
                  <a:srgbClr val="000000"/>
                </a:solidFill>
              </a:rPr>
              <a:t>Only laser beam should </a:t>
            </a:r>
            <a:r>
              <a:rPr dirty="0">
                <a:solidFill>
                  <a:srgbClr val="000000"/>
                </a:solidFill>
              </a:rPr>
              <a:t>be </a:t>
            </a:r>
            <a:r>
              <a:rPr spc="-5" dirty="0">
                <a:solidFill>
                  <a:srgbClr val="000000"/>
                </a:solidFill>
              </a:rPr>
              <a:t>used </a:t>
            </a:r>
            <a:r>
              <a:rPr dirty="0">
                <a:solidFill>
                  <a:srgbClr val="000000"/>
                </a:solidFill>
              </a:rPr>
              <a:t>for  </a:t>
            </a:r>
            <a:r>
              <a:rPr spc="-5" dirty="0">
                <a:solidFill>
                  <a:srgbClr val="000000"/>
                </a:solidFill>
              </a:rPr>
              <a:t>recording (or) constructing a  </a:t>
            </a:r>
            <a:r>
              <a:rPr dirty="0">
                <a:solidFill>
                  <a:srgbClr val="000000"/>
                </a:solidFill>
              </a:rPr>
              <a:t>hologram</a:t>
            </a: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solidFill>
                  <a:srgbClr val="3232FF"/>
                </a:solidFill>
              </a:rPr>
              <a:t>It is a lensless</a:t>
            </a:r>
            <a:r>
              <a:rPr spc="-25" dirty="0">
                <a:solidFill>
                  <a:srgbClr val="3232FF"/>
                </a:solidFill>
              </a:rPr>
              <a:t> </a:t>
            </a:r>
            <a:r>
              <a:rPr spc="-5" dirty="0">
                <a:solidFill>
                  <a:srgbClr val="3232FF"/>
                </a:solidFill>
              </a:rPr>
              <a:t>systems</a:t>
            </a:r>
          </a:p>
          <a:p>
            <a:pPr marL="354965" marR="18542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solidFill>
                  <a:srgbClr val="FF9900"/>
                </a:solidFill>
              </a:rPr>
              <a:t>A 6×9 </a:t>
            </a:r>
            <a:r>
              <a:rPr spc="-10" dirty="0">
                <a:solidFill>
                  <a:srgbClr val="FF9900"/>
                </a:solidFill>
              </a:rPr>
              <a:t>mm </a:t>
            </a:r>
            <a:r>
              <a:rPr dirty="0">
                <a:solidFill>
                  <a:srgbClr val="FF9900"/>
                </a:solidFill>
              </a:rPr>
              <a:t>hologram </a:t>
            </a:r>
            <a:r>
              <a:rPr spc="-10" dirty="0">
                <a:solidFill>
                  <a:srgbClr val="FF9900"/>
                </a:solidFill>
              </a:rPr>
              <a:t>can </a:t>
            </a:r>
            <a:r>
              <a:rPr spc="-5" dirty="0">
                <a:solidFill>
                  <a:srgbClr val="FF9900"/>
                </a:solidFill>
              </a:rPr>
              <a:t>store </a:t>
            </a:r>
            <a:r>
              <a:rPr dirty="0">
                <a:solidFill>
                  <a:srgbClr val="FF9900"/>
                </a:solidFill>
              </a:rPr>
              <a:t>up  </a:t>
            </a:r>
            <a:r>
              <a:rPr spc="-5" dirty="0">
                <a:solidFill>
                  <a:srgbClr val="FF9900"/>
                </a:solidFill>
              </a:rPr>
              <a:t>to </a:t>
            </a:r>
            <a:r>
              <a:rPr dirty="0">
                <a:solidFill>
                  <a:srgbClr val="FF9900"/>
                </a:solidFill>
              </a:rPr>
              <a:t>300 </a:t>
            </a:r>
            <a:r>
              <a:rPr spc="-5" dirty="0">
                <a:solidFill>
                  <a:srgbClr val="FF9900"/>
                </a:solidFill>
              </a:rPr>
              <a:t>such</a:t>
            </a:r>
            <a:r>
              <a:rPr spc="-25" dirty="0">
                <a:solidFill>
                  <a:srgbClr val="FF9900"/>
                </a:solidFill>
              </a:rPr>
              <a:t> </a:t>
            </a:r>
            <a:r>
              <a:rPr spc="-5" dirty="0">
                <a:solidFill>
                  <a:srgbClr val="FF9900"/>
                </a:solidFill>
              </a:rPr>
              <a:t>pages.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320" y="333248"/>
            <a:ext cx="8476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3232CC"/>
                </a:solidFill>
                <a:latin typeface="Bookman Uralic"/>
                <a:cs typeface="Bookman Uralic"/>
              </a:rPr>
              <a:t>Construction of Hologram: Recording Process</a:t>
            </a:r>
            <a:endParaRPr sz="3000">
              <a:latin typeface="Bookman Uralic"/>
              <a:cs typeface="Bookman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73" y="1187195"/>
            <a:ext cx="9137900" cy="6015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362203"/>
            <a:ext cx="43611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latin typeface="Bookman Uralic"/>
                <a:cs typeface="Bookman Uralic"/>
              </a:rPr>
              <a:t>Reconstruction</a:t>
            </a:r>
            <a:r>
              <a:rPr sz="2700" b="1" spc="-90" dirty="0">
                <a:latin typeface="Bookman Uralic"/>
                <a:cs typeface="Bookman Uralic"/>
              </a:rPr>
              <a:t> </a:t>
            </a:r>
            <a:r>
              <a:rPr sz="2700" b="1" dirty="0">
                <a:latin typeface="Bookman Uralic"/>
                <a:cs typeface="Bookman Uralic"/>
              </a:rPr>
              <a:t>Process</a:t>
            </a:r>
            <a:r>
              <a:rPr sz="2700" b="1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73" y="882395"/>
            <a:ext cx="9139424" cy="6313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484" y="831595"/>
            <a:ext cx="6678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  <a:latin typeface="Arial"/>
                <a:cs typeface="Arial"/>
              </a:rPr>
              <a:t>Applications </a:t>
            </a:r>
            <a:r>
              <a:rPr sz="4400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4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0000"/>
                </a:solidFill>
                <a:latin typeface="Arial"/>
                <a:cs typeface="Arial"/>
              </a:rPr>
              <a:t>Holography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17" y="1873096"/>
            <a:ext cx="7315834" cy="46101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1) </a:t>
            </a:r>
            <a:r>
              <a:rPr sz="3200" spc="-5" dirty="0">
                <a:solidFill>
                  <a:srgbClr val="007F7F"/>
                </a:solidFill>
                <a:latin typeface="Arial"/>
                <a:cs typeface="Arial"/>
              </a:rPr>
              <a:t>In information storage in</a:t>
            </a:r>
            <a:r>
              <a:rPr sz="3200" spc="-80" dirty="0">
                <a:solidFill>
                  <a:srgbClr val="007F7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7F7F"/>
                </a:solidFill>
                <a:latin typeface="Arial"/>
                <a:cs typeface="Arial"/>
              </a:rPr>
              <a:t>computers.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2) </a:t>
            </a:r>
            <a:r>
              <a:rPr sz="3200" spc="-5" dirty="0">
                <a:solidFill>
                  <a:srgbClr val="3232FF"/>
                </a:solidFill>
                <a:latin typeface="Arial"/>
                <a:cs typeface="Arial"/>
              </a:rPr>
              <a:t>In </a:t>
            </a:r>
            <a:r>
              <a:rPr sz="3200" spc="-10" dirty="0">
                <a:solidFill>
                  <a:srgbClr val="3232FF"/>
                </a:solidFill>
                <a:latin typeface="Arial"/>
                <a:cs typeface="Arial"/>
              </a:rPr>
              <a:t>holographic</a:t>
            </a:r>
            <a:r>
              <a:rPr sz="3200" spc="-4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232FF"/>
                </a:solidFill>
                <a:latin typeface="Arial"/>
                <a:cs typeface="Arial"/>
              </a:rPr>
              <a:t>cinema.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3) In data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processing.</a:t>
            </a:r>
            <a:endParaRPr sz="3200">
              <a:latin typeface="Arial"/>
              <a:cs typeface="Arial"/>
            </a:endParaRPr>
          </a:p>
          <a:p>
            <a:pPr marL="354965" marR="5715" indent="-3549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4) </a:t>
            </a:r>
            <a:r>
              <a:rPr sz="3200" spc="-5" dirty="0">
                <a:solidFill>
                  <a:srgbClr val="FF9900"/>
                </a:solidFill>
                <a:latin typeface="Arial"/>
                <a:cs typeface="Arial"/>
              </a:rPr>
              <a:t>Hologram </a:t>
            </a:r>
            <a:r>
              <a:rPr sz="3200" dirty="0">
                <a:solidFill>
                  <a:srgbClr val="FF9900"/>
                </a:solidFill>
                <a:latin typeface="Arial"/>
                <a:cs typeface="Arial"/>
              </a:rPr>
              <a:t>can </a:t>
            </a:r>
            <a:r>
              <a:rPr sz="3200" spc="-5" dirty="0">
                <a:solidFill>
                  <a:srgbClr val="FF9900"/>
                </a:solidFill>
                <a:latin typeface="Arial"/>
                <a:cs typeface="Arial"/>
              </a:rPr>
              <a:t>be used as an</a:t>
            </a:r>
            <a:r>
              <a:rPr sz="3200" spc="-12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9900"/>
                </a:solidFill>
                <a:latin typeface="Arial"/>
                <a:cs typeface="Arial"/>
              </a:rPr>
              <a:t>optical  grating.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6235" algn="l"/>
                <a:tab pos="939165" algn="l"/>
              </a:tabLst>
            </a:pPr>
            <a:r>
              <a:rPr sz="3200" spc="-5" dirty="0">
                <a:latin typeface="Arial"/>
                <a:cs typeface="Arial"/>
              </a:rPr>
              <a:t>5)	In information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coding.</a:t>
            </a:r>
            <a:endParaRPr sz="3200">
              <a:latin typeface="Arial"/>
              <a:cs typeface="Arial"/>
            </a:endParaRPr>
          </a:p>
          <a:p>
            <a:pPr marL="123825" marR="2555875" indent="-111760">
              <a:lnSpc>
                <a:spcPct val="120000"/>
              </a:lnSpc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6) </a:t>
            </a:r>
            <a:r>
              <a:rPr sz="3200" spc="-5" dirty="0">
                <a:solidFill>
                  <a:srgbClr val="6F2FA0"/>
                </a:solidFill>
                <a:latin typeface="Arial"/>
                <a:cs typeface="Arial"/>
              </a:rPr>
              <a:t>In pattern</a:t>
            </a:r>
            <a:r>
              <a:rPr sz="3200" spc="-114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F2FA0"/>
                </a:solidFill>
                <a:latin typeface="Arial"/>
                <a:cs typeface="Arial"/>
              </a:rPr>
              <a:t>recognition. </a:t>
            </a:r>
            <a:r>
              <a:rPr sz="3200" spc="-5" dirty="0">
                <a:latin typeface="Arial"/>
                <a:cs typeface="Arial"/>
              </a:rPr>
              <a:t> and many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more…….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336" y="435355"/>
            <a:ext cx="3255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u="heavy" spc="-5" dirty="0">
                <a:solidFill>
                  <a:srgbClr val="996532"/>
                </a:solidFill>
                <a:uFill>
                  <a:solidFill>
                    <a:srgbClr val="986532"/>
                  </a:solidFill>
                </a:uFill>
                <a:latin typeface="Palladio Uralic"/>
                <a:cs typeface="Palladio Uralic"/>
              </a:rPr>
              <a:t>Introduction</a:t>
            </a:r>
            <a:endParaRPr sz="44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12" y="1261973"/>
            <a:ext cx="8833485" cy="57804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6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 was first built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1961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Ali</a:t>
            </a:r>
            <a:r>
              <a:rPr sz="3200" b="1" spc="-1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Javan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354965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2320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323200"/>
                </a:solidFill>
                <a:latin typeface="Times New Roman"/>
                <a:cs typeface="Times New Roman"/>
              </a:rPr>
              <a:t>helium-neon </a:t>
            </a:r>
            <a:r>
              <a:rPr sz="3200" dirty="0">
                <a:solidFill>
                  <a:srgbClr val="323200"/>
                </a:solidFill>
                <a:latin typeface="Times New Roman"/>
                <a:cs typeface="Times New Roman"/>
              </a:rPr>
              <a:t>laser, </a:t>
            </a:r>
            <a:r>
              <a:rPr sz="3200" spc="-5" dirty="0">
                <a:solidFill>
                  <a:srgbClr val="323200"/>
                </a:solidFill>
                <a:latin typeface="Times New Roman"/>
                <a:cs typeface="Times New Roman"/>
              </a:rPr>
              <a:t>usually called </a:t>
            </a:r>
            <a:r>
              <a:rPr sz="3200" dirty="0">
                <a:solidFill>
                  <a:srgbClr val="32320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323200"/>
                </a:solidFill>
                <a:latin typeface="Times New Roman"/>
                <a:cs typeface="Times New Roman"/>
              </a:rPr>
              <a:t>He-Ne laser,  is </a:t>
            </a:r>
            <a:r>
              <a:rPr sz="3200" dirty="0">
                <a:solidFill>
                  <a:srgbClr val="323200"/>
                </a:solidFill>
                <a:latin typeface="Times New Roman"/>
                <a:cs typeface="Times New Roman"/>
              </a:rPr>
              <a:t>a type of small </a:t>
            </a:r>
            <a:r>
              <a:rPr sz="3200" b="1" spc="5" dirty="0">
                <a:solidFill>
                  <a:srgbClr val="FFC000"/>
                </a:solidFill>
                <a:latin typeface="Times New Roman"/>
                <a:cs typeface="Times New Roman"/>
              </a:rPr>
              <a:t>gas</a:t>
            </a:r>
            <a:r>
              <a:rPr sz="3200" b="1" spc="-7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laser</a:t>
            </a:r>
            <a:r>
              <a:rPr sz="3200" dirty="0">
                <a:solidFill>
                  <a:srgbClr val="323200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232CC"/>
                </a:solidFill>
                <a:latin typeface="Times New Roman"/>
                <a:cs typeface="Times New Roman"/>
              </a:rPr>
              <a:t>In gases, the </a:t>
            </a:r>
            <a:r>
              <a:rPr sz="3200" spc="-5" dirty="0">
                <a:solidFill>
                  <a:srgbClr val="3232CC"/>
                </a:solidFill>
                <a:latin typeface="Times New Roman"/>
                <a:cs typeface="Times New Roman"/>
              </a:rPr>
              <a:t>energy levels </a:t>
            </a:r>
            <a:r>
              <a:rPr sz="3200" dirty="0">
                <a:solidFill>
                  <a:srgbClr val="3232CC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3232CC"/>
                </a:solidFill>
                <a:latin typeface="Times New Roman"/>
                <a:cs typeface="Times New Roman"/>
              </a:rPr>
              <a:t>atoms involved in the  lasing </a:t>
            </a:r>
            <a:r>
              <a:rPr sz="3200" dirty="0">
                <a:solidFill>
                  <a:srgbClr val="3232CC"/>
                </a:solidFill>
                <a:latin typeface="Times New Roman"/>
                <a:cs typeface="Times New Roman"/>
              </a:rPr>
              <a:t>process </a:t>
            </a:r>
            <a:r>
              <a:rPr sz="3200" spc="-5" dirty="0">
                <a:solidFill>
                  <a:srgbClr val="3232CC"/>
                </a:solidFill>
                <a:latin typeface="Times New Roman"/>
                <a:cs typeface="Times New Roman"/>
              </a:rPr>
              <a:t>are narrow </a:t>
            </a:r>
            <a:r>
              <a:rPr sz="3200" dirty="0">
                <a:solidFill>
                  <a:srgbClr val="3232CC"/>
                </a:solidFill>
                <a:latin typeface="Times New Roman"/>
                <a:cs typeface="Times New Roman"/>
              </a:rPr>
              <a:t>and as such </a:t>
            </a:r>
            <a:r>
              <a:rPr sz="3200" spc="-5" dirty="0">
                <a:solidFill>
                  <a:srgbClr val="3232CC"/>
                </a:solidFill>
                <a:latin typeface="Times New Roman"/>
                <a:cs typeface="Times New Roman"/>
              </a:rPr>
              <a:t>require  </a:t>
            </a:r>
            <a:r>
              <a:rPr sz="3200" dirty="0">
                <a:solidFill>
                  <a:srgbClr val="3232CC"/>
                </a:solidFill>
                <a:latin typeface="Times New Roman"/>
                <a:cs typeface="Times New Roman"/>
              </a:rPr>
              <a:t>sources </a:t>
            </a:r>
            <a:r>
              <a:rPr sz="3200" spc="-5" dirty="0">
                <a:solidFill>
                  <a:srgbClr val="3232CC"/>
                </a:solidFill>
                <a:latin typeface="Times New Roman"/>
                <a:cs typeface="Times New Roman"/>
              </a:rPr>
              <a:t>with sharp wavelength to excite atoms. </a:t>
            </a:r>
            <a:r>
              <a:rPr sz="3200" spc="-5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6F2FA0"/>
                </a:solidFill>
                <a:latin typeface="Times New Roman"/>
                <a:cs typeface="Times New Roman"/>
              </a:rPr>
              <a:t>Hence </a:t>
            </a:r>
            <a:r>
              <a:rPr lang="en-US" sz="3200" i="1" spc="-5" dirty="0">
                <a:solidFill>
                  <a:srgbClr val="6F2FA0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6F2FA0"/>
                </a:solidFill>
                <a:latin typeface="Times New Roman"/>
                <a:cs typeface="Times New Roman"/>
              </a:rPr>
              <a:t>ppropriate optical </a:t>
            </a:r>
            <a:r>
              <a:rPr sz="3200" i="1" dirty="0">
                <a:solidFill>
                  <a:srgbClr val="6F2FA0"/>
                </a:solidFill>
                <a:latin typeface="Times New Roman"/>
                <a:cs typeface="Times New Roman"/>
              </a:rPr>
              <a:t>source for </a:t>
            </a:r>
            <a:r>
              <a:rPr sz="3200" i="1" spc="-5" dirty="0">
                <a:solidFill>
                  <a:srgbClr val="6F2FA0"/>
                </a:solidFill>
                <a:latin typeface="Times New Roman"/>
                <a:cs typeface="Times New Roman"/>
              </a:rPr>
              <a:t>pumping  </a:t>
            </a:r>
            <a:r>
              <a:rPr sz="3200" i="1" dirty="0">
                <a:solidFill>
                  <a:srgbClr val="6F2FA0"/>
                </a:solidFill>
                <a:latin typeface="Times New Roman"/>
                <a:cs typeface="Times New Roman"/>
              </a:rPr>
              <a:t>poses a</a:t>
            </a:r>
            <a:r>
              <a:rPr sz="3200" i="1" spc="-45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6F2FA0"/>
                </a:solidFill>
                <a:latin typeface="Times New Roman"/>
                <a:cs typeface="Times New Roman"/>
              </a:rPr>
              <a:t>problem.</a:t>
            </a:r>
            <a:endParaRPr sz="3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The most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common method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exciting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gas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medium  is by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passing an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electric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discharge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through the 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gases.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1249" y="2178050"/>
            <a:ext cx="7142987" cy="5061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5212" y="976375"/>
            <a:ext cx="8830945" cy="974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" dirty="0">
                <a:solidFill>
                  <a:srgbClr val="323200"/>
                </a:solidFill>
                <a:latin typeface="Times New Roman"/>
                <a:cs typeface="Times New Roman"/>
              </a:rPr>
              <a:t>Laser medium </a:t>
            </a:r>
            <a:r>
              <a:rPr sz="2100" spc="5" dirty="0">
                <a:solidFill>
                  <a:srgbClr val="323200"/>
                </a:solidFill>
                <a:latin typeface="Times New Roman"/>
                <a:cs typeface="Times New Roman"/>
              </a:rPr>
              <a:t>is mixture </a:t>
            </a:r>
            <a:r>
              <a:rPr sz="2100" spc="15" dirty="0">
                <a:solidFill>
                  <a:srgbClr val="323200"/>
                </a:solidFill>
                <a:latin typeface="Times New Roman"/>
                <a:cs typeface="Times New Roman"/>
              </a:rPr>
              <a:t>of </a:t>
            </a:r>
            <a:r>
              <a:rPr sz="2100" spc="10" dirty="0">
                <a:solidFill>
                  <a:srgbClr val="323200"/>
                </a:solidFill>
                <a:latin typeface="Times New Roman"/>
                <a:cs typeface="Times New Roman"/>
              </a:rPr>
              <a:t>Helium </a:t>
            </a:r>
            <a:r>
              <a:rPr sz="2100" spc="15" dirty="0">
                <a:solidFill>
                  <a:srgbClr val="323200"/>
                </a:solidFill>
                <a:latin typeface="Times New Roman"/>
                <a:cs typeface="Times New Roman"/>
              </a:rPr>
              <a:t>and Neon </a:t>
            </a:r>
            <a:r>
              <a:rPr sz="2100" spc="10" dirty="0">
                <a:solidFill>
                  <a:srgbClr val="323200"/>
                </a:solidFill>
                <a:latin typeface="Times New Roman"/>
                <a:cs typeface="Times New Roman"/>
              </a:rPr>
              <a:t>gases </a:t>
            </a:r>
            <a:r>
              <a:rPr sz="2100" spc="5" dirty="0">
                <a:solidFill>
                  <a:srgbClr val="323200"/>
                </a:solidFill>
                <a:latin typeface="Times New Roman"/>
                <a:cs typeface="Times New Roman"/>
              </a:rPr>
              <a:t>in </a:t>
            </a:r>
            <a:r>
              <a:rPr sz="2100" spc="10" dirty="0">
                <a:solidFill>
                  <a:srgbClr val="323200"/>
                </a:solidFill>
                <a:latin typeface="Times New Roman"/>
                <a:cs typeface="Times New Roman"/>
              </a:rPr>
              <a:t>the </a:t>
            </a:r>
            <a:r>
              <a:rPr sz="2100" b="1" spc="10" dirty="0">
                <a:solidFill>
                  <a:srgbClr val="6F2FA0"/>
                </a:solidFill>
                <a:latin typeface="Times New Roman"/>
                <a:cs typeface="Times New Roman"/>
              </a:rPr>
              <a:t>ratio</a:t>
            </a:r>
            <a:r>
              <a:rPr sz="2100" b="1" spc="-25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spc="15" dirty="0">
                <a:solidFill>
                  <a:srgbClr val="6F2FA0"/>
                </a:solidFill>
                <a:latin typeface="Times New Roman"/>
                <a:cs typeface="Times New Roman"/>
              </a:rPr>
              <a:t>10:1</a:t>
            </a: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400"/>
              </a:lnSpc>
              <a:spcBef>
                <a:spcPts val="10"/>
              </a:spcBef>
            </a:pPr>
            <a:r>
              <a:rPr sz="21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Pumping </a:t>
            </a:r>
            <a:r>
              <a:rPr sz="21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Action: </a:t>
            </a:r>
            <a:r>
              <a:rPr sz="2100" b="1" spc="10" dirty="0">
                <a:solidFill>
                  <a:srgbClr val="6500FF"/>
                </a:solidFill>
                <a:latin typeface="Times New Roman"/>
                <a:cs typeface="Times New Roman"/>
              </a:rPr>
              <a:t>Electric discharge </a:t>
            </a:r>
            <a:r>
              <a:rPr sz="2100" spc="5" dirty="0">
                <a:solidFill>
                  <a:srgbClr val="323200"/>
                </a:solidFill>
                <a:latin typeface="Times New Roman"/>
                <a:cs typeface="Times New Roman"/>
              </a:rPr>
              <a:t>is </a:t>
            </a:r>
            <a:r>
              <a:rPr sz="2100" spc="10" dirty="0">
                <a:solidFill>
                  <a:srgbClr val="323200"/>
                </a:solidFill>
                <a:latin typeface="Times New Roman"/>
                <a:cs typeface="Times New Roman"/>
              </a:rPr>
              <a:t>passed </a:t>
            </a:r>
            <a:r>
              <a:rPr sz="2100" spc="5" dirty="0">
                <a:solidFill>
                  <a:srgbClr val="323200"/>
                </a:solidFill>
                <a:latin typeface="Times New Roman"/>
                <a:cs typeface="Times New Roman"/>
              </a:rPr>
              <a:t>through </a:t>
            </a:r>
            <a:r>
              <a:rPr sz="2100" spc="10" dirty="0">
                <a:solidFill>
                  <a:srgbClr val="323200"/>
                </a:solidFill>
                <a:latin typeface="Times New Roman"/>
                <a:cs typeface="Times New Roman"/>
              </a:rPr>
              <a:t>the gas </a:t>
            </a:r>
            <a:r>
              <a:rPr sz="2100" spc="15" dirty="0">
                <a:solidFill>
                  <a:srgbClr val="323200"/>
                </a:solidFill>
                <a:latin typeface="Times New Roman"/>
                <a:cs typeface="Times New Roman"/>
              </a:rPr>
              <a:t>and</a:t>
            </a:r>
            <a:r>
              <a:rPr sz="2100" spc="415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323200"/>
                </a:solidFill>
                <a:latin typeface="Times New Roman"/>
                <a:cs typeface="Times New Roman"/>
              </a:rPr>
              <a:t>excite</a:t>
            </a:r>
            <a:r>
              <a:rPr sz="2100" spc="415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2100" spc="15" dirty="0">
                <a:solidFill>
                  <a:srgbClr val="323200"/>
                </a:solidFill>
                <a:latin typeface="Times New Roman"/>
                <a:cs typeface="Times New Roman"/>
              </a:rPr>
              <a:t>them</a:t>
            </a:r>
            <a:r>
              <a:rPr sz="2100" spc="380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323200"/>
                </a:solidFill>
                <a:latin typeface="Times New Roman"/>
                <a:cs typeface="Times New Roman"/>
              </a:rPr>
              <a:t>to</a:t>
            </a:r>
            <a:r>
              <a:rPr sz="2100" spc="415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323200"/>
                </a:solidFill>
                <a:latin typeface="Times New Roman"/>
                <a:cs typeface="Times New Roman"/>
              </a:rPr>
              <a:t>higher</a:t>
            </a:r>
            <a:r>
              <a:rPr sz="2100" spc="409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323200"/>
                </a:solidFill>
                <a:latin typeface="Times New Roman"/>
                <a:cs typeface="Times New Roman"/>
              </a:rPr>
              <a:t>energy</a:t>
            </a:r>
            <a:r>
              <a:rPr lang="en-IN" sz="2100" spc="5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323200"/>
                </a:solidFill>
                <a:latin typeface="Times New Roman"/>
                <a:cs typeface="Times New Roman"/>
              </a:rPr>
              <a:t>levels.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1" name="Picture 3" descr="04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824" y="1775428"/>
            <a:ext cx="8123238" cy="4960702"/>
          </a:xfrm>
          <a:prstGeom prst="rect">
            <a:avLst/>
          </a:prstGeom>
          <a:noFill/>
        </p:spPr>
      </p:pic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4729237" y="6697442"/>
            <a:ext cx="1200970" cy="3974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latinLnBrk="0"/>
            <a:r>
              <a:rPr lang="en-US" sz="1983" b="1">
                <a:solidFill>
                  <a:srgbClr val="923B00"/>
                </a:solidFill>
                <a:latin typeface="Arial" pitchFamily="34" charset="0"/>
              </a:rPr>
              <a:t>Fig. 4.14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349" y="625855"/>
            <a:ext cx="5136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30" dirty="0">
                <a:solidFill>
                  <a:srgbClr val="000000"/>
                </a:solidFill>
                <a:latin typeface="Arial"/>
                <a:cs typeface="Arial"/>
              </a:rPr>
              <a:t>SALIENT</a:t>
            </a:r>
            <a:r>
              <a:rPr sz="4400" spc="-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spc="-225" dirty="0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17" y="1400047"/>
            <a:ext cx="7554595" cy="562165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6235" algn="l"/>
              </a:tabLst>
            </a:pPr>
            <a:r>
              <a:rPr sz="3600" spc="-5" dirty="0">
                <a:solidFill>
                  <a:srgbClr val="3232CC"/>
                </a:solidFill>
                <a:latin typeface="Times New Roman"/>
                <a:cs typeface="Times New Roman"/>
              </a:rPr>
              <a:t>Uses </a:t>
            </a:r>
            <a:r>
              <a:rPr sz="3600" dirty="0">
                <a:solidFill>
                  <a:srgbClr val="3232CC"/>
                </a:solidFill>
                <a:latin typeface="Times New Roman"/>
                <a:cs typeface="Times New Roman"/>
              </a:rPr>
              <a:t>four </a:t>
            </a:r>
            <a:r>
              <a:rPr sz="3600" spc="-5" dirty="0">
                <a:solidFill>
                  <a:srgbClr val="3232CC"/>
                </a:solidFill>
                <a:latin typeface="Times New Roman"/>
                <a:cs typeface="Times New Roman"/>
              </a:rPr>
              <a:t>level pumping</a:t>
            </a:r>
            <a:r>
              <a:rPr sz="3600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CC"/>
                </a:solidFill>
                <a:latin typeface="Times New Roman"/>
                <a:cs typeface="Times New Roman"/>
              </a:rPr>
              <a:t>scheme</a:t>
            </a:r>
            <a:endParaRPr sz="3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6235" algn="l"/>
              </a:tabLst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active centers are neon</a:t>
            </a:r>
            <a:r>
              <a:rPr sz="36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atoms</a:t>
            </a:r>
            <a:endParaRPr sz="3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6235" algn="l"/>
              </a:tabLst>
            </a:pPr>
            <a:r>
              <a:rPr sz="3600" spc="-5" dirty="0">
                <a:solidFill>
                  <a:srgbClr val="007F7F"/>
                </a:solidFill>
                <a:latin typeface="Times New Roman"/>
                <a:cs typeface="Times New Roman"/>
              </a:rPr>
              <a:t>Electrical discharge is pumping</a:t>
            </a:r>
            <a:r>
              <a:rPr sz="3600" spc="3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7F7F"/>
                </a:solidFill>
                <a:latin typeface="Times New Roman"/>
                <a:cs typeface="Times New Roman"/>
              </a:rPr>
              <a:t>agent</a:t>
            </a:r>
            <a:endParaRPr sz="3600">
              <a:latin typeface="Times New Roman"/>
              <a:cs typeface="Times New Roman"/>
            </a:endParaRPr>
          </a:p>
          <a:p>
            <a:pPr marL="354965" marR="29209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solidFill>
                  <a:srgbClr val="323200"/>
                </a:solidFill>
                <a:latin typeface="Times New Roman"/>
                <a:cs typeface="Times New Roman"/>
              </a:rPr>
              <a:t>Its usual operation wavelength is </a:t>
            </a:r>
            <a:r>
              <a:rPr sz="3600" b="1" dirty="0">
                <a:solidFill>
                  <a:srgbClr val="323200"/>
                </a:solidFill>
                <a:latin typeface="Times New Roman"/>
                <a:cs typeface="Times New Roman"/>
              </a:rPr>
              <a:t>632.8  nm</a:t>
            </a:r>
            <a:r>
              <a:rPr sz="3600" dirty="0">
                <a:solidFill>
                  <a:srgbClr val="323200"/>
                </a:solidFill>
                <a:latin typeface="Times New Roman"/>
                <a:cs typeface="Times New Roman"/>
              </a:rPr>
              <a:t>, </a:t>
            </a:r>
            <a:r>
              <a:rPr sz="3600" spc="-5" dirty="0">
                <a:solidFill>
                  <a:srgbClr val="323200"/>
                </a:solidFill>
                <a:latin typeface="Times New Roman"/>
                <a:cs typeface="Times New Roman"/>
              </a:rPr>
              <a:t>in the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red </a:t>
            </a:r>
            <a:r>
              <a:rPr sz="3600" spc="-5" dirty="0">
                <a:solidFill>
                  <a:srgbClr val="323200"/>
                </a:solidFill>
                <a:latin typeface="Times New Roman"/>
                <a:cs typeface="Times New Roman"/>
              </a:rPr>
              <a:t>portion </a:t>
            </a:r>
            <a:r>
              <a:rPr sz="3600" dirty="0">
                <a:solidFill>
                  <a:srgbClr val="323200"/>
                </a:solidFill>
                <a:latin typeface="Times New Roman"/>
                <a:cs typeface="Times New Roman"/>
              </a:rPr>
              <a:t>of </a:t>
            </a:r>
            <a:r>
              <a:rPr sz="3600" spc="-5" dirty="0">
                <a:solidFill>
                  <a:srgbClr val="323200"/>
                </a:solidFill>
                <a:latin typeface="Times New Roman"/>
                <a:cs typeface="Times New Roman"/>
              </a:rPr>
              <a:t>the </a:t>
            </a:r>
            <a:r>
              <a:rPr sz="36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v</a:t>
            </a:r>
            <a:r>
              <a:rPr sz="36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3600" b="1" spc="-5" dirty="0">
                <a:solidFill>
                  <a:srgbClr val="00FFFF"/>
                </a:solidFill>
                <a:latin typeface="Times New Roman"/>
                <a:cs typeface="Times New Roman"/>
              </a:rPr>
              <a:t>s</a:t>
            </a:r>
            <a:r>
              <a:rPr sz="36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i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36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l</a:t>
            </a:r>
            <a:r>
              <a:rPr sz="36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e </a:t>
            </a:r>
            <a:r>
              <a:rPr sz="3600" b="1" spc="-5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00"/>
                </a:solidFill>
                <a:latin typeface="Times New Roman"/>
                <a:cs typeface="Times New Roman"/>
              </a:rPr>
              <a:t>spectrum.</a:t>
            </a:r>
            <a:endParaRPr sz="3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Low efficiency and low power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output</a:t>
            </a:r>
            <a:endParaRPr sz="3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6235" algn="l"/>
              </a:tabLst>
            </a:pP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Operates in </a:t>
            </a:r>
            <a:r>
              <a:rPr sz="36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Continuous Working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CW  mode.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128" y="452119"/>
            <a:ext cx="650303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solidFill>
                  <a:srgbClr val="FF0000"/>
                </a:solidFill>
                <a:latin typeface="Arial"/>
                <a:cs typeface="Arial"/>
              </a:rPr>
              <a:t>APPLICATIONS </a:t>
            </a:r>
            <a:r>
              <a:rPr sz="4200" spc="-45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42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195" dirty="0">
                <a:solidFill>
                  <a:srgbClr val="FF0000"/>
                </a:solidFill>
                <a:latin typeface="Arial"/>
                <a:cs typeface="Arial"/>
              </a:rPr>
              <a:t>LASERS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0616" y="1338173"/>
            <a:ext cx="4846320" cy="52927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865"/>
              </a:spcBef>
              <a:buChar char="•"/>
              <a:tabLst>
                <a:tab pos="926465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Communication</a:t>
            </a:r>
            <a:endParaRPr sz="32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770"/>
              </a:spcBef>
              <a:buChar char="•"/>
              <a:tabLst>
                <a:tab pos="926465" algn="l"/>
                <a:tab pos="927735" algn="l"/>
              </a:tabLst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Industrial</a:t>
            </a:r>
            <a:r>
              <a:rPr sz="3200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765"/>
              </a:spcBef>
              <a:buChar char="•"/>
              <a:tabLst>
                <a:tab pos="926465" algn="l"/>
                <a:tab pos="927735" algn="l"/>
              </a:tabLst>
            </a:pPr>
            <a:r>
              <a:rPr sz="3200" dirty="0">
                <a:solidFill>
                  <a:srgbClr val="3232CC"/>
                </a:solidFill>
                <a:latin typeface="Times New Roman"/>
                <a:cs typeface="Times New Roman"/>
              </a:rPr>
              <a:t>Medical</a:t>
            </a:r>
            <a:r>
              <a:rPr sz="3200" spc="-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232CC"/>
                </a:solidFill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770"/>
              </a:spcBef>
              <a:buChar char="•"/>
              <a:tabLst>
                <a:tab pos="926465" algn="l"/>
                <a:tab pos="927735" algn="l"/>
              </a:tabLst>
            </a:pPr>
            <a:r>
              <a:rPr sz="3200" spc="-5" dirty="0">
                <a:solidFill>
                  <a:srgbClr val="007F7F"/>
                </a:solidFill>
                <a:latin typeface="Times New Roman"/>
                <a:cs typeface="Times New Roman"/>
              </a:rPr>
              <a:t>Military</a:t>
            </a:r>
            <a:r>
              <a:rPr sz="3200" spc="-5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7F7F"/>
                </a:solidFill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770"/>
              </a:spcBef>
              <a:buChar char="•"/>
              <a:tabLst>
                <a:tab pos="926465" algn="l"/>
                <a:tab pos="927735" algn="l"/>
              </a:tabLst>
            </a:pP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In</a:t>
            </a:r>
            <a:r>
              <a:rPr sz="3200" spc="-2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Computers</a:t>
            </a:r>
            <a:endParaRPr sz="32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765"/>
              </a:spcBef>
              <a:buChar char="•"/>
              <a:tabLst>
                <a:tab pos="926465" algn="l"/>
                <a:tab pos="927735" algn="l"/>
              </a:tabLst>
            </a:pPr>
            <a:r>
              <a:rPr sz="3200" dirty="0">
                <a:solidFill>
                  <a:srgbClr val="FF0065"/>
                </a:solidFill>
                <a:latin typeface="Times New Roman"/>
                <a:cs typeface="Times New Roman"/>
              </a:rPr>
              <a:t>In thermonuclear</a:t>
            </a:r>
            <a:r>
              <a:rPr sz="3200" spc="-11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65"/>
                </a:solidFill>
                <a:latin typeface="Times New Roman"/>
                <a:cs typeface="Times New Roman"/>
              </a:rPr>
              <a:t>fusion</a:t>
            </a:r>
            <a:endParaRPr sz="32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770"/>
              </a:spcBef>
              <a:buChar char="•"/>
              <a:tabLst>
                <a:tab pos="926465" algn="l"/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In Scientific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Research</a:t>
            </a:r>
            <a:endParaRPr sz="32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765"/>
              </a:spcBef>
              <a:buChar char="•"/>
              <a:tabLst>
                <a:tab pos="926465" algn="l"/>
                <a:tab pos="927735" algn="l"/>
              </a:tabLst>
            </a:pPr>
            <a:r>
              <a:rPr sz="3200" dirty="0">
                <a:solidFill>
                  <a:srgbClr val="FF9900"/>
                </a:solidFill>
                <a:latin typeface="Times New Roman"/>
                <a:cs typeface="Times New Roman"/>
              </a:rPr>
              <a:t>Entertainment</a:t>
            </a:r>
            <a:endParaRPr sz="32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770"/>
              </a:spcBef>
              <a:buChar char="•"/>
              <a:tabLst>
                <a:tab pos="926465" algn="l"/>
                <a:tab pos="927735" algn="l"/>
              </a:tabLst>
            </a:pPr>
            <a:r>
              <a:rPr sz="3200" dirty="0">
                <a:solidFill>
                  <a:srgbClr val="6F2FA0"/>
                </a:solidFill>
                <a:latin typeface="Times New Roman"/>
                <a:cs typeface="Times New Roman"/>
              </a:rPr>
              <a:t>Holography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328675"/>
            <a:ext cx="3382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6500FF"/>
                </a:solidFill>
                <a:latin typeface="Arial"/>
                <a:cs typeface="Arial"/>
              </a:rPr>
              <a:t>Applications of </a:t>
            </a:r>
            <a:r>
              <a:rPr sz="2000" b="1" dirty="0">
                <a:solidFill>
                  <a:srgbClr val="6500FF"/>
                </a:solidFill>
                <a:latin typeface="Arial"/>
                <a:cs typeface="Arial"/>
              </a:rPr>
              <a:t>Laser</a:t>
            </a:r>
            <a:r>
              <a:rPr sz="2000" b="1" spc="-9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500FF"/>
                </a:solidFill>
                <a:latin typeface="Arial"/>
                <a:cs typeface="Arial"/>
              </a:rPr>
              <a:t>Light: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012" y="604519"/>
            <a:ext cx="8661400" cy="647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220979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smallest lasers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used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telephone communication </a:t>
            </a:r>
            <a:r>
              <a:rPr sz="1800" b="1" spc="-15" dirty="0">
                <a:solidFill>
                  <a:srgbClr val="FF6500"/>
                </a:solidFill>
                <a:latin typeface="Arial"/>
                <a:cs typeface="Arial"/>
              </a:rPr>
              <a:t>over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optical fibres  </a:t>
            </a:r>
            <a:r>
              <a:rPr sz="1800" b="1" spc="-15" dirty="0">
                <a:solidFill>
                  <a:srgbClr val="FF6500"/>
                </a:solidFill>
                <a:latin typeface="Arial"/>
                <a:cs typeface="Arial"/>
              </a:rPr>
              <a:t>have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as their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active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medium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semiconducting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gallium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arsenide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crystal 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about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size </a:t>
            </a:r>
            <a:r>
              <a:rPr sz="1800" b="1" dirty="0">
                <a:solidFill>
                  <a:srgbClr val="3232FF"/>
                </a:solidFill>
                <a:latin typeface="Arial"/>
                <a:cs typeface="Arial"/>
              </a:rPr>
              <a:t>of the</a:t>
            </a:r>
            <a:r>
              <a:rPr sz="1800" b="1" spc="-3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FF"/>
                </a:solidFill>
                <a:latin typeface="Arial"/>
                <a:cs typeface="Arial"/>
              </a:rPr>
              <a:t>pin-head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31800" marR="9398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1165" algn="l"/>
                <a:tab pos="431800" algn="l"/>
                <a:tab pos="5485130" algn="l"/>
              </a:tabLst>
            </a:pP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lasers are used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laser</a:t>
            </a:r>
            <a:r>
              <a:rPr sz="1800" b="1" spc="5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fusion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research.	They can generate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pulses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of 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laser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light of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10</a:t>
            </a:r>
            <a:r>
              <a:rPr sz="1800" b="1" spc="-7" baseline="25462" dirty="0">
                <a:solidFill>
                  <a:srgbClr val="CC3200"/>
                </a:solidFill>
                <a:latin typeface="Arial"/>
                <a:cs typeface="Arial"/>
              </a:rPr>
              <a:t>-10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s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duration </a:t>
            </a:r>
            <a:r>
              <a:rPr sz="1800" b="1" spc="5" dirty="0">
                <a:solidFill>
                  <a:srgbClr val="0065FF"/>
                </a:solidFill>
                <a:latin typeface="Arial"/>
                <a:cs typeface="Arial"/>
              </a:rPr>
              <a:t>which </a:t>
            </a:r>
            <a:r>
              <a:rPr sz="1800" b="1" spc="-15" dirty="0">
                <a:solidFill>
                  <a:srgbClr val="0065FF"/>
                </a:solidFill>
                <a:latin typeface="Arial"/>
                <a:cs typeface="Arial"/>
              </a:rPr>
              <a:t>have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a </a:t>
            </a:r>
            <a:r>
              <a:rPr sz="1800" b="1" spc="5" dirty="0">
                <a:solidFill>
                  <a:srgbClr val="0065FF"/>
                </a:solidFill>
                <a:latin typeface="Arial"/>
                <a:cs typeface="Arial"/>
              </a:rPr>
              <a:t>power </a:t>
            </a:r>
            <a:r>
              <a:rPr sz="1800" b="1" spc="-15" dirty="0">
                <a:solidFill>
                  <a:srgbClr val="0065FF"/>
                </a:solidFill>
                <a:latin typeface="Arial"/>
                <a:cs typeface="Arial"/>
              </a:rPr>
              <a:t>level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10</a:t>
            </a:r>
            <a:r>
              <a:rPr sz="1800" b="1" spc="-7" baseline="25462" dirty="0">
                <a:solidFill>
                  <a:srgbClr val="CC3200"/>
                </a:solidFill>
                <a:latin typeface="Arial"/>
                <a:cs typeface="Arial"/>
              </a:rPr>
              <a:t>14</a:t>
            </a:r>
            <a:r>
              <a:rPr sz="1800" b="1" spc="-67" baseline="25462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CC3200"/>
                </a:solidFill>
                <a:latin typeface="Arial"/>
                <a:cs typeface="Arial"/>
              </a:rPr>
              <a:t>W</a:t>
            </a:r>
            <a:r>
              <a:rPr sz="1800" b="1" spc="-50" dirty="0">
                <a:solidFill>
                  <a:srgbClr val="0065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used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drilling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tiny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holes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diamonds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1800" b="1" spc="5" dirty="0">
                <a:solidFill>
                  <a:srgbClr val="7F0000"/>
                </a:solidFill>
                <a:latin typeface="Arial"/>
                <a:cs typeface="Arial"/>
              </a:rPr>
              <a:t>drawing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fine</a:t>
            </a:r>
            <a:r>
              <a:rPr sz="1800" b="1" spc="-16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7F0000"/>
                </a:solidFill>
                <a:latin typeface="Arial"/>
                <a:cs typeface="Arial"/>
              </a:rPr>
              <a:t>wires.</a:t>
            </a:r>
            <a:endParaRPr sz="18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used 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precision</a:t>
            </a:r>
            <a:r>
              <a:rPr sz="1800" b="1" spc="-3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surveying.</a:t>
            </a:r>
            <a:endParaRPr sz="18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used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cutting cloth (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50 </a:t>
            </a:r>
            <a:r>
              <a:rPr sz="1800" b="1" spc="-10" dirty="0">
                <a:solidFill>
                  <a:srgbClr val="6500FF"/>
                </a:solidFill>
                <a:latin typeface="Arial"/>
                <a:cs typeface="Arial"/>
              </a:rPr>
              <a:t>layers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at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time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, </a:t>
            </a:r>
            <a:r>
              <a:rPr sz="1800" b="1" spc="10" dirty="0">
                <a:solidFill>
                  <a:srgbClr val="CC00FF"/>
                </a:solidFill>
                <a:latin typeface="Arial"/>
                <a:cs typeface="Arial"/>
              </a:rPr>
              <a:t>with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no </a:t>
            </a:r>
            <a:r>
              <a:rPr sz="1800" b="1" spc="-10" dirty="0">
                <a:solidFill>
                  <a:srgbClr val="CC00FF"/>
                </a:solidFill>
                <a:latin typeface="Arial"/>
                <a:cs typeface="Arial"/>
              </a:rPr>
              <a:t>frayed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edges).</a:t>
            </a:r>
            <a:endParaRPr sz="1800">
              <a:latin typeface="Arial"/>
              <a:cs typeface="Arial"/>
            </a:endParaRPr>
          </a:p>
          <a:p>
            <a:pPr marL="431800" marR="42418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used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precise fluid-flow 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velocity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measurements using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Doppler  effect.</a:t>
            </a:r>
            <a:endParaRPr sz="18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used precise length measurements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329932"/>
                </a:solidFill>
                <a:latin typeface="Arial"/>
                <a:cs typeface="Arial"/>
              </a:rPr>
              <a:t>interferometry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1800" b="1" dirty="0">
                <a:solidFill>
                  <a:srgbClr val="CC6500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CC6500"/>
                </a:solidFill>
                <a:latin typeface="Arial"/>
                <a:cs typeface="Arial"/>
              </a:rPr>
              <a:t>used </a:t>
            </a:r>
            <a:r>
              <a:rPr sz="1800" b="1" dirty="0">
                <a:solidFill>
                  <a:srgbClr val="CC6500"/>
                </a:solidFill>
                <a:latin typeface="Arial"/>
                <a:cs typeface="Arial"/>
              </a:rPr>
              <a:t>in the </a:t>
            </a:r>
            <a:r>
              <a:rPr sz="1800" b="1" spc="-5" dirty="0">
                <a:solidFill>
                  <a:srgbClr val="CC6500"/>
                </a:solidFill>
                <a:latin typeface="Arial"/>
                <a:cs typeface="Arial"/>
              </a:rPr>
              <a:t>generation </a:t>
            </a:r>
            <a:r>
              <a:rPr sz="1800" b="1" dirty="0">
                <a:solidFill>
                  <a:srgbClr val="CC6500"/>
                </a:solidFill>
                <a:latin typeface="Arial"/>
                <a:cs typeface="Arial"/>
              </a:rPr>
              <a:t>of</a:t>
            </a:r>
            <a:r>
              <a:rPr sz="1800" b="1" spc="-35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holograms</a:t>
            </a:r>
            <a:r>
              <a:rPr sz="1800" b="1" spc="-5" dirty="0">
                <a:solidFill>
                  <a:srgbClr val="CC65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31800" marR="27305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1165" algn="l"/>
                <a:tab pos="431800" algn="l"/>
                <a:tab pos="6560820" algn="l"/>
              </a:tabLst>
            </a:pP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used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measure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x,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y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z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co-ordinates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of a point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by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laser  interference techniques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with a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precision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of ± 2 x</a:t>
            </a:r>
            <a:r>
              <a:rPr sz="1800" b="1" spc="-2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00FF"/>
                </a:solidFill>
                <a:latin typeface="Arial"/>
                <a:cs typeface="Arial"/>
              </a:rPr>
              <a:t>10</a:t>
            </a:r>
            <a:r>
              <a:rPr sz="1800" b="1" spc="15" baseline="25462" dirty="0">
                <a:solidFill>
                  <a:srgbClr val="FF00FF"/>
                </a:solidFill>
                <a:latin typeface="Arial"/>
                <a:cs typeface="Arial"/>
              </a:rPr>
              <a:t>-8</a:t>
            </a:r>
            <a:r>
              <a:rPr sz="1800" b="1" spc="277" baseline="25462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FF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9900FF"/>
                </a:solidFill>
                <a:latin typeface="Arial"/>
                <a:cs typeface="Arial"/>
              </a:rPr>
              <a:t>.	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used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in 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measuring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dimensions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special three-dimensional gauges </a:t>
            </a:r>
            <a:r>
              <a:rPr sz="1800" b="1" spc="5" dirty="0">
                <a:solidFill>
                  <a:srgbClr val="9900FF"/>
                </a:solidFill>
                <a:latin typeface="Arial"/>
                <a:cs typeface="Arial"/>
              </a:rPr>
              <a:t>which,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in 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turn are used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check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dimensional accuracy 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machine</a:t>
            </a:r>
            <a:r>
              <a:rPr sz="1800" b="1" spc="2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FF"/>
                </a:solidFill>
                <a:latin typeface="Arial"/>
                <a:cs typeface="Arial"/>
              </a:rPr>
              <a:t>parts.</a:t>
            </a:r>
            <a:endParaRPr sz="1800">
              <a:latin typeface="Arial"/>
              <a:cs typeface="Arial"/>
            </a:endParaRPr>
          </a:p>
          <a:p>
            <a:pPr marL="431800" marR="161925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2434" algn="l"/>
              </a:tabLst>
            </a:pP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Medical applications: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It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has been used successfully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 the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treatment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of 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detached retinas and </a:t>
            </a:r>
            <a:r>
              <a:rPr sz="1800" b="1" spc="-20" dirty="0">
                <a:solidFill>
                  <a:srgbClr val="CC3200"/>
                </a:solidFill>
                <a:latin typeface="Arial"/>
                <a:cs typeface="Arial"/>
              </a:rPr>
              <a:t>cancer.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single pulse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laser beam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duration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of a 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thousandth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of a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second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only is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needed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for 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welding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the</a:t>
            </a:r>
            <a:r>
              <a:rPr sz="1800" b="1" spc="-12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retina.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12" y="372871"/>
            <a:ext cx="43967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Applications of Laser</a:t>
            </a:r>
            <a:r>
              <a:rPr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Light: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812" y="938275"/>
            <a:ext cx="8430260" cy="538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858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Communication: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Modulated laser beams are being used for  transmitting messages. Due to high degree of coherence,  the loss of transmitted energy is comparatively much</a:t>
            </a:r>
            <a:r>
              <a:rPr sz="2200" b="1" spc="1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less.</a:t>
            </a:r>
            <a:endParaRPr sz="2200">
              <a:latin typeface="Arial"/>
              <a:cs typeface="Arial"/>
            </a:endParaRPr>
          </a:p>
          <a:p>
            <a:pPr marL="469900" marR="9398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Surgery: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Laser beam has been used successfully for  bloodless </a:t>
            </a: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surgery.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200" b="1" spc="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1384300" marR="674370" lvl="1" indent="-4572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1383665" algn="l"/>
                <a:tab pos="1384300" algn="l"/>
                <a:tab pos="7251065" algn="l"/>
              </a:tabLst>
            </a:pP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It can be</a:t>
            </a:r>
            <a:r>
              <a:rPr sz="22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used</a:t>
            </a:r>
            <a:r>
              <a:rPr sz="22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0000CC"/>
                </a:solidFill>
                <a:latin typeface="Arial"/>
                <a:cs typeface="Arial"/>
              </a:rPr>
              <a:t> w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eld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detected</a:t>
            </a:r>
            <a:r>
              <a:rPr sz="22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etinas.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The  Laser beam can be used for drilling the teeth,  removal of tumors, removal of infected cell</a:t>
            </a:r>
            <a:r>
              <a:rPr sz="2200" b="1" spc="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1384300" marR="5080" lvl="1" indent="-457200">
              <a:lnSpc>
                <a:spcPct val="100000"/>
              </a:lnSpc>
              <a:spcBef>
                <a:spcPts val="1320"/>
              </a:spcBef>
              <a:buClr>
                <a:srgbClr val="0000CC"/>
              </a:buClr>
              <a:buFont typeface="Arial"/>
              <a:buChar char="•"/>
              <a:tabLst>
                <a:tab pos="1459865" algn="l"/>
                <a:tab pos="1460500" algn="l"/>
              </a:tabLst>
            </a:pPr>
            <a:r>
              <a:rPr dirty="0"/>
              <a:t>	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It can further be used fro preventing the tooth decay  by depositing hard materials on the surface of the  tooth.</a:t>
            </a:r>
            <a:endParaRPr sz="2200">
              <a:latin typeface="Arial"/>
              <a:cs typeface="Arial"/>
            </a:endParaRPr>
          </a:p>
          <a:p>
            <a:pPr marL="469900" marR="168275" indent="-457200" algn="just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7752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Industry: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Laser can be focus into very fine beam, resulting  in raising of temperature to about 1000 K and can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be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used  for drilling holes and fusing and melting of</a:t>
            </a:r>
            <a:r>
              <a:rPr sz="2200" b="1" spc="1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metals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078" y="717804"/>
            <a:ext cx="7798434" cy="1321435"/>
            <a:chOff x="1600078" y="717804"/>
            <a:chExt cx="7798434" cy="1321435"/>
          </a:xfrm>
        </p:grpSpPr>
        <p:sp>
          <p:nvSpPr>
            <p:cNvPr id="3" name="object 3"/>
            <p:cNvSpPr/>
            <p:nvPr/>
          </p:nvSpPr>
          <p:spPr>
            <a:xfrm>
              <a:off x="1612270" y="729995"/>
              <a:ext cx="7772400" cy="1295400"/>
            </a:xfrm>
            <a:custGeom>
              <a:avLst/>
              <a:gdLst/>
              <a:ahLst/>
              <a:cxnLst/>
              <a:rect l="l" t="t" r="r" b="b"/>
              <a:pathLst>
                <a:path w="7772400" h="1295400">
                  <a:moveTo>
                    <a:pt x="7772399" y="1295399"/>
                  </a:moveTo>
                  <a:lnTo>
                    <a:pt x="7772399" y="0"/>
                  </a:lnTo>
                  <a:lnTo>
                    <a:pt x="0" y="0"/>
                  </a:lnTo>
                  <a:lnTo>
                    <a:pt x="0" y="1295399"/>
                  </a:lnTo>
                  <a:lnTo>
                    <a:pt x="7772399" y="129539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0078" y="717804"/>
              <a:ext cx="7798434" cy="1321435"/>
            </a:xfrm>
            <a:custGeom>
              <a:avLst/>
              <a:gdLst/>
              <a:ahLst/>
              <a:cxnLst/>
              <a:rect l="l" t="t" r="r" b="b"/>
              <a:pathLst>
                <a:path w="7798434" h="1321435">
                  <a:moveTo>
                    <a:pt x="7798308" y="1321308"/>
                  </a:moveTo>
                  <a:lnTo>
                    <a:pt x="7798308" y="0"/>
                  </a:lnTo>
                  <a:lnTo>
                    <a:pt x="0" y="0"/>
                  </a:lnTo>
                  <a:lnTo>
                    <a:pt x="0" y="1321308"/>
                  </a:lnTo>
                  <a:lnTo>
                    <a:pt x="12192" y="13213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7772400" y="25908"/>
                  </a:lnTo>
                  <a:lnTo>
                    <a:pt x="7772400" y="12192"/>
                  </a:lnTo>
                  <a:lnTo>
                    <a:pt x="7784592" y="25908"/>
                  </a:lnTo>
                  <a:lnTo>
                    <a:pt x="7784592" y="1321308"/>
                  </a:lnTo>
                  <a:lnTo>
                    <a:pt x="7798308" y="1321308"/>
                  </a:lnTo>
                  <a:close/>
                </a:path>
                <a:path w="7798434" h="13214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7798434" h="1321435">
                  <a:moveTo>
                    <a:pt x="25908" y="12954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1295400"/>
                  </a:lnTo>
                  <a:lnTo>
                    <a:pt x="25908" y="1295400"/>
                  </a:lnTo>
                  <a:close/>
                </a:path>
                <a:path w="7798434" h="1321435">
                  <a:moveTo>
                    <a:pt x="7784592" y="1295400"/>
                  </a:moveTo>
                  <a:lnTo>
                    <a:pt x="12192" y="1295400"/>
                  </a:lnTo>
                  <a:lnTo>
                    <a:pt x="25908" y="1307592"/>
                  </a:lnTo>
                  <a:lnTo>
                    <a:pt x="25908" y="1321308"/>
                  </a:lnTo>
                  <a:lnTo>
                    <a:pt x="7772400" y="1321308"/>
                  </a:lnTo>
                  <a:lnTo>
                    <a:pt x="7772400" y="1307592"/>
                  </a:lnTo>
                  <a:lnTo>
                    <a:pt x="7784592" y="1295400"/>
                  </a:lnTo>
                  <a:close/>
                </a:path>
                <a:path w="7798434" h="1321435">
                  <a:moveTo>
                    <a:pt x="25908" y="1321308"/>
                  </a:moveTo>
                  <a:lnTo>
                    <a:pt x="25908" y="1307592"/>
                  </a:lnTo>
                  <a:lnTo>
                    <a:pt x="12192" y="1295400"/>
                  </a:lnTo>
                  <a:lnTo>
                    <a:pt x="12192" y="1321308"/>
                  </a:lnTo>
                  <a:lnTo>
                    <a:pt x="25908" y="1321308"/>
                  </a:lnTo>
                  <a:close/>
                </a:path>
                <a:path w="7798434" h="1321435">
                  <a:moveTo>
                    <a:pt x="7784592" y="25908"/>
                  </a:moveTo>
                  <a:lnTo>
                    <a:pt x="7772400" y="12192"/>
                  </a:lnTo>
                  <a:lnTo>
                    <a:pt x="7772400" y="25908"/>
                  </a:lnTo>
                  <a:lnTo>
                    <a:pt x="7784592" y="25908"/>
                  </a:lnTo>
                  <a:close/>
                </a:path>
                <a:path w="7798434" h="1321435">
                  <a:moveTo>
                    <a:pt x="7784592" y="1295400"/>
                  </a:moveTo>
                  <a:lnTo>
                    <a:pt x="7784592" y="25908"/>
                  </a:lnTo>
                  <a:lnTo>
                    <a:pt x="7772400" y="25908"/>
                  </a:lnTo>
                  <a:lnTo>
                    <a:pt x="7772400" y="1295400"/>
                  </a:lnTo>
                  <a:lnTo>
                    <a:pt x="7784592" y="1295400"/>
                  </a:lnTo>
                  <a:close/>
                </a:path>
                <a:path w="7798434" h="1321435">
                  <a:moveTo>
                    <a:pt x="7784592" y="1321308"/>
                  </a:moveTo>
                  <a:lnTo>
                    <a:pt x="7784592" y="1295400"/>
                  </a:lnTo>
                  <a:lnTo>
                    <a:pt x="7772400" y="1307592"/>
                  </a:lnTo>
                  <a:lnTo>
                    <a:pt x="7772400" y="1321308"/>
                  </a:lnTo>
                  <a:lnTo>
                    <a:pt x="7784592" y="1321308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0652" y="872743"/>
            <a:ext cx="4292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000000"/>
                </a:solidFill>
                <a:latin typeface="Bookman Uralic"/>
                <a:cs typeface="Bookman Uralic"/>
              </a:rPr>
              <a:t>Holography</a:t>
            </a:r>
            <a:endParaRPr sz="6000">
              <a:latin typeface="Bookman Uralic"/>
              <a:cs typeface="Bookman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4269" y="2482595"/>
            <a:ext cx="5867399" cy="441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1176</Words>
  <Application>Microsoft Office PowerPoint</Application>
  <PresentationFormat>Custom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Uralic</vt:lpstr>
      <vt:lpstr>Calibri</vt:lpstr>
      <vt:lpstr>Palladio Uralic</vt:lpstr>
      <vt:lpstr>Times New Roman</vt:lpstr>
      <vt:lpstr>Wingdings</vt:lpstr>
      <vt:lpstr>Office Theme</vt:lpstr>
      <vt:lpstr>He-Ne Laser</vt:lpstr>
      <vt:lpstr>Introduction</vt:lpstr>
      <vt:lpstr>PowerPoint Presentation</vt:lpstr>
      <vt:lpstr>PowerPoint Presentation</vt:lpstr>
      <vt:lpstr>SALIENT FEATURES</vt:lpstr>
      <vt:lpstr>APPLICATIONS OF LASERS</vt:lpstr>
      <vt:lpstr>Applications of Laser Light:</vt:lpstr>
      <vt:lpstr>Applications of Laser Light:</vt:lpstr>
      <vt:lpstr>Holography</vt:lpstr>
      <vt:lpstr>PowerPoint Presentation</vt:lpstr>
      <vt:lpstr>Comparison</vt:lpstr>
      <vt:lpstr>Comparison</vt:lpstr>
      <vt:lpstr>Photography</vt:lpstr>
      <vt:lpstr>Construction of Hologram: Recording Process</vt:lpstr>
      <vt:lpstr>Reconstruction Process:</vt:lpstr>
      <vt:lpstr>Applications of Holography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LASER_2017 [Compatibility Mode]</dc:title>
  <dc:creator>user</dc:creator>
  <cp:lastModifiedBy>ashu</cp:lastModifiedBy>
  <cp:revision>6</cp:revision>
  <dcterms:created xsi:type="dcterms:W3CDTF">2021-03-30T11:06:18Z</dcterms:created>
  <dcterms:modified xsi:type="dcterms:W3CDTF">2021-12-08T05:16:09Z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2017-09-06T00:00:00Z</vt:filetime>
  </property>
  <property fmtid="{D5CDD505-2E9C-101B-9397-08002B2CF9AE}" pid="3" name="Creator">
    <vt:lpwstr>PDFCreator Version 0.9.5</vt:lpwstr>
  </property>
  <property fmtid="{D5CDD505-2E9C-101B-9397-08002B2CF9AE}" pid="4" name="LastSaved">
    <vt:filetime>2021-03-30T00:00:00Z</vt:filetime>
  </property>
</Properties>
</file>