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  <p:sldId id="268" r:id="rId4"/>
    <p:sldId id="269" r:id="rId5"/>
    <p:sldId id="258" r:id="rId6"/>
    <p:sldId id="270" r:id="rId7"/>
    <p:sldId id="271" r:id="rId8"/>
    <p:sldId id="272" r:id="rId9"/>
    <p:sldId id="265" r:id="rId10"/>
    <p:sldId id="266" r:id="rId11"/>
    <p:sldId id="267" r:id="rId12"/>
    <p:sldId id="277" r:id="rId13"/>
    <p:sldId id="279" r:id="rId14"/>
    <p:sldId id="280" r:id="rId15"/>
    <p:sldId id="273" r:id="rId16"/>
    <p:sldId id="274" r:id="rId17"/>
    <p:sldId id="275" r:id="rId18"/>
    <p:sldId id="276" r:id="rId19"/>
    <p:sldId id="287" r:id="rId20"/>
    <p:sldId id="288" r:id="rId21"/>
    <p:sldId id="289" r:id="rId22"/>
    <p:sldId id="290" r:id="rId23"/>
    <p:sldId id="291" r:id="rId24"/>
    <p:sldId id="292" r:id="rId25"/>
    <p:sldId id="278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2" d="100"/>
          <a:sy n="62" d="100"/>
        </p:scale>
        <p:origin x="96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7749FC2-418C-4DB4-9B75-2652B8C68C74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C132348-4015-45EC-845E-6FB698CA4E0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49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9FC2-418C-4DB4-9B75-2652B8C68C74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2348-4015-45EC-845E-6FB698CA4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26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9FC2-418C-4DB4-9B75-2652B8C68C74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2348-4015-45EC-845E-6FB698CA4E0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871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9FC2-418C-4DB4-9B75-2652B8C68C74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2348-4015-45EC-845E-6FB698CA4E0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53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9FC2-418C-4DB4-9B75-2652B8C68C74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2348-4015-45EC-845E-6FB698CA4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60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9FC2-418C-4DB4-9B75-2652B8C68C74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2348-4015-45EC-845E-6FB698CA4E0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778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9FC2-418C-4DB4-9B75-2652B8C68C74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2348-4015-45EC-845E-6FB698CA4E0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639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9FC2-418C-4DB4-9B75-2652B8C68C74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2348-4015-45EC-845E-6FB698CA4E0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915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9FC2-418C-4DB4-9B75-2652B8C68C74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2348-4015-45EC-845E-6FB698CA4E0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34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9FC2-418C-4DB4-9B75-2652B8C68C74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2348-4015-45EC-845E-6FB698CA4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36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9FC2-418C-4DB4-9B75-2652B8C68C74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2348-4015-45EC-845E-6FB698CA4E0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93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9FC2-418C-4DB4-9B75-2652B8C68C74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2348-4015-45EC-845E-6FB698CA4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18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9FC2-418C-4DB4-9B75-2652B8C68C74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2348-4015-45EC-845E-6FB698CA4E0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78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9FC2-418C-4DB4-9B75-2652B8C68C74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2348-4015-45EC-845E-6FB698CA4E0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37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9FC2-418C-4DB4-9B75-2652B8C68C74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2348-4015-45EC-845E-6FB698CA4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7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9FC2-418C-4DB4-9B75-2652B8C68C74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2348-4015-45EC-845E-6FB698CA4E0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56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9FC2-418C-4DB4-9B75-2652B8C68C74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2348-4015-45EC-845E-6FB698CA4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32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749FC2-418C-4DB4-9B75-2652B8C68C74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132348-4015-45EC-845E-6FB698CA4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02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939" y="23927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600" dirty="0" smtClean="0">
                <a:latin typeface="Algerian" panose="04020705040A02060702" pitchFamily="82" charset="0"/>
              </a:rPr>
              <a:t>GENETIC ALGORITHM</a:t>
            </a:r>
            <a:endParaRPr lang="en-IN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1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Genetic Algorithm</a:t>
            </a:r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59" y="2703442"/>
            <a:ext cx="10485784" cy="279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30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39" y="809914"/>
            <a:ext cx="3339548" cy="547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5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Main </a:t>
            </a:r>
            <a:r>
              <a:rPr lang="en-IN" dirty="0"/>
              <a:t>features of Genetic Algorithms (GA)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165" y="2556932"/>
            <a:ext cx="9889432" cy="33189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Genetic Algorithms (GA) use principles of natural </a:t>
            </a:r>
            <a:r>
              <a:rPr lang="en-IN" dirty="0" smtClean="0"/>
              <a:t>evolution. There </a:t>
            </a:r>
            <a:r>
              <a:rPr lang="en-IN" dirty="0"/>
              <a:t>are five important features of GA</a:t>
            </a:r>
            <a:r>
              <a:rPr lang="en-IN" dirty="0" smtClean="0"/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b="1" dirty="0"/>
              <a:t>Fitness Function </a:t>
            </a:r>
            <a:r>
              <a:rPr lang="en-IN" dirty="0"/>
              <a:t>represents the main requirements of the desired </a:t>
            </a:r>
            <a:r>
              <a:rPr lang="en-IN" dirty="0" smtClean="0"/>
              <a:t>solution </a:t>
            </a:r>
            <a:r>
              <a:rPr lang="en-IN" dirty="0"/>
              <a:t>of a problem (i.e. cheapest price, shortest route, most </a:t>
            </a:r>
            <a:r>
              <a:rPr lang="en-IN" dirty="0" smtClean="0"/>
              <a:t>compact arrangement</a:t>
            </a:r>
            <a:r>
              <a:rPr lang="en-IN" dirty="0"/>
              <a:t>, </a:t>
            </a:r>
            <a:r>
              <a:rPr lang="en-IN" dirty="0" err="1"/>
              <a:t>etc</a:t>
            </a:r>
            <a:r>
              <a:rPr lang="en-IN" dirty="0"/>
              <a:t>). This function calculates and returns the fitness </a:t>
            </a:r>
            <a:r>
              <a:rPr lang="en-IN" dirty="0" smtClean="0"/>
              <a:t>of an </a:t>
            </a:r>
            <a:r>
              <a:rPr lang="en-IN" dirty="0"/>
              <a:t>individual </a:t>
            </a:r>
            <a:r>
              <a:rPr lang="en-IN" dirty="0" smtClean="0"/>
              <a:t>solution.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b="1" dirty="0"/>
              <a:t>Encoding</a:t>
            </a:r>
            <a:r>
              <a:rPr lang="en-IN" dirty="0"/>
              <a:t> possible solutions of a problem are considered as individuals in </a:t>
            </a:r>
            <a:r>
              <a:rPr lang="en-IN" dirty="0" smtClean="0"/>
              <a:t>a population</a:t>
            </a:r>
            <a:r>
              <a:rPr lang="en-IN" dirty="0"/>
              <a:t>. If the solutions can be divided into a series of small </a:t>
            </a:r>
            <a:r>
              <a:rPr lang="en-IN" dirty="0" smtClean="0"/>
              <a:t>steps (building </a:t>
            </a:r>
            <a:r>
              <a:rPr lang="en-IN" dirty="0"/>
              <a:t>blocks), then these steps are represented by genes and a </a:t>
            </a:r>
            <a:r>
              <a:rPr lang="en-IN" dirty="0" smtClean="0"/>
              <a:t>series of </a:t>
            </a:r>
            <a:r>
              <a:rPr lang="en-IN" dirty="0"/>
              <a:t>genes (a chromosome) will encode the whole solution. This </a:t>
            </a:r>
            <a:r>
              <a:rPr lang="en-IN" dirty="0" smtClean="0"/>
              <a:t>way different </a:t>
            </a:r>
            <a:r>
              <a:rPr lang="en-IN" dirty="0"/>
              <a:t>solutions of a problem are represented in GA as </a:t>
            </a:r>
            <a:r>
              <a:rPr lang="en-IN" dirty="0" smtClean="0"/>
              <a:t>chromosomes of </a:t>
            </a:r>
            <a:r>
              <a:rPr lang="en-IN" dirty="0"/>
              <a:t>individuals.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894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Main </a:t>
            </a:r>
            <a:r>
              <a:rPr lang="en-IN" dirty="0"/>
              <a:t>features of Genetic Algorithms (GA)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165" y="2556932"/>
            <a:ext cx="9889432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3. Selection </a:t>
            </a:r>
            <a:r>
              <a:rPr lang="en-IN" dirty="0"/>
              <a:t>operator defines the way individuals in the current </a:t>
            </a:r>
            <a:r>
              <a:rPr lang="en-IN" dirty="0" smtClean="0"/>
              <a:t>population are </a:t>
            </a:r>
            <a:r>
              <a:rPr lang="en-IN" dirty="0"/>
              <a:t>selected for reproduction. There are many strategies for that (</a:t>
            </a:r>
            <a:r>
              <a:rPr lang="en-IN" dirty="0" smtClean="0"/>
              <a:t>e.g. roulette–wheel</a:t>
            </a:r>
            <a:r>
              <a:rPr lang="en-IN" dirty="0"/>
              <a:t>, ranked, tournament selection, </a:t>
            </a:r>
            <a:r>
              <a:rPr lang="en-IN" dirty="0" err="1"/>
              <a:t>etc</a:t>
            </a:r>
            <a:r>
              <a:rPr lang="en-IN" dirty="0"/>
              <a:t>), but usually </a:t>
            </a:r>
            <a:r>
              <a:rPr lang="en-IN" dirty="0" smtClean="0"/>
              <a:t>the individuals </a:t>
            </a:r>
            <a:r>
              <a:rPr lang="en-IN" dirty="0"/>
              <a:t>which are more fit are </a:t>
            </a:r>
            <a:r>
              <a:rPr lang="en-IN" dirty="0" smtClean="0"/>
              <a:t>selected.</a:t>
            </a:r>
          </a:p>
          <a:p>
            <a:pPr marL="0" indent="0">
              <a:buNone/>
            </a:pPr>
            <a:r>
              <a:rPr lang="en-IN" b="1" dirty="0" smtClean="0"/>
              <a:t>4. Crossover </a:t>
            </a:r>
            <a:r>
              <a:rPr lang="en-IN" dirty="0"/>
              <a:t>operator defines how chromosomes of parents are mixed in </a:t>
            </a:r>
            <a:r>
              <a:rPr lang="en-IN" dirty="0" smtClean="0"/>
              <a:t>order to </a:t>
            </a:r>
            <a:r>
              <a:rPr lang="en-IN" dirty="0"/>
              <a:t>obtain genetic codes of their offspring (e.g. one–point, </a:t>
            </a:r>
            <a:r>
              <a:rPr lang="en-IN" dirty="0" smtClean="0"/>
              <a:t>two–point, uniform </a:t>
            </a:r>
            <a:r>
              <a:rPr lang="en-IN" dirty="0"/>
              <a:t>crossover, </a:t>
            </a:r>
            <a:r>
              <a:rPr lang="en-IN" dirty="0" err="1"/>
              <a:t>etc</a:t>
            </a:r>
            <a:r>
              <a:rPr lang="en-IN" dirty="0"/>
              <a:t>). This operator implements the </a:t>
            </a:r>
            <a:r>
              <a:rPr lang="en-IN" dirty="0" smtClean="0"/>
              <a:t>inheritance property </a:t>
            </a:r>
            <a:r>
              <a:rPr lang="en-IN" dirty="0"/>
              <a:t>(offspring inherit genes of their parents)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22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Main </a:t>
            </a:r>
            <a:r>
              <a:rPr lang="en-IN" dirty="0"/>
              <a:t>features of Genetic Algorithms (GA)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165" y="2556932"/>
            <a:ext cx="9889432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5. Mutation</a:t>
            </a:r>
            <a:r>
              <a:rPr lang="en-IN" dirty="0" smtClean="0"/>
              <a:t> </a:t>
            </a:r>
            <a:r>
              <a:rPr lang="en-IN" dirty="0"/>
              <a:t>operator creates random changes in genetic codes of the </a:t>
            </a:r>
            <a:r>
              <a:rPr lang="en-IN" dirty="0" smtClean="0"/>
              <a:t>off- spring</a:t>
            </a:r>
            <a:r>
              <a:rPr lang="en-IN" dirty="0"/>
              <a:t>. This operator is needed to bring some random diversity </a:t>
            </a:r>
            <a:r>
              <a:rPr lang="en-IN" dirty="0" smtClean="0"/>
              <a:t>into the </a:t>
            </a:r>
            <a:r>
              <a:rPr lang="en-IN" dirty="0"/>
              <a:t>genetic code. In some cases GA cannot find the optimal </a:t>
            </a:r>
            <a:r>
              <a:rPr lang="en-IN" dirty="0" smtClean="0"/>
              <a:t>solution without </a:t>
            </a:r>
            <a:r>
              <a:rPr lang="en-IN" dirty="0"/>
              <a:t>mutation operator (local maximum problem)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092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97522" y="684671"/>
            <a:ext cx="9601196" cy="1303867"/>
          </a:xfrm>
        </p:spPr>
        <p:txBody>
          <a:bodyPr>
            <a:normAutofit/>
          </a:bodyPr>
          <a:lstStyle/>
          <a:p>
            <a:r>
              <a:rPr lang="en-IN" b="1" dirty="0"/>
              <a:t>Operators in GA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371" y="2478158"/>
            <a:ext cx="6851499" cy="229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97522" y="684671"/>
            <a:ext cx="9601196" cy="1303867"/>
          </a:xfrm>
        </p:spPr>
        <p:txBody>
          <a:bodyPr>
            <a:normAutofit/>
          </a:bodyPr>
          <a:lstStyle/>
          <a:p>
            <a:r>
              <a:rPr lang="en-IN" b="1" dirty="0"/>
              <a:t>Selection Operator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102" y="2084318"/>
            <a:ext cx="69437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8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97522" y="684671"/>
            <a:ext cx="9601196" cy="1303867"/>
          </a:xfrm>
        </p:spPr>
        <p:txBody>
          <a:bodyPr>
            <a:normAutofit/>
          </a:bodyPr>
          <a:lstStyle/>
          <a:p>
            <a:r>
              <a:rPr lang="en-IN" b="1" dirty="0"/>
              <a:t>Crossover and Mutation Operator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632" y="2439020"/>
            <a:ext cx="70389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97522" y="684671"/>
            <a:ext cx="9601196" cy="1303867"/>
          </a:xfrm>
        </p:spPr>
        <p:txBody>
          <a:bodyPr>
            <a:normAutofit/>
          </a:bodyPr>
          <a:lstStyle/>
          <a:p>
            <a:r>
              <a:rPr lang="en-IN" b="1" dirty="0"/>
              <a:t>Operators in GA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454" y="1988538"/>
            <a:ext cx="68675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7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Crossover Schemes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Single </a:t>
            </a:r>
            <a:r>
              <a:rPr lang="en-IN" dirty="0"/>
              <a:t>Point Crossover</a:t>
            </a:r>
          </a:p>
          <a:p>
            <a:r>
              <a:rPr lang="en-IN" dirty="0" smtClean="0"/>
              <a:t>Two </a:t>
            </a:r>
            <a:r>
              <a:rPr lang="en-IN" dirty="0"/>
              <a:t>Point Crossover</a:t>
            </a:r>
          </a:p>
          <a:p>
            <a:r>
              <a:rPr lang="en-IN" dirty="0" smtClean="0"/>
              <a:t>Multi-point </a:t>
            </a:r>
            <a:r>
              <a:rPr lang="en-IN" dirty="0"/>
              <a:t>crossover</a:t>
            </a:r>
          </a:p>
          <a:p>
            <a:r>
              <a:rPr lang="en-IN" dirty="0" smtClean="0"/>
              <a:t>Uniform </a:t>
            </a:r>
            <a:r>
              <a:rPr lang="en-IN" dirty="0"/>
              <a:t>Crossover</a:t>
            </a:r>
          </a:p>
          <a:p>
            <a:r>
              <a:rPr lang="en-IN" dirty="0" smtClean="0"/>
              <a:t>Shuffle </a:t>
            </a:r>
            <a:r>
              <a:rPr lang="en-IN" dirty="0"/>
              <a:t>Crossover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769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797" b="16715"/>
          <a:stretch/>
        </p:blipFill>
        <p:spPr>
          <a:xfrm>
            <a:off x="887896" y="1052029"/>
            <a:ext cx="10670691" cy="466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 Point Crossover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900" y="2588217"/>
            <a:ext cx="8654306" cy="280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93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</a:t>
            </a:r>
            <a:r>
              <a:rPr lang="en-IN" dirty="0"/>
              <a:t>Point Crossover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69" y="2556932"/>
            <a:ext cx="9045335" cy="306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Multi-point </a:t>
            </a:r>
            <a:r>
              <a:rPr lang="en-IN" dirty="0"/>
              <a:t>Crossover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568" y="2403044"/>
            <a:ext cx="9672206" cy="339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5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Uniform Crossover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19" y="2518474"/>
            <a:ext cx="10220106" cy="352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01685"/>
            <a:ext cx="9601196" cy="1303867"/>
          </a:xfrm>
        </p:spPr>
        <p:txBody>
          <a:bodyPr/>
          <a:lstStyle/>
          <a:p>
            <a:r>
              <a:rPr lang="en-IN" dirty="0"/>
              <a:t>Shuffle Crossover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626" y="1611824"/>
            <a:ext cx="7906746" cy="458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4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Numerical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 smtClean="0"/>
              <a:t>Question: </a:t>
            </a:r>
            <a:r>
              <a:rPr lang="en-IN" dirty="0" smtClean="0"/>
              <a:t>Consider </a:t>
            </a:r>
            <a:r>
              <a:rPr lang="en-IN" dirty="0"/>
              <a:t>the problem of finding the shortest route through several cities</a:t>
            </a:r>
            <a:r>
              <a:rPr lang="en-IN" dirty="0" smtClean="0"/>
              <a:t>, such </a:t>
            </a:r>
            <a:r>
              <a:rPr lang="en-IN" dirty="0"/>
              <a:t>that each city is visited only once and in the end return to the </a:t>
            </a:r>
            <a:r>
              <a:rPr lang="en-IN" dirty="0" smtClean="0"/>
              <a:t>starting city </a:t>
            </a:r>
            <a:r>
              <a:rPr lang="en-IN" dirty="0"/>
              <a:t>(the Travelling Salesman problem). Suppose that in order to solve </a:t>
            </a:r>
            <a:r>
              <a:rPr lang="en-IN" dirty="0" smtClean="0"/>
              <a:t>this problem </a:t>
            </a:r>
            <a:r>
              <a:rPr lang="en-IN" dirty="0"/>
              <a:t>we use a genetic algorithm, in which genes represent links </a:t>
            </a:r>
            <a:r>
              <a:rPr lang="en-IN" dirty="0" smtClean="0"/>
              <a:t>between pairs </a:t>
            </a:r>
            <a:r>
              <a:rPr lang="en-IN" dirty="0"/>
              <a:t>of cities. For example, a link between London and Paris is </a:t>
            </a:r>
            <a:r>
              <a:rPr lang="en-IN" dirty="0" smtClean="0"/>
              <a:t>represented by </a:t>
            </a:r>
            <a:r>
              <a:rPr lang="en-IN" dirty="0"/>
              <a:t>a single gene ‘LP ’. Let also assume that the direction in which we </a:t>
            </a:r>
            <a:r>
              <a:rPr lang="en-IN" dirty="0" smtClean="0"/>
              <a:t>travel is </a:t>
            </a:r>
            <a:r>
              <a:rPr lang="en-IN" dirty="0"/>
              <a:t>not important, so that LP =P 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8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Numerical 1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(a) How </a:t>
            </a:r>
            <a:r>
              <a:rPr lang="en-IN" dirty="0"/>
              <a:t>many genes will be used in a chromosome of each individual </a:t>
            </a:r>
            <a:r>
              <a:rPr lang="en-IN" dirty="0" smtClean="0"/>
              <a:t>if the </a:t>
            </a:r>
            <a:r>
              <a:rPr lang="en-IN" dirty="0"/>
              <a:t>number of cities is 10?</a:t>
            </a:r>
          </a:p>
          <a:p>
            <a:pPr marL="0" indent="0">
              <a:buNone/>
            </a:pPr>
            <a:r>
              <a:rPr lang="en-IN" b="1" dirty="0"/>
              <a:t>Answer: </a:t>
            </a:r>
            <a:r>
              <a:rPr lang="en-IN" dirty="0"/>
              <a:t>Each chromosome will consist of 10 genes. Each gene </a:t>
            </a:r>
            <a:r>
              <a:rPr lang="en-IN" dirty="0" smtClean="0"/>
              <a:t>representing </a:t>
            </a:r>
            <a:r>
              <a:rPr lang="en-IN" dirty="0"/>
              <a:t>the path between a pair of cities in the tour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7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Numerical 1</a:t>
            </a:r>
            <a:r>
              <a:rPr lang="en-IN" dirty="0"/>
              <a:t>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(b) </a:t>
                </a:r>
                <a:r>
                  <a:rPr lang="en-IN" dirty="0"/>
                  <a:t>How many genes will be in the alphabet of the algorithm</a:t>
                </a:r>
                <a:r>
                  <a:rPr lang="en-IN" dirty="0" smtClean="0"/>
                  <a:t>?</a:t>
                </a:r>
              </a:p>
              <a:p>
                <a:pPr marL="0" indent="0">
                  <a:buNone/>
                </a:pPr>
                <a:r>
                  <a:rPr lang="en-IN" b="1" dirty="0"/>
                  <a:t>Answer: </a:t>
                </a:r>
                <a:r>
                  <a:rPr lang="en-IN" dirty="0"/>
                  <a:t>The alphabet will consist of 45 genes. Indeed, each of </a:t>
                </a:r>
                <a:r>
                  <a:rPr lang="en-IN" dirty="0" smtClean="0"/>
                  <a:t>the 10 </a:t>
                </a:r>
                <a:r>
                  <a:rPr lang="en-IN" dirty="0"/>
                  <a:t>cities can be connected with 9 remaining. Thus, 10 ×9 = 90 is </a:t>
                </a:r>
                <a:r>
                  <a:rPr lang="en-IN" dirty="0" smtClean="0"/>
                  <a:t>the number </a:t>
                </a:r>
                <a:r>
                  <a:rPr lang="en-IN" dirty="0"/>
                  <a:t>of ways in which 10 cities can be grouped in pairs. However</a:t>
                </a:r>
                <a:r>
                  <a:rPr lang="en-IN" dirty="0" smtClean="0"/>
                  <a:t>, because </a:t>
                </a:r>
                <a:r>
                  <a:rPr lang="en-IN" dirty="0"/>
                  <a:t>the direction is not important (i.e. London–Paris is the </a:t>
                </a:r>
                <a:r>
                  <a:rPr lang="en-IN" dirty="0" smtClean="0"/>
                  <a:t>same as </a:t>
                </a:r>
                <a:r>
                  <a:rPr lang="en-IN" dirty="0"/>
                  <a:t>Paris–London) the number must be divided by 2. So, we shall </a:t>
                </a:r>
                <a:r>
                  <a:rPr lang="en-IN" dirty="0" smtClean="0"/>
                  <a:t>need 90/2 </a:t>
                </a:r>
                <a:r>
                  <a:rPr lang="en-IN" dirty="0"/>
                  <a:t>= 45 genes in order to encode all pairs. In general the </a:t>
                </a:r>
                <a:r>
                  <a:rPr lang="en-IN" dirty="0" smtClean="0"/>
                  <a:t>formula for n cities </a:t>
                </a:r>
                <a:r>
                  <a:rPr lang="en-IN" dirty="0"/>
                  <a:t>is: </a:t>
                </a:r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6" t="-20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7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Numerical </a:t>
            </a:r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98643"/>
            <a:ext cx="9601196" cy="34772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 smtClean="0"/>
              <a:t>Question: </a:t>
            </a:r>
            <a:r>
              <a:rPr lang="en-IN" dirty="0" smtClean="0"/>
              <a:t>Suppose </a:t>
            </a:r>
            <a:r>
              <a:rPr lang="en-IN" dirty="0"/>
              <a:t>a genetic algorithm uses chromosomes of the form </a:t>
            </a:r>
            <a:r>
              <a:rPr lang="en-IN" dirty="0" smtClean="0"/>
              <a:t>x=</a:t>
            </a:r>
            <a:r>
              <a:rPr lang="en-IN" dirty="0" err="1" smtClean="0"/>
              <a:t>abcdefgh</a:t>
            </a:r>
            <a:r>
              <a:rPr lang="en-IN" dirty="0" smtClean="0"/>
              <a:t> with </a:t>
            </a:r>
            <a:r>
              <a:rPr lang="en-IN" dirty="0"/>
              <a:t>a fixed length of eight genes. Each gene can be any digit between </a:t>
            </a:r>
            <a:r>
              <a:rPr lang="en-IN" dirty="0" smtClean="0"/>
              <a:t>0 and </a:t>
            </a:r>
            <a:r>
              <a:rPr lang="en-IN" dirty="0"/>
              <a:t>9. Let the fitness of individual </a:t>
            </a:r>
            <a:r>
              <a:rPr lang="en-IN" dirty="0" err="1"/>
              <a:t>xbe</a:t>
            </a:r>
            <a:r>
              <a:rPr lang="en-IN" dirty="0"/>
              <a:t> calculated </a:t>
            </a:r>
            <a:r>
              <a:rPr lang="en-IN" dirty="0" smtClean="0"/>
              <a:t>as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 smtClean="0"/>
              <a:t>and </a:t>
            </a:r>
            <a:r>
              <a:rPr lang="en-IN" dirty="0"/>
              <a:t>let the initial population consist of four individuals with the </a:t>
            </a:r>
            <a:r>
              <a:rPr lang="en-IN" dirty="0" smtClean="0"/>
              <a:t>following chromosomes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072" y="3650790"/>
            <a:ext cx="4553853" cy="486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362" y="4731765"/>
            <a:ext cx="2221643" cy="142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89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Numerical </a:t>
            </a:r>
            <a:r>
              <a:rPr lang="en-IN" dirty="0" smtClean="0"/>
              <a:t>2 </a:t>
            </a:r>
            <a:r>
              <a:rPr lang="en-IN" dirty="0" smtClean="0"/>
              <a:t>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/>
              <a:t>(a) </a:t>
            </a:r>
            <a:r>
              <a:rPr lang="en-IN" dirty="0" smtClean="0"/>
              <a:t>Evaluate </a:t>
            </a:r>
            <a:r>
              <a:rPr lang="en-IN" dirty="0"/>
              <a:t>the fitness of each individual, showing all your workings, </a:t>
            </a:r>
            <a:r>
              <a:rPr lang="en-IN" dirty="0" smtClean="0"/>
              <a:t>and arrange </a:t>
            </a:r>
            <a:r>
              <a:rPr lang="en-IN" dirty="0"/>
              <a:t>them in order with the fittest first and the least fit last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 smtClean="0"/>
              <a:t>(b</a:t>
            </a:r>
            <a:r>
              <a:rPr lang="en-IN" b="1" dirty="0"/>
              <a:t>) </a:t>
            </a:r>
            <a:r>
              <a:rPr lang="en-IN" dirty="0"/>
              <a:t>Perform the following crossover operations:</a:t>
            </a:r>
          </a:p>
          <a:p>
            <a:pPr marL="0" indent="0">
              <a:buNone/>
            </a:pPr>
            <a:r>
              <a:rPr lang="en-IN" b="1" dirty="0" err="1" smtClean="0"/>
              <a:t>i</a:t>
            </a:r>
            <a:r>
              <a:rPr lang="en-IN" b="1" dirty="0" smtClean="0"/>
              <a:t>) </a:t>
            </a:r>
            <a:r>
              <a:rPr lang="en-IN" dirty="0" smtClean="0"/>
              <a:t>Cross </a:t>
            </a:r>
            <a:r>
              <a:rPr lang="en-IN" dirty="0"/>
              <a:t>the fittest two individuals using one–point crossover at </a:t>
            </a:r>
            <a:r>
              <a:rPr lang="en-IN" dirty="0" smtClean="0"/>
              <a:t>the middle </a:t>
            </a:r>
            <a:r>
              <a:rPr lang="en-IN" dirty="0"/>
              <a:t>point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 smtClean="0"/>
              <a:t>ii) </a:t>
            </a:r>
            <a:r>
              <a:rPr lang="en-IN" dirty="0" smtClean="0"/>
              <a:t>Cross </a:t>
            </a:r>
            <a:r>
              <a:rPr lang="en-IN" dirty="0"/>
              <a:t>the second and third fittest individuals using a </a:t>
            </a:r>
            <a:r>
              <a:rPr lang="en-IN" dirty="0" smtClean="0"/>
              <a:t>two–point crossover     	(points </a:t>
            </a:r>
            <a:r>
              <a:rPr lang="en-IN" dirty="0"/>
              <a:t>band f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b="1" dirty="0" smtClean="0"/>
              <a:t>iii) </a:t>
            </a:r>
            <a:r>
              <a:rPr lang="en-IN" dirty="0" smtClean="0"/>
              <a:t>Cross </a:t>
            </a:r>
            <a:r>
              <a:rPr lang="en-IN" dirty="0"/>
              <a:t>the first and third fittest individuals (ranked 1st and </a:t>
            </a:r>
            <a:r>
              <a:rPr lang="en-IN" dirty="0" smtClean="0"/>
              <a:t>3rd) using </a:t>
            </a:r>
            <a:r>
              <a:rPr lang="en-IN" dirty="0"/>
              <a:t>a uniform crossover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romanLcParenR"/>
            </a:pPr>
            <a:endParaRPr lang="en-IN" dirty="0"/>
          </a:p>
          <a:p>
            <a:pPr marL="457200" indent="-457200">
              <a:buAutoNum type="alphaLcParenBoth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47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4" y="1522136"/>
            <a:ext cx="7486650" cy="47148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1" y="419628"/>
            <a:ext cx="9601196" cy="1303867"/>
          </a:xfrm>
        </p:spPr>
        <p:txBody>
          <a:bodyPr/>
          <a:lstStyle/>
          <a:p>
            <a:r>
              <a:rPr lang="en-IN" b="1" dirty="0" smtClean="0"/>
              <a:t>Why Genetic Algorithm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92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Numerical </a:t>
            </a:r>
            <a:r>
              <a:rPr lang="en-IN" dirty="0" smtClean="0"/>
              <a:t>2 </a:t>
            </a:r>
            <a:r>
              <a:rPr lang="en-IN" dirty="0" smtClean="0"/>
              <a:t>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(c) </a:t>
            </a:r>
            <a:r>
              <a:rPr lang="en-IN" dirty="0" smtClean="0"/>
              <a:t>Suppose </a:t>
            </a:r>
            <a:r>
              <a:rPr lang="en-IN" dirty="0"/>
              <a:t>the new population consists of the six offspring </a:t>
            </a:r>
            <a:r>
              <a:rPr lang="en-IN" dirty="0" smtClean="0"/>
              <a:t>individuals received </a:t>
            </a:r>
            <a:r>
              <a:rPr lang="en-IN" dirty="0"/>
              <a:t>by the crossover operations in the above question. </a:t>
            </a:r>
            <a:r>
              <a:rPr lang="en-IN" dirty="0" smtClean="0"/>
              <a:t>Evaluate the </a:t>
            </a:r>
            <a:r>
              <a:rPr lang="en-IN" dirty="0"/>
              <a:t>fitness of the new population, showing all your workings. Has </a:t>
            </a:r>
            <a:r>
              <a:rPr lang="en-IN" dirty="0" smtClean="0"/>
              <a:t>the overall </a:t>
            </a:r>
            <a:r>
              <a:rPr lang="en-IN" dirty="0"/>
              <a:t>fitness improved?</a:t>
            </a:r>
          </a:p>
          <a:p>
            <a:pPr marL="0" indent="0">
              <a:buNone/>
            </a:pPr>
            <a:r>
              <a:rPr lang="en-IN" b="1" dirty="0" smtClean="0"/>
              <a:t>(d) </a:t>
            </a:r>
            <a:r>
              <a:rPr lang="en-IN" dirty="0" smtClean="0"/>
              <a:t>By </a:t>
            </a:r>
            <a:r>
              <a:rPr lang="en-IN" dirty="0"/>
              <a:t>looking at the fitness function and considering that genes can </a:t>
            </a:r>
            <a:r>
              <a:rPr lang="en-IN" dirty="0" smtClean="0"/>
              <a:t>only be </a:t>
            </a:r>
            <a:r>
              <a:rPr lang="en-IN" dirty="0"/>
              <a:t>digits between 0 and 9 find the chromosome representing the </a:t>
            </a:r>
            <a:r>
              <a:rPr lang="en-IN" dirty="0" smtClean="0"/>
              <a:t>optimal </a:t>
            </a:r>
            <a:r>
              <a:rPr lang="en-IN" dirty="0"/>
              <a:t>solution (i.e. with the maximum fitness). Find the value of </a:t>
            </a:r>
            <a:r>
              <a:rPr lang="en-IN" dirty="0" smtClean="0"/>
              <a:t>the maximum </a:t>
            </a:r>
            <a:r>
              <a:rPr lang="en-IN" dirty="0"/>
              <a:t>fitness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romanLcParenR"/>
            </a:pPr>
            <a:endParaRPr lang="en-IN" dirty="0"/>
          </a:p>
          <a:p>
            <a:pPr marL="457200" indent="-457200">
              <a:buAutoNum type="alphaLcParenBoth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0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Numerical </a:t>
            </a:r>
            <a:r>
              <a:rPr lang="en-IN" dirty="0" smtClean="0"/>
              <a:t>2 </a:t>
            </a:r>
            <a:r>
              <a:rPr lang="en-IN" dirty="0" smtClean="0"/>
              <a:t>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99311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IN" sz="3400" b="1" dirty="0" smtClean="0"/>
              <a:t>(e) </a:t>
            </a:r>
            <a:r>
              <a:rPr lang="en-IN" sz="3400" dirty="0"/>
              <a:t>By looking at the initial population of the algorithm can you </a:t>
            </a:r>
            <a:r>
              <a:rPr lang="en-IN" sz="3400" dirty="0" smtClean="0"/>
              <a:t>say whether </a:t>
            </a:r>
            <a:r>
              <a:rPr lang="en-IN" sz="3400" dirty="0"/>
              <a:t>it will be able to reach the optimal solution without the </a:t>
            </a:r>
            <a:r>
              <a:rPr lang="en-IN" sz="3400" dirty="0" smtClean="0"/>
              <a:t>mutation </a:t>
            </a:r>
            <a:r>
              <a:rPr lang="en-IN" sz="3400" dirty="0"/>
              <a:t>operator</a:t>
            </a:r>
            <a:r>
              <a:rPr lang="en-IN" sz="3400" dirty="0" smtClean="0"/>
              <a:t>?</a:t>
            </a:r>
          </a:p>
          <a:p>
            <a:pPr marL="0" indent="0" algn="just">
              <a:buNone/>
            </a:pPr>
            <a:r>
              <a:rPr lang="en-IN" sz="3400" b="1" dirty="0"/>
              <a:t>Answer: </a:t>
            </a:r>
            <a:r>
              <a:rPr lang="en-IN" sz="3400" dirty="0"/>
              <a:t>No, the algorithm will never reach the optimal </a:t>
            </a:r>
            <a:r>
              <a:rPr lang="en-IN" sz="3400" dirty="0" smtClean="0"/>
              <a:t>solution without </a:t>
            </a:r>
            <a:r>
              <a:rPr lang="en-IN" sz="3400" dirty="0"/>
              <a:t>mutation. The optimal solution is </a:t>
            </a:r>
            <a:r>
              <a:rPr lang="en-IN" sz="3400" dirty="0" smtClean="0"/>
              <a:t>x</a:t>
            </a:r>
            <a:r>
              <a:rPr lang="en-IN" sz="2000" dirty="0" smtClean="0"/>
              <a:t> optimal </a:t>
            </a:r>
            <a:r>
              <a:rPr lang="en-IN" sz="3400" dirty="0"/>
              <a:t>= 99009900. </a:t>
            </a:r>
            <a:r>
              <a:rPr lang="en-IN" sz="3400" dirty="0" smtClean="0"/>
              <a:t>If mutation </a:t>
            </a:r>
            <a:r>
              <a:rPr lang="en-IN" sz="3400" dirty="0"/>
              <a:t>does not occur, then the only way to change genes is </a:t>
            </a:r>
            <a:r>
              <a:rPr lang="en-IN" sz="3400" dirty="0" smtClean="0"/>
              <a:t>by applying </a:t>
            </a:r>
            <a:r>
              <a:rPr lang="en-IN" sz="3400" dirty="0"/>
              <a:t>the crossover operator. Regardless of the way crossover </a:t>
            </a:r>
            <a:r>
              <a:rPr lang="en-IN" sz="3400" dirty="0" smtClean="0"/>
              <a:t>is performed</a:t>
            </a:r>
            <a:r>
              <a:rPr lang="en-IN" sz="3400" dirty="0"/>
              <a:t>, its only outcome is an exchange of genes of parents </a:t>
            </a:r>
            <a:r>
              <a:rPr lang="en-IN" sz="3400" dirty="0" smtClean="0"/>
              <a:t>at certain </a:t>
            </a:r>
            <a:r>
              <a:rPr lang="en-IN" sz="3400" dirty="0"/>
              <a:t>positions in the chromosome. This means that the first gene </a:t>
            </a:r>
            <a:r>
              <a:rPr lang="en-IN" sz="3400" dirty="0" smtClean="0"/>
              <a:t>in the </a:t>
            </a:r>
            <a:r>
              <a:rPr lang="en-IN" sz="3400" dirty="0"/>
              <a:t>chromosomes of children can only be either 6, 8, 2 or 4 (i.e. </a:t>
            </a:r>
            <a:r>
              <a:rPr lang="en-IN" sz="3400" dirty="0" smtClean="0"/>
              <a:t>first genes </a:t>
            </a:r>
            <a:r>
              <a:rPr lang="en-IN" sz="3400" dirty="0"/>
              <a:t>of </a:t>
            </a:r>
            <a:r>
              <a:rPr lang="en-IN" sz="3400" dirty="0" smtClean="0"/>
              <a:t>x</a:t>
            </a:r>
            <a:r>
              <a:rPr lang="en-IN" sz="1800" dirty="0" smtClean="0"/>
              <a:t>1</a:t>
            </a:r>
            <a:r>
              <a:rPr lang="en-IN" sz="3400" dirty="0" smtClean="0"/>
              <a:t>,x</a:t>
            </a:r>
            <a:r>
              <a:rPr lang="en-IN" sz="1800" dirty="0" smtClean="0"/>
              <a:t>2</a:t>
            </a:r>
            <a:r>
              <a:rPr lang="en-IN" sz="3400" dirty="0" smtClean="0"/>
              <a:t>,x</a:t>
            </a:r>
            <a:r>
              <a:rPr lang="en-IN" sz="1800" dirty="0" smtClean="0"/>
              <a:t>3 </a:t>
            </a:r>
            <a:r>
              <a:rPr lang="en-IN" sz="3400" dirty="0" smtClean="0"/>
              <a:t>and </a:t>
            </a:r>
            <a:r>
              <a:rPr lang="en-IN" sz="3400" dirty="0"/>
              <a:t>x</a:t>
            </a:r>
            <a:r>
              <a:rPr lang="en-IN" sz="1800" dirty="0"/>
              <a:t>4</a:t>
            </a:r>
            <a:r>
              <a:rPr lang="en-IN" sz="3400" dirty="0"/>
              <a:t>), and because none of the individuals in </a:t>
            </a:r>
            <a:r>
              <a:rPr lang="en-IN" sz="3400" dirty="0" smtClean="0"/>
              <a:t>the initial  population </a:t>
            </a:r>
            <a:r>
              <a:rPr lang="en-IN" sz="3400" dirty="0"/>
              <a:t>begins with gene 9, the crossover operator alone </a:t>
            </a:r>
            <a:r>
              <a:rPr lang="en-IN" sz="3400" dirty="0" smtClean="0"/>
              <a:t>will never </a:t>
            </a:r>
            <a:r>
              <a:rPr lang="en-IN" sz="3400" dirty="0"/>
              <a:t>be able to produce an offspring with gene 9 in the beginning</a:t>
            </a:r>
            <a:r>
              <a:rPr lang="en-IN" sz="3400" dirty="0" smtClean="0"/>
              <a:t>. One </a:t>
            </a:r>
            <a:r>
              <a:rPr lang="en-IN" sz="3400" dirty="0"/>
              <a:t>can easily check that a similar problem is present at several </a:t>
            </a:r>
            <a:r>
              <a:rPr lang="en-IN" sz="3400" dirty="0" smtClean="0"/>
              <a:t>other positions</a:t>
            </a:r>
            <a:r>
              <a:rPr lang="en-IN" sz="3400" dirty="0"/>
              <a:t>. Thus, without mutation, this GA will not be able to </a:t>
            </a:r>
            <a:r>
              <a:rPr lang="en-IN" sz="3400" dirty="0" smtClean="0"/>
              <a:t>reach the </a:t>
            </a:r>
            <a:r>
              <a:rPr lang="en-IN" sz="3400" dirty="0"/>
              <a:t>optimal </a:t>
            </a:r>
            <a:r>
              <a:rPr lang="en-IN" sz="3400" dirty="0" smtClean="0"/>
              <a:t>solution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romanLcParenR"/>
            </a:pPr>
            <a:endParaRPr lang="en-IN" dirty="0"/>
          </a:p>
          <a:p>
            <a:pPr marL="457200" indent="-457200">
              <a:buAutoNum type="alphaLcParenBoth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6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1" y="419628"/>
            <a:ext cx="9601196" cy="1303867"/>
          </a:xfrm>
        </p:spPr>
        <p:txBody>
          <a:bodyPr/>
          <a:lstStyle/>
          <a:p>
            <a:r>
              <a:rPr lang="en-IN" b="1" dirty="0" smtClean="0"/>
              <a:t>What are Genetic Algorithms (GAs)?</a:t>
            </a:r>
            <a:endParaRPr lang="en-IN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807" y="1550504"/>
            <a:ext cx="7951097" cy="443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0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50" t="22995" r="35923" b="27150"/>
          <a:stretch/>
        </p:blipFill>
        <p:spPr>
          <a:xfrm>
            <a:off x="699247" y="975092"/>
            <a:ext cx="10781266" cy="49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5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1" y="419628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Understanding biological terminologies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96" y="1565827"/>
            <a:ext cx="8422006" cy="426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4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1" y="419628"/>
            <a:ext cx="9601196" cy="1303867"/>
          </a:xfrm>
        </p:spPr>
        <p:txBody>
          <a:bodyPr>
            <a:normAutofit/>
          </a:bodyPr>
          <a:lstStyle/>
          <a:p>
            <a:r>
              <a:rPr lang="en-IN" b="1" dirty="0"/>
              <a:t>Terminologies in GAs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723" y="1723495"/>
            <a:ext cx="7912551" cy="36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1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1" y="234097"/>
            <a:ext cx="9601196" cy="1303867"/>
          </a:xfrm>
        </p:spPr>
        <p:txBody>
          <a:bodyPr>
            <a:normAutofit/>
          </a:bodyPr>
          <a:lstStyle/>
          <a:p>
            <a:r>
              <a:rPr lang="en-IN" b="1" dirty="0"/>
              <a:t>Terminologies in GAs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1407629"/>
            <a:ext cx="76200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4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Genetic Algorithm</a:t>
            </a:r>
            <a:endParaRPr lang="en-IN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39" y="2492996"/>
            <a:ext cx="10070521" cy="298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75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264</TotalTime>
  <Words>1043</Words>
  <Application>Microsoft Office PowerPoint</Application>
  <PresentationFormat>Widescreen</PresentationFormat>
  <Paragraphs>67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Algerian</vt:lpstr>
      <vt:lpstr>Arial</vt:lpstr>
      <vt:lpstr>Cambria Math</vt:lpstr>
      <vt:lpstr>Garamond</vt:lpstr>
      <vt:lpstr>Organic</vt:lpstr>
      <vt:lpstr>GENETIC ALGORITHM</vt:lpstr>
      <vt:lpstr>PowerPoint Presentation</vt:lpstr>
      <vt:lpstr>Why Genetic Algorithm</vt:lpstr>
      <vt:lpstr>What are Genetic Algorithms (GAs)?</vt:lpstr>
      <vt:lpstr>PowerPoint Presentation</vt:lpstr>
      <vt:lpstr>Understanding biological terminologies</vt:lpstr>
      <vt:lpstr>Terminologies in GAs</vt:lpstr>
      <vt:lpstr>Terminologies in GAs</vt:lpstr>
      <vt:lpstr>Simple Genetic Algorithm</vt:lpstr>
      <vt:lpstr>Simple Genetic Algorithm</vt:lpstr>
      <vt:lpstr>PowerPoint Presentation</vt:lpstr>
      <vt:lpstr>Main features of Genetic Algorithms (GA)</vt:lpstr>
      <vt:lpstr>Main features of Genetic Algorithms (GA)</vt:lpstr>
      <vt:lpstr>Main features of Genetic Algorithms (GA)</vt:lpstr>
      <vt:lpstr>Operators in GA</vt:lpstr>
      <vt:lpstr>Selection Operator</vt:lpstr>
      <vt:lpstr>Crossover and Mutation Operator</vt:lpstr>
      <vt:lpstr>Operators in GA</vt:lpstr>
      <vt:lpstr>Types of Crossover Schemes</vt:lpstr>
      <vt:lpstr>Single Point Crossover</vt:lpstr>
      <vt:lpstr>Two Point Crossover</vt:lpstr>
      <vt:lpstr>Multi-point Crossover</vt:lpstr>
      <vt:lpstr>Uniform Crossover</vt:lpstr>
      <vt:lpstr>Shuffle Crossover</vt:lpstr>
      <vt:lpstr>Numerical 1</vt:lpstr>
      <vt:lpstr>Numerical 1 (contd.)</vt:lpstr>
      <vt:lpstr>Numerical 1 (contd.)</vt:lpstr>
      <vt:lpstr>Numerical 2</vt:lpstr>
      <vt:lpstr>Numerical 2 (contd.)</vt:lpstr>
      <vt:lpstr>Numerical 2 (contd.)</vt:lpstr>
      <vt:lpstr>Numerical 2 (contd.)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 Brar</dc:creator>
  <cp:lastModifiedBy>Nav Brar</cp:lastModifiedBy>
  <cp:revision>70</cp:revision>
  <dcterms:created xsi:type="dcterms:W3CDTF">2023-04-19T13:58:40Z</dcterms:created>
  <dcterms:modified xsi:type="dcterms:W3CDTF">2023-04-25T08:55:41Z</dcterms:modified>
</cp:coreProperties>
</file>