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3"/>
  </p:notesMasterIdLst>
  <p:sldIdLst>
    <p:sldId id="256" r:id="rId2"/>
    <p:sldId id="257" r:id="rId3"/>
    <p:sldId id="260" r:id="rId4"/>
    <p:sldId id="266" r:id="rId5"/>
    <p:sldId id="265" r:id="rId6"/>
    <p:sldId id="267" r:id="rId7"/>
    <p:sldId id="261" r:id="rId8"/>
    <p:sldId id="262" r:id="rId9"/>
    <p:sldId id="263" r:id="rId10"/>
    <p:sldId id="264" r:id="rId11"/>
    <p:sldId id="270" r:id="rId12"/>
    <p:sldId id="272" r:id="rId13"/>
    <p:sldId id="277" r:id="rId14"/>
    <p:sldId id="269" r:id="rId15"/>
    <p:sldId id="268" r:id="rId16"/>
    <p:sldId id="273" r:id="rId17"/>
    <p:sldId id="274" r:id="rId18"/>
    <p:sldId id="286" r:id="rId19"/>
    <p:sldId id="275" r:id="rId20"/>
    <p:sldId id="279" r:id="rId21"/>
    <p:sldId id="276" r:id="rId22"/>
    <p:sldId id="291" r:id="rId23"/>
    <p:sldId id="280" r:id="rId24"/>
    <p:sldId id="285" r:id="rId25"/>
    <p:sldId id="282" r:id="rId26"/>
    <p:sldId id="281" r:id="rId27"/>
    <p:sldId id="283" r:id="rId28"/>
    <p:sldId id="284" r:id="rId29"/>
    <p:sldId id="287" r:id="rId30"/>
    <p:sldId id="288" r:id="rId31"/>
    <p:sldId id="292" r:id="rId32"/>
    <p:sldId id="289" r:id="rId33"/>
    <p:sldId id="290" r:id="rId34"/>
    <p:sldId id="293" r:id="rId35"/>
    <p:sldId id="294" r:id="rId36"/>
    <p:sldId id="295" r:id="rId37"/>
    <p:sldId id="296" r:id="rId38"/>
    <p:sldId id="297" r:id="rId39"/>
    <p:sldId id="300" r:id="rId40"/>
    <p:sldId id="301" r:id="rId41"/>
    <p:sldId id="302" r:id="rId42"/>
    <p:sldId id="303" r:id="rId43"/>
    <p:sldId id="304" r:id="rId44"/>
    <p:sldId id="305" r:id="rId45"/>
    <p:sldId id="306" r:id="rId46"/>
    <p:sldId id="298" r:id="rId47"/>
    <p:sldId id="299" r:id="rId48"/>
    <p:sldId id="307" r:id="rId49"/>
    <p:sldId id="308" r:id="rId50"/>
    <p:sldId id="309" r:id="rId51"/>
    <p:sldId id="310" r:id="rId52"/>
    <p:sldId id="311" r:id="rId53"/>
    <p:sldId id="312" r:id="rId54"/>
    <p:sldId id="313" r:id="rId55"/>
    <p:sldId id="314" r:id="rId56"/>
    <p:sldId id="315" r:id="rId57"/>
    <p:sldId id="318" r:id="rId58"/>
    <p:sldId id="316" r:id="rId59"/>
    <p:sldId id="323" r:id="rId60"/>
    <p:sldId id="317" r:id="rId61"/>
    <p:sldId id="322" r:id="rId62"/>
    <p:sldId id="321" r:id="rId63"/>
    <p:sldId id="319" r:id="rId64"/>
    <p:sldId id="324" r:id="rId65"/>
    <p:sldId id="329" r:id="rId66"/>
    <p:sldId id="330" r:id="rId67"/>
    <p:sldId id="331" r:id="rId68"/>
    <p:sldId id="333" r:id="rId69"/>
    <p:sldId id="332" r:id="rId70"/>
    <p:sldId id="320" r:id="rId71"/>
    <p:sldId id="325" r:id="rId72"/>
    <p:sldId id="326" r:id="rId73"/>
    <p:sldId id="327" r:id="rId74"/>
    <p:sldId id="328" r:id="rId75"/>
    <p:sldId id="334" r:id="rId76"/>
    <p:sldId id="335" r:id="rId77"/>
    <p:sldId id="336" r:id="rId78"/>
    <p:sldId id="338" r:id="rId79"/>
    <p:sldId id="339" r:id="rId80"/>
    <p:sldId id="355" r:id="rId81"/>
    <p:sldId id="337" r:id="rId82"/>
    <p:sldId id="340" r:id="rId83"/>
    <p:sldId id="341" r:id="rId84"/>
    <p:sldId id="342" r:id="rId85"/>
    <p:sldId id="343" r:id="rId86"/>
    <p:sldId id="344" r:id="rId87"/>
    <p:sldId id="345" r:id="rId88"/>
    <p:sldId id="405" r:id="rId89"/>
    <p:sldId id="406" r:id="rId90"/>
    <p:sldId id="346" r:id="rId91"/>
    <p:sldId id="356" r:id="rId92"/>
    <p:sldId id="388" r:id="rId93"/>
    <p:sldId id="389" r:id="rId94"/>
    <p:sldId id="429" r:id="rId95"/>
    <p:sldId id="431" r:id="rId96"/>
    <p:sldId id="430" r:id="rId97"/>
    <p:sldId id="390" r:id="rId98"/>
    <p:sldId id="407" r:id="rId99"/>
    <p:sldId id="413" r:id="rId100"/>
    <p:sldId id="414" r:id="rId101"/>
    <p:sldId id="408" r:id="rId102"/>
    <p:sldId id="409" r:id="rId103"/>
    <p:sldId id="410" r:id="rId104"/>
    <p:sldId id="411" r:id="rId105"/>
    <p:sldId id="412" r:id="rId106"/>
    <p:sldId id="398" r:id="rId107"/>
    <p:sldId id="416" r:id="rId108"/>
    <p:sldId id="399" r:id="rId109"/>
    <p:sldId id="400" r:id="rId110"/>
    <p:sldId id="363" r:id="rId111"/>
    <p:sldId id="364" r:id="rId112"/>
    <p:sldId id="365" r:id="rId113"/>
    <p:sldId id="366" r:id="rId114"/>
    <p:sldId id="367" r:id="rId115"/>
    <p:sldId id="418" r:id="rId116"/>
    <p:sldId id="401" r:id="rId117"/>
    <p:sldId id="392" r:id="rId118"/>
    <p:sldId id="403" r:id="rId119"/>
    <p:sldId id="393" r:id="rId120"/>
    <p:sldId id="404" r:id="rId121"/>
    <p:sldId id="394" r:id="rId122"/>
    <p:sldId id="425" r:id="rId123"/>
    <p:sldId id="427" r:id="rId124"/>
    <p:sldId id="426" r:id="rId125"/>
    <p:sldId id="428" r:id="rId126"/>
    <p:sldId id="419" r:id="rId127"/>
    <p:sldId id="420" r:id="rId128"/>
    <p:sldId id="421" r:id="rId129"/>
    <p:sldId id="422" r:id="rId130"/>
    <p:sldId id="423" r:id="rId131"/>
    <p:sldId id="424" r:id="rId132"/>
    <p:sldId id="374" r:id="rId133"/>
    <p:sldId id="375" r:id="rId134"/>
    <p:sldId id="376" r:id="rId135"/>
    <p:sldId id="377" r:id="rId136"/>
    <p:sldId id="378" r:id="rId137"/>
    <p:sldId id="379" r:id="rId138"/>
    <p:sldId id="380" r:id="rId139"/>
    <p:sldId id="381" r:id="rId140"/>
    <p:sldId id="382" r:id="rId141"/>
    <p:sldId id="383" r:id="rId142"/>
    <p:sldId id="384" r:id="rId143"/>
    <p:sldId id="385" r:id="rId144"/>
    <p:sldId id="386" r:id="rId145"/>
    <p:sldId id="387" r:id="rId146"/>
    <p:sldId id="349" r:id="rId147"/>
    <p:sldId id="350" r:id="rId148"/>
    <p:sldId id="351" r:id="rId149"/>
    <p:sldId id="352" r:id="rId150"/>
    <p:sldId id="353" r:id="rId151"/>
    <p:sldId id="354"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54" Type="http://schemas.openxmlformats.org/officeDocument/2006/relationships/presProps" Target="presProp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slide" Target="slides/slide148.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slide" Target="slides/slide149.xml" /><Relationship Id="rId155" Type="http://schemas.openxmlformats.org/officeDocument/2006/relationships/viewProps" Target="viewProps.xml" /><Relationship Id="rId12" Type="http://schemas.openxmlformats.org/officeDocument/2006/relationships/slide" Target="slides/slide11.xml" /><Relationship Id="rId17" Type="http://schemas.openxmlformats.org/officeDocument/2006/relationships/slide" Target="slides/slide16.xml" /><Relationship Id="rId33" Type="http://schemas.openxmlformats.org/officeDocument/2006/relationships/slide" Target="slides/slide32.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08" Type="http://schemas.openxmlformats.org/officeDocument/2006/relationships/slide" Target="slides/slide107.xml" /><Relationship Id="rId124" Type="http://schemas.openxmlformats.org/officeDocument/2006/relationships/slide" Target="slides/slide123.xml" /><Relationship Id="rId129" Type="http://schemas.openxmlformats.org/officeDocument/2006/relationships/slide" Target="slides/slide128.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slide" Target="slides/slide139.xml" /><Relationship Id="rId145" Type="http://schemas.openxmlformats.org/officeDocument/2006/relationships/slide" Target="slides/slide144.xml" /><Relationship Id="rId153"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slide" Target="slides/slide147.xml" /><Relationship Id="rId151" Type="http://schemas.openxmlformats.org/officeDocument/2006/relationships/slide" Target="slides/slide150.xml" /><Relationship Id="rId156"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tableStyles" Target="tableStyles.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3" Type="http://schemas.openxmlformats.org/officeDocument/2006/relationships/slide" Target="slides/slide2.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581BF-EEB7-4700-B88F-D69D30069198}" type="datetimeFigureOut">
              <a:rPr lang="en-US" smtClean="0"/>
              <a:t>4/23/2023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BEB97-9134-4974-BCE0-932FBA89ACE3}" type="slidenum">
              <a:rPr lang="en-US" smtClean="0"/>
              <a:t>‹#›</a:t>
            </a:fld>
            <a:endParaRPr lang="en-US"/>
          </a:p>
        </p:txBody>
      </p:sp>
    </p:spTree>
    <p:extLst>
      <p:ext uri="{BB962C8B-B14F-4D97-AF65-F5344CB8AC3E}">
        <p14:creationId xmlns:p14="http://schemas.microsoft.com/office/powerpoint/2010/main" val="76714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BEB97-9134-4974-BCE0-932FBA89ACE3}" type="slidenum">
              <a:rPr lang="en-US" smtClean="0"/>
              <a:t>110</a:t>
            </a:fld>
            <a:endParaRPr lang="en-US"/>
          </a:p>
        </p:txBody>
      </p:sp>
    </p:spTree>
    <p:extLst>
      <p:ext uri="{BB962C8B-B14F-4D97-AF65-F5344CB8AC3E}">
        <p14:creationId xmlns:p14="http://schemas.microsoft.com/office/powerpoint/2010/main" val="397949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EBEB97-9134-4974-BCE0-932FBA89ACE3}" type="slidenum">
              <a:rPr lang="en-US" smtClean="0"/>
              <a:t>130</a:t>
            </a:fld>
            <a:endParaRPr lang="en-US"/>
          </a:p>
        </p:txBody>
      </p:sp>
    </p:spTree>
    <p:extLst>
      <p:ext uri="{BB962C8B-B14F-4D97-AF65-F5344CB8AC3E}">
        <p14:creationId xmlns:p14="http://schemas.microsoft.com/office/powerpoint/2010/main" val="264423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37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74954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346961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86092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90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29741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370945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1CC87A-2084-49F4-9F63-8732DB616421}"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325170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1CC87A-2084-49F4-9F63-8732DB616421}" type="datetimeFigureOut">
              <a:rPr lang="en-US" smtClean="0"/>
              <a:t>4/23/2023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181840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E1CC87A-2084-49F4-9F63-8732DB616421}" type="datetimeFigureOut">
              <a:rPr lang="en-US" smtClean="0"/>
              <a:t>4/23/2023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DC8E92-D437-4C8C-9793-7ED372A80AE7}" type="slidenum">
              <a:rPr lang="en-US" smtClean="0"/>
              <a:t>‹#›</a:t>
            </a:fld>
            <a:endParaRPr lang="en-US"/>
          </a:p>
        </p:txBody>
      </p:sp>
    </p:spTree>
    <p:extLst>
      <p:ext uri="{BB962C8B-B14F-4D97-AF65-F5344CB8AC3E}">
        <p14:creationId xmlns:p14="http://schemas.microsoft.com/office/powerpoint/2010/main" val="201435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extLst>
      <p:ext uri="{BB962C8B-B14F-4D97-AF65-F5344CB8AC3E}">
        <p14:creationId xmlns:p14="http://schemas.microsoft.com/office/powerpoint/2010/main" val="112454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E1CC87A-2084-49F4-9F63-8732DB616421}" type="datetimeFigureOut">
              <a:rPr lang="en-US" smtClean="0"/>
              <a:t>4/23/2023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8DC8E92-D437-4C8C-9793-7ED372A80AE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35214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3" Type="http://schemas.openxmlformats.org/officeDocument/2006/relationships/image" Target="../media/image37.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2" Type="http://schemas.openxmlformats.org/officeDocument/2006/relationships/image" Target="../media/image39.jpeg"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2" Type="http://schemas.openxmlformats.org/officeDocument/2006/relationships/image" Target="../media/image40.jpeg"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2" Type="http://schemas.openxmlformats.org/officeDocument/2006/relationships/image" Target="../media/image41.jpeg"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2" Type="http://schemas.openxmlformats.org/officeDocument/2006/relationships/image" Target="../media/image42.jpeg"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hyperlink" Target="https://easytechnotes.com/software-engineering/" TargetMode="Externa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sz="3200" dirty="0">
                <a:solidFill>
                  <a:srgbClr val="002060"/>
                </a:solidFill>
                <a:effectLst/>
                <a:latin typeface="Times New Roman" panose="02020603050405020304" pitchFamily="18" charset="0"/>
                <a:ea typeface="Arial" panose="020B0604020202020204" pitchFamily="34" charset="0"/>
              </a:rPr>
              <a:t>Introduction to Software Engineering           </a:t>
            </a:r>
            <a:br>
              <a:rPr lang="en-US" sz="3200" dirty="0">
                <a:solidFill>
                  <a:srgbClr val="002060"/>
                </a:solidFill>
                <a:effectLst/>
                <a:latin typeface="Times New Roman" panose="02020603050405020304" pitchFamily="18" charset="0"/>
                <a:ea typeface="Arial" panose="020B0604020202020204" pitchFamily="34" charset="0"/>
              </a:rPr>
            </a:br>
            <a:br>
              <a:rPr lang="en-US" sz="3200" dirty="0">
                <a:solidFill>
                  <a:srgbClr val="002060"/>
                </a:solidFill>
                <a:effectLst/>
                <a:latin typeface="Times New Roman" panose="02020603050405020304" pitchFamily="18" charset="0"/>
                <a:ea typeface="Arial" panose="020B0604020202020204" pitchFamily="34" charset="0"/>
              </a:rPr>
            </a:br>
            <a:br>
              <a:rPr lang="en-US" sz="3200" dirty="0">
                <a:solidFill>
                  <a:srgbClr val="002060"/>
                </a:solidFill>
                <a:effectLst/>
                <a:latin typeface="Times New Roman" panose="02020603050405020304" pitchFamily="18" charset="0"/>
                <a:ea typeface="Arial" panose="020B0604020202020204" pitchFamily="34" charset="0"/>
              </a:rPr>
            </a:br>
            <a:br>
              <a:rPr lang="en-US" sz="3200" dirty="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latin typeface="Times New Roman" panose="02020603050405020304" pitchFamily="18" charset="0"/>
                <a:ea typeface="Arial" panose="020B0604020202020204" pitchFamily="34" charset="0"/>
              </a:rPr>
              <a:t>BY </a:t>
            </a:r>
            <a:br>
              <a:rPr lang="en-US" sz="3200" dirty="0">
                <a:solidFill>
                  <a:srgbClr val="002060"/>
                </a:solidFill>
                <a:latin typeface="Times New Roman" panose="02020603050405020304" pitchFamily="18" charset="0"/>
                <a:ea typeface="Arial" panose="020B0604020202020204" pitchFamily="34" charset="0"/>
              </a:rPr>
            </a:br>
            <a:r>
              <a:rPr lang="en-US" sz="3200" dirty="0">
                <a:solidFill>
                  <a:srgbClr val="002060"/>
                </a:solidFill>
                <a:latin typeface="Times New Roman" panose="02020603050405020304" pitchFamily="18" charset="0"/>
                <a:ea typeface="Arial" panose="020B0604020202020204" pitchFamily="34" charset="0"/>
              </a:rPr>
              <a:t>Dr. Rani </a:t>
            </a:r>
            <a:r>
              <a:rPr lang="en-US" sz="3200" dirty="0" err="1">
                <a:solidFill>
                  <a:srgbClr val="002060"/>
                </a:solidFill>
                <a:latin typeface="Times New Roman" panose="02020603050405020304" pitchFamily="18" charset="0"/>
                <a:ea typeface="Arial" panose="020B0604020202020204" pitchFamily="34" charset="0"/>
              </a:rPr>
              <a:t>Choudhary</a:t>
            </a:r>
            <a:endParaRPr lang="en-US" sz="3200" dirty="0">
              <a:solidFill>
                <a:srgbClr val="002060"/>
              </a:solidFill>
              <a:latin typeface="Times New Roman" panose="02020603050405020304" pitchFamily="18" charset="0"/>
              <a:ea typeface="Arial" panose="020B0604020202020204" pitchFamily="34" charset="0"/>
            </a:endParaRPr>
          </a:p>
        </p:txBody>
      </p:sp>
      <p:pic>
        <p:nvPicPr>
          <p:cNvPr id="3" name="Picture 2" descr="logo"/>
          <p:cNvPicPr/>
          <p:nvPr/>
        </p:nvPicPr>
        <p:blipFill>
          <a:blip r:embed="rId2" cstate="print"/>
          <a:srcRect/>
          <a:stretch>
            <a:fillRect/>
          </a:stretch>
        </p:blipFill>
        <p:spPr bwMode="auto">
          <a:xfrm>
            <a:off x="152400" y="152400"/>
            <a:ext cx="1676400" cy="914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2695"/>
            <a:ext cx="8229600" cy="4947958"/>
          </a:xfrm>
          <a:prstGeom prst="rect">
            <a:avLst/>
          </a:prstGeom>
        </p:spPr>
        <p:txBody>
          <a:bodyPr wrap="square">
            <a:spAutoFit/>
          </a:bodyPr>
          <a:lstStyle/>
          <a:p>
            <a:pPr marL="12700" marR="5715" algn="just">
              <a:lnSpc>
                <a:spcPct val="146500"/>
              </a:lnSpc>
              <a:buSzPct val="91666"/>
              <a:tabLst>
                <a:tab pos="207645" algn="l"/>
              </a:tabLst>
            </a:pPr>
            <a:endParaRPr lang="en-US" dirty="0">
              <a:latin typeface="Cambria"/>
              <a:cs typeface="Cambria"/>
            </a:endParaRPr>
          </a:p>
          <a:p>
            <a:pPr marL="12700" marR="7620" algn="just">
              <a:lnSpc>
                <a:spcPct val="146400"/>
              </a:lnSpc>
              <a:buSzPct val="91666"/>
              <a:tabLst>
                <a:tab pos="177165" algn="l"/>
              </a:tabLst>
            </a:pPr>
            <a:r>
              <a:rPr lang="en-US" b="1" spc="-5" dirty="0">
                <a:latin typeface="Cambria"/>
                <a:cs typeface="Cambria"/>
              </a:rPr>
              <a:t>5. Personal </a:t>
            </a:r>
            <a:r>
              <a:rPr lang="en-US" b="1" dirty="0">
                <a:latin typeface="Cambria"/>
                <a:cs typeface="Cambria"/>
              </a:rPr>
              <a:t>computer </a:t>
            </a:r>
            <a:r>
              <a:rPr lang="en-US" b="1" spc="-5" dirty="0">
                <a:latin typeface="Cambria"/>
                <a:cs typeface="Cambria"/>
              </a:rPr>
              <a:t>software: </a:t>
            </a:r>
            <a:r>
              <a:rPr lang="en-US" spc="-5" dirty="0">
                <a:latin typeface="Cambria"/>
                <a:cs typeface="Cambria"/>
              </a:rPr>
              <a:t>The software used </a:t>
            </a:r>
            <a:r>
              <a:rPr lang="en-US" dirty="0">
                <a:latin typeface="Cambria"/>
                <a:cs typeface="Cambria"/>
              </a:rPr>
              <a:t>in </a:t>
            </a:r>
            <a:r>
              <a:rPr lang="en-US" spc="-5" dirty="0">
                <a:latin typeface="Cambria"/>
                <a:cs typeface="Cambria"/>
              </a:rPr>
              <a:t>personal computers are covered </a:t>
            </a:r>
            <a:r>
              <a:rPr lang="en-US" dirty="0">
                <a:latin typeface="Cambria"/>
                <a:cs typeface="Cambria"/>
              </a:rPr>
              <a:t>in </a:t>
            </a:r>
            <a:r>
              <a:rPr lang="en-US" spc="5" dirty="0">
                <a:latin typeface="Cambria"/>
                <a:cs typeface="Cambria"/>
              </a:rPr>
              <a:t> </a:t>
            </a:r>
            <a:r>
              <a:rPr lang="en-US" dirty="0">
                <a:latin typeface="Cambria"/>
                <a:cs typeface="Cambria"/>
              </a:rPr>
              <a:t>this</a:t>
            </a:r>
            <a:r>
              <a:rPr lang="en-US" spc="5" dirty="0">
                <a:latin typeface="Cambria"/>
                <a:cs typeface="Cambria"/>
              </a:rPr>
              <a:t> </a:t>
            </a:r>
            <a:r>
              <a:rPr lang="en-US" spc="-5" dirty="0">
                <a:latin typeface="Cambria"/>
                <a:cs typeface="Cambria"/>
              </a:rPr>
              <a:t>category.</a:t>
            </a:r>
            <a:r>
              <a:rPr lang="en-US" dirty="0">
                <a:latin typeface="Cambria"/>
                <a:cs typeface="Cambria"/>
              </a:rPr>
              <a:t> </a:t>
            </a:r>
            <a:r>
              <a:rPr lang="en-US" spc="-5" dirty="0">
                <a:latin typeface="Cambria"/>
                <a:cs typeface="Cambria"/>
              </a:rPr>
              <a:t>Examples</a:t>
            </a:r>
            <a:r>
              <a:rPr lang="en-US" dirty="0">
                <a:latin typeface="Cambria"/>
                <a:cs typeface="Cambria"/>
              </a:rPr>
              <a:t> </a:t>
            </a:r>
            <a:r>
              <a:rPr lang="en-US" spc="-5" dirty="0">
                <a:latin typeface="Cambria"/>
                <a:cs typeface="Cambria"/>
              </a:rPr>
              <a:t>are</a:t>
            </a:r>
            <a:r>
              <a:rPr lang="en-US" dirty="0">
                <a:latin typeface="Cambria"/>
                <a:cs typeface="Cambria"/>
              </a:rPr>
              <a:t> </a:t>
            </a:r>
            <a:r>
              <a:rPr lang="en-US" spc="-5" dirty="0">
                <a:latin typeface="Cambria"/>
                <a:cs typeface="Cambria"/>
              </a:rPr>
              <a:t>word</a:t>
            </a:r>
            <a:r>
              <a:rPr lang="en-US" dirty="0">
                <a:latin typeface="Cambria"/>
                <a:cs typeface="Cambria"/>
              </a:rPr>
              <a:t> </a:t>
            </a:r>
            <a:r>
              <a:rPr lang="en-US" spc="-5" dirty="0">
                <a:latin typeface="Cambria"/>
                <a:cs typeface="Cambria"/>
              </a:rPr>
              <a:t>processors,</a:t>
            </a:r>
            <a:r>
              <a:rPr lang="en-US" dirty="0">
                <a:latin typeface="Cambria"/>
                <a:cs typeface="Cambria"/>
              </a:rPr>
              <a:t> </a:t>
            </a:r>
            <a:r>
              <a:rPr lang="en-US" spc="-5" dirty="0">
                <a:latin typeface="Cambria"/>
                <a:cs typeface="Cambria"/>
              </a:rPr>
              <a:t>computer</a:t>
            </a:r>
            <a:r>
              <a:rPr lang="en-US" dirty="0">
                <a:latin typeface="Cambria"/>
                <a:cs typeface="Cambria"/>
              </a:rPr>
              <a:t> graphics,</a:t>
            </a:r>
            <a:r>
              <a:rPr lang="en-US" spc="265" dirty="0">
                <a:latin typeface="Cambria"/>
                <a:cs typeface="Cambria"/>
              </a:rPr>
              <a:t> </a:t>
            </a:r>
            <a:r>
              <a:rPr lang="en-US" spc="-5" dirty="0">
                <a:latin typeface="Cambria"/>
                <a:cs typeface="Cambria"/>
              </a:rPr>
              <a:t>multimedia</a:t>
            </a:r>
            <a:r>
              <a:rPr lang="en-US" spc="254" dirty="0">
                <a:latin typeface="Cambria"/>
                <a:cs typeface="Cambria"/>
              </a:rPr>
              <a:t> </a:t>
            </a:r>
            <a:r>
              <a:rPr lang="en-US" spc="-5" dirty="0">
                <a:latin typeface="Cambria"/>
                <a:cs typeface="Cambria"/>
              </a:rPr>
              <a:t>and </a:t>
            </a:r>
            <a:r>
              <a:rPr lang="en-US" dirty="0">
                <a:latin typeface="Cambria"/>
                <a:cs typeface="Cambria"/>
              </a:rPr>
              <a:t> </a:t>
            </a:r>
            <a:r>
              <a:rPr lang="en-US" spc="-5" dirty="0">
                <a:latin typeface="Cambria"/>
                <a:cs typeface="Cambria"/>
              </a:rPr>
              <a:t>animating tools, database management, computer games </a:t>
            </a:r>
            <a:r>
              <a:rPr lang="en-US" dirty="0">
                <a:latin typeface="Cambria"/>
                <a:cs typeface="Cambria"/>
              </a:rPr>
              <a:t>etc. </a:t>
            </a:r>
            <a:r>
              <a:rPr lang="en-US" spc="-5" dirty="0">
                <a:latin typeface="Cambria"/>
                <a:cs typeface="Cambria"/>
              </a:rPr>
              <a:t>This </a:t>
            </a:r>
            <a:r>
              <a:rPr lang="en-US" dirty="0">
                <a:latin typeface="Cambria"/>
                <a:cs typeface="Cambria"/>
              </a:rPr>
              <a:t>is a </a:t>
            </a:r>
            <a:r>
              <a:rPr lang="en-US" spc="-5" dirty="0">
                <a:latin typeface="Cambria"/>
                <a:cs typeface="Cambria"/>
              </a:rPr>
              <a:t>very upcoming area </a:t>
            </a:r>
            <a:r>
              <a:rPr lang="en-US"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many</a:t>
            </a:r>
            <a:r>
              <a:rPr lang="en-US" dirty="0">
                <a:latin typeface="Cambria"/>
                <a:cs typeface="Cambria"/>
              </a:rPr>
              <a:t> </a:t>
            </a:r>
            <a:r>
              <a:rPr lang="en-US" spc="-5" dirty="0">
                <a:latin typeface="Cambria"/>
                <a:cs typeface="Cambria"/>
              </a:rPr>
              <a:t>big organizations</a:t>
            </a:r>
            <a:r>
              <a:rPr lang="en-US" spc="5" dirty="0">
                <a:latin typeface="Cambria"/>
                <a:cs typeface="Cambria"/>
              </a:rPr>
              <a:t> </a:t>
            </a:r>
            <a:r>
              <a:rPr lang="en-US" spc="-5" dirty="0">
                <a:latin typeface="Cambria"/>
                <a:cs typeface="Cambria"/>
              </a:rPr>
              <a:t>are</a:t>
            </a:r>
            <a:r>
              <a:rPr lang="en-US" spc="5" dirty="0">
                <a:latin typeface="Cambria"/>
                <a:cs typeface="Cambria"/>
              </a:rPr>
              <a:t> </a:t>
            </a:r>
            <a:r>
              <a:rPr lang="en-US" spc="-5" dirty="0">
                <a:latin typeface="Cambria"/>
                <a:cs typeface="Cambria"/>
              </a:rPr>
              <a:t>concentrating their</a:t>
            </a:r>
            <a:r>
              <a:rPr lang="en-US" spc="5" dirty="0">
                <a:latin typeface="Cambria"/>
                <a:cs typeface="Cambria"/>
              </a:rPr>
              <a:t> </a:t>
            </a:r>
            <a:r>
              <a:rPr lang="en-US" spc="-5" dirty="0">
                <a:latin typeface="Cambria"/>
                <a:cs typeface="Cambria"/>
              </a:rPr>
              <a:t>effort</a:t>
            </a:r>
            <a:r>
              <a:rPr lang="en-US" dirty="0">
                <a:latin typeface="Cambria"/>
                <a:cs typeface="Cambria"/>
              </a:rPr>
              <a:t> here</a:t>
            </a:r>
            <a:r>
              <a:rPr lang="en-US" spc="5" dirty="0">
                <a:latin typeface="Cambria"/>
                <a:cs typeface="Cambria"/>
              </a:rPr>
              <a:t> </a:t>
            </a:r>
            <a:r>
              <a:rPr lang="en-US" dirty="0">
                <a:latin typeface="Cambria"/>
                <a:cs typeface="Cambria"/>
              </a:rPr>
              <a:t>due </a:t>
            </a:r>
            <a:r>
              <a:rPr lang="en-US" spc="-5" dirty="0">
                <a:latin typeface="Cambria"/>
                <a:cs typeface="Cambria"/>
              </a:rPr>
              <a:t>to</a:t>
            </a:r>
            <a:r>
              <a:rPr lang="en-US" dirty="0">
                <a:latin typeface="Cambria"/>
                <a:cs typeface="Cambria"/>
              </a:rPr>
              <a:t> </a:t>
            </a:r>
            <a:r>
              <a:rPr lang="en-US" spc="-5" dirty="0">
                <a:latin typeface="Cambria"/>
                <a:cs typeface="Cambria"/>
              </a:rPr>
              <a:t>large</a:t>
            </a:r>
            <a:r>
              <a:rPr lang="en-US" spc="5" dirty="0">
                <a:latin typeface="Cambria"/>
                <a:cs typeface="Cambria"/>
              </a:rPr>
              <a:t> </a:t>
            </a:r>
            <a:r>
              <a:rPr lang="en-US" dirty="0">
                <a:latin typeface="Cambria"/>
                <a:cs typeface="Cambria"/>
              </a:rPr>
              <a:t>customer </a:t>
            </a:r>
            <a:r>
              <a:rPr lang="en-US" spc="-5" dirty="0">
                <a:latin typeface="Cambria"/>
                <a:cs typeface="Cambria"/>
              </a:rPr>
              <a:t>base.</a:t>
            </a:r>
          </a:p>
          <a:p>
            <a:pPr marL="12700" marR="7620" algn="just">
              <a:lnSpc>
                <a:spcPct val="146400"/>
              </a:lnSpc>
              <a:buSzPct val="91666"/>
              <a:tabLst>
                <a:tab pos="177165" algn="l"/>
              </a:tabLst>
            </a:pPr>
            <a:r>
              <a:rPr lang="en-US" dirty="0"/>
              <a:t>6. </a:t>
            </a:r>
            <a:r>
              <a:rPr lang="en-US" b="1" dirty="0"/>
              <a:t>Artificial intelligence software</a:t>
            </a:r>
            <a:r>
              <a:rPr lang="en-US" dirty="0"/>
              <a:t>: Artificial Intelligence software makes use of non numerical algorithms to solve complex problems that are not amenable to computation or straight forward analysis. Examples are expert systems, artificial neural network, signal processing software etc. </a:t>
            </a:r>
          </a:p>
          <a:p>
            <a:pPr marL="12700" marR="7620" algn="just">
              <a:lnSpc>
                <a:spcPct val="146400"/>
              </a:lnSpc>
              <a:buSzPct val="91666"/>
              <a:tabLst>
                <a:tab pos="177165" algn="l"/>
              </a:tabLst>
            </a:pPr>
            <a:r>
              <a:rPr lang="en-US" dirty="0"/>
              <a:t>7. </a:t>
            </a:r>
            <a:r>
              <a:rPr lang="en-US" b="1" dirty="0"/>
              <a:t>Web based software</a:t>
            </a:r>
            <a:r>
              <a:rPr lang="en-US" dirty="0"/>
              <a:t>: The software related to web applications come under this category. Examples are  HTML, Java, Perl, DHTML etc. </a:t>
            </a:r>
            <a:endParaRPr lang="en-US" dirty="0">
              <a:latin typeface="Cambria"/>
              <a:cs typeface="Cambria"/>
            </a:endParaRPr>
          </a:p>
        </p:txBody>
      </p:sp>
    </p:spTree>
    <p:extLst>
      <p:ext uri="{BB962C8B-B14F-4D97-AF65-F5344CB8AC3E}">
        <p14:creationId xmlns:p14="http://schemas.microsoft.com/office/powerpoint/2010/main" val="34062030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Design Process</a:t>
            </a:r>
          </a:p>
        </p:txBody>
      </p:sp>
      <p:sp>
        <p:nvSpPr>
          <p:cNvPr id="4" name="Rectangle 3"/>
          <p:cNvSpPr/>
          <p:nvPr/>
        </p:nvSpPr>
        <p:spPr>
          <a:xfrm>
            <a:off x="1143000" y="2286000"/>
            <a:ext cx="25908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Analyse</a:t>
            </a:r>
            <a:r>
              <a:rPr lang="en-US" dirty="0"/>
              <a:t> the Problem</a:t>
            </a:r>
          </a:p>
        </p:txBody>
      </p:sp>
      <p:sp>
        <p:nvSpPr>
          <p:cNvPr id="6" name="Rectangle 5"/>
          <p:cNvSpPr/>
          <p:nvPr/>
        </p:nvSpPr>
        <p:spPr>
          <a:xfrm>
            <a:off x="4572000" y="2286000"/>
            <a:ext cx="25908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Define the design</a:t>
            </a:r>
          </a:p>
        </p:txBody>
      </p:sp>
      <p:sp>
        <p:nvSpPr>
          <p:cNvPr id="9" name="Rectangle 8"/>
          <p:cNvSpPr/>
          <p:nvPr/>
        </p:nvSpPr>
        <p:spPr>
          <a:xfrm>
            <a:off x="4724400" y="3886200"/>
            <a:ext cx="2590800" cy="129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Evaluate the design</a:t>
            </a:r>
          </a:p>
        </p:txBody>
      </p:sp>
      <p:sp>
        <p:nvSpPr>
          <p:cNvPr id="10" name="Rectangle 9"/>
          <p:cNvSpPr/>
          <p:nvPr/>
        </p:nvSpPr>
        <p:spPr>
          <a:xfrm>
            <a:off x="1295400" y="3886200"/>
            <a:ext cx="2667000"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Review the design</a:t>
            </a:r>
          </a:p>
        </p:txBody>
      </p:sp>
      <p:cxnSp>
        <p:nvCxnSpPr>
          <p:cNvPr id="12" name="Straight Arrow Connector 11"/>
          <p:cNvCxnSpPr>
            <a:stCxn id="4" idx="3"/>
            <a:endCxn id="6" idx="1"/>
          </p:cNvCxnSpPr>
          <p:nvPr/>
        </p:nvCxnSpPr>
        <p:spPr>
          <a:xfrm>
            <a:off x="3733800" y="28575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p:cNvCxnSpPr>
          <p:nvPr/>
        </p:nvCxnSpPr>
        <p:spPr>
          <a:xfrm>
            <a:off x="5867400" y="34290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9" idx="1"/>
            <a:endCxn id="10" idx="3"/>
          </p:cNvCxnSpPr>
          <p:nvPr/>
        </p:nvCxnSpPr>
        <p:spPr>
          <a:xfrm flipH="1" flipV="1">
            <a:off x="3962400" y="4495800"/>
            <a:ext cx="762000" cy="38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6" idx="3"/>
            <a:endCxn id="6" idx="3"/>
          </p:cNvCxnSpPr>
          <p:nvPr/>
        </p:nvCxnSpPr>
        <p:spPr>
          <a:xfrm>
            <a:off x="7162800" y="28575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p:cNvCxnSpPr>
          <p:nvPr/>
        </p:nvCxnSpPr>
        <p:spPr>
          <a:xfrm flipV="1">
            <a:off x="7315200" y="4495800"/>
            <a:ext cx="685800" cy="381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8001000" y="2819400"/>
            <a:ext cx="0" cy="170307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6" idx="3"/>
          </p:cNvCxnSpPr>
          <p:nvPr/>
        </p:nvCxnSpPr>
        <p:spPr>
          <a:xfrm flipH="1">
            <a:off x="7162800" y="28575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96597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956657"/>
          </a:xfrm>
        </p:spPr>
        <p:txBody>
          <a:bodyPr/>
          <a:lstStyle/>
          <a:p>
            <a:pPr algn="l"/>
            <a:r>
              <a:rPr lang="en-US" b="1" dirty="0"/>
              <a:t>Design concepts</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80060" y="1585555"/>
            <a:ext cx="8229600" cy="5216525"/>
          </a:xfrm>
        </p:spPr>
        <p:txBody>
          <a:bodyPr>
            <a:normAutofit fontScale="92500"/>
          </a:bodyPr>
          <a:lstStyle/>
          <a:p>
            <a:pPr algn="just">
              <a:buNone/>
            </a:pPr>
            <a:r>
              <a:rPr lang="en-US" sz="2400" dirty="0"/>
              <a:t>    The set of fundamental software design concepts are as follows:</a:t>
            </a:r>
          </a:p>
          <a:p>
            <a:pPr algn="just">
              <a:buNone/>
            </a:pPr>
            <a:r>
              <a:rPr lang="en-US" sz="2400" b="1" dirty="0"/>
              <a:t>1.  Abstraction: </a:t>
            </a:r>
            <a:r>
              <a:rPr lang="en-US" sz="2400" dirty="0"/>
              <a:t>A solution is stated in large terms using the language of the problem environment at the highest level abstraction.</a:t>
            </a:r>
          </a:p>
          <a:p>
            <a:pPr algn="just"/>
            <a:r>
              <a:rPr lang="en-US" sz="2400" dirty="0"/>
              <a:t>The lower level of abstraction provides a more detail description of the solution.</a:t>
            </a:r>
          </a:p>
          <a:p>
            <a:pPr algn="just"/>
            <a:r>
              <a:rPr lang="en-US" sz="2400" dirty="0"/>
              <a:t>A sequence of instruction that contain a specific and limited function refers in a procedural abstraction.</a:t>
            </a:r>
          </a:p>
          <a:p>
            <a:pPr algn="just"/>
            <a:r>
              <a:rPr lang="en-US" sz="2400" dirty="0"/>
              <a:t>A collection of data that describes a data object is a data abstraction.</a:t>
            </a:r>
          </a:p>
          <a:p>
            <a:pPr algn="just"/>
            <a:endParaRPr lang="en-US" sz="2400" dirty="0"/>
          </a:p>
          <a:p>
            <a:pPr algn="just"/>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101</a:t>
            </a:fld>
            <a:endParaRPr lang="en-US"/>
          </a:p>
        </p:txBody>
      </p:sp>
    </p:spTree>
    <p:extLst>
      <p:ext uri="{BB962C8B-B14F-4D97-AF65-F5344CB8AC3E}">
        <p14:creationId xmlns:p14="http://schemas.microsoft.com/office/powerpoint/2010/main" val="19388717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745271"/>
          </a:xfrm>
        </p:spPr>
        <p:txBody>
          <a:bodyPr/>
          <a:lstStyle/>
          <a:p>
            <a:pPr algn="l"/>
            <a:r>
              <a:rPr lang="en-US" b="1" dirty="0"/>
              <a:t> </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1243261"/>
            <a:ext cx="8229600" cy="5216525"/>
          </a:xfrm>
        </p:spPr>
        <p:txBody>
          <a:bodyPr>
            <a:normAutofit fontScale="92500" lnSpcReduction="10000"/>
          </a:bodyPr>
          <a:lstStyle/>
          <a:p>
            <a:pPr algn="just">
              <a:buNone/>
            </a:pPr>
            <a:r>
              <a:rPr lang="en-US" sz="2400" b="1" dirty="0"/>
              <a:t>2. Architecture: </a:t>
            </a:r>
            <a:r>
              <a:rPr lang="en-US" sz="2400" dirty="0"/>
              <a:t>The complete structure of the software is known as software architecture.</a:t>
            </a:r>
          </a:p>
          <a:p>
            <a:pPr algn="just"/>
            <a:r>
              <a:rPr lang="en-US" sz="2400" dirty="0"/>
              <a:t>Structure provides conceptual integrity for a system in a number of ways.</a:t>
            </a:r>
          </a:p>
          <a:p>
            <a:pPr algn="just"/>
            <a:r>
              <a:rPr lang="en-US" sz="2400" dirty="0"/>
              <a:t>The architecture is the structure of program modules where they interact with each other in a specialized way.</a:t>
            </a:r>
          </a:p>
          <a:p>
            <a:pPr algn="just"/>
            <a:r>
              <a:rPr lang="en-US" sz="2400" dirty="0"/>
              <a:t>The components use the structure of data.</a:t>
            </a:r>
          </a:p>
          <a:p>
            <a:pPr algn="just"/>
            <a:r>
              <a:rPr lang="en-US" sz="2400" dirty="0"/>
              <a:t>The aim of the software design is to obtain an architectural framework of a system.</a:t>
            </a:r>
          </a:p>
          <a:p>
            <a:pPr algn="just"/>
            <a:r>
              <a:rPr lang="en-US" sz="2400" dirty="0"/>
              <a:t>The more detailed design activities are conducted from the framework.</a:t>
            </a:r>
          </a:p>
          <a:p>
            <a:pPr algn="just">
              <a:buNone/>
            </a:pPr>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102</a:t>
            </a:fld>
            <a:endParaRPr lang="en-US"/>
          </a:p>
        </p:txBody>
      </p:sp>
    </p:spTree>
    <p:extLst>
      <p:ext uri="{BB962C8B-B14F-4D97-AF65-F5344CB8AC3E}">
        <p14:creationId xmlns:p14="http://schemas.microsoft.com/office/powerpoint/2010/main" val="33752486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02918"/>
          </a:xfrm>
        </p:spPr>
        <p:txBody>
          <a:bodyPr/>
          <a:lstStyle/>
          <a:p>
            <a:pPr algn="l"/>
            <a:r>
              <a:rPr lang="en-US" b="1" dirty="0"/>
              <a:t> </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1243261"/>
            <a:ext cx="8229600" cy="5216525"/>
          </a:xfrm>
        </p:spPr>
        <p:txBody>
          <a:bodyPr>
            <a:normAutofit lnSpcReduction="10000"/>
          </a:bodyPr>
          <a:lstStyle/>
          <a:p>
            <a:pPr>
              <a:buNone/>
            </a:pPr>
            <a:r>
              <a:rPr lang="en-US" sz="2400" b="1" dirty="0"/>
              <a:t>3. Patterns:</a:t>
            </a:r>
            <a:br>
              <a:rPr lang="en-US" sz="2400" dirty="0"/>
            </a:br>
            <a:r>
              <a:rPr lang="en-US" sz="2400" dirty="0"/>
              <a:t>A design pattern describes a design structure and that structure solves a particular design problem in a specified content.</a:t>
            </a:r>
            <a:br>
              <a:rPr lang="en-US" sz="2400" dirty="0"/>
            </a:br>
            <a:endParaRPr lang="en-US" sz="2400" dirty="0"/>
          </a:p>
          <a:p>
            <a:pPr>
              <a:buNone/>
            </a:pPr>
            <a:r>
              <a:rPr lang="en-US" sz="2400" b="1" dirty="0"/>
              <a:t>4. Modularity: </a:t>
            </a:r>
            <a:r>
              <a:rPr lang="en-US" sz="2400" dirty="0"/>
              <a:t>A software is separately divided into name and addressable components. </a:t>
            </a:r>
          </a:p>
          <a:p>
            <a:r>
              <a:rPr lang="en-US" sz="2400" dirty="0"/>
              <a:t>Sometime they are called as modules which integrate to satisfy the problem requirements.</a:t>
            </a:r>
          </a:p>
          <a:p>
            <a:r>
              <a:rPr lang="en-US" sz="2400" dirty="0"/>
              <a:t>Modularity is the single attribute of a software that permits a program to be managed easily.</a:t>
            </a:r>
          </a:p>
          <a:p>
            <a:pPr algn="just">
              <a:buNone/>
            </a:pPr>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103</a:t>
            </a:fld>
            <a:endParaRPr lang="en-US"/>
          </a:p>
        </p:txBody>
      </p:sp>
    </p:spTree>
    <p:extLst>
      <p:ext uri="{BB962C8B-B14F-4D97-AF65-F5344CB8AC3E}">
        <p14:creationId xmlns:p14="http://schemas.microsoft.com/office/powerpoint/2010/main" val="15597127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51459"/>
          </a:xfrm>
        </p:spPr>
        <p:txBody>
          <a:bodyPr/>
          <a:lstStyle/>
          <a:p>
            <a:pPr algn="l"/>
            <a:r>
              <a:rPr lang="en-US" b="1" dirty="0"/>
              <a:t> </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1349449"/>
            <a:ext cx="8229600" cy="5216525"/>
          </a:xfrm>
        </p:spPr>
        <p:txBody>
          <a:bodyPr>
            <a:normAutofit lnSpcReduction="10000"/>
          </a:bodyPr>
          <a:lstStyle/>
          <a:p>
            <a:r>
              <a:rPr lang="en-US" sz="2400" b="1" dirty="0"/>
              <a:t>5. Information hiding:</a:t>
            </a:r>
            <a:br>
              <a:rPr lang="en-US" sz="2400" dirty="0"/>
            </a:br>
            <a:r>
              <a:rPr lang="en-US" sz="2400" dirty="0"/>
              <a:t>Modules must be specified and designed so that the information like algorithm and data presented in a module is not accessible for other modules , not requiring that information.</a:t>
            </a:r>
          </a:p>
          <a:p>
            <a:pPr>
              <a:buNone/>
            </a:pPr>
            <a:r>
              <a:rPr lang="en-US" sz="2400" b="1" dirty="0"/>
              <a:t>6. Functional independence: </a:t>
            </a:r>
          </a:p>
          <a:p>
            <a:r>
              <a:rPr lang="en-US" sz="2400" dirty="0"/>
              <a:t>The functional independence is the concept of separation and related to the concept of modularity, abstraction and information hiding.</a:t>
            </a:r>
          </a:p>
          <a:p>
            <a:r>
              <a:rPr lang="en-US" sz="2400" dirty="0"/>
              <a:t>The functional independence is accessed using two criteria </a:t>
            </a:r>
            <a:r>
              <a:rPr lang="en-US" sz="2400" dirty="0" err="1"/>
              <a:t>i.e</a:t>
            </a:r>
            <a:r>
              <a:rPr lang="en-US" sz="2400" dirty="0"/>
              <a:t> </a:t>
            </a:r>
            <a:r>
              <a:rPr lang="en-US" sz="2400" b="1" dirty="0"/>
              <a:t>Cohesion and coupling</a:t>
            </a:r>
            <a:r>
              <a:rPr lang="en-US" sz="2400" dirty="0"/>
              <a:t>.</a:t>
            </a:r>
          </a:p>
          <a:p>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104</a:t>
            </a:fld>
            <a:endParaRPr lang="en-US"/>
          </a:p>
        </p:txBody>
      </p:sp>
    </p:spTree>
    <p:extLst>
      <p:ext uri="{BB962C8B-B14F-4D97-AF65-F5344CB8AC3E}">
        <p14:creationId xmlns:p14="http://schemas.microsoft.com/office/powerpoint/2010/main" val="30100164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390" y="1676400"/>
            <a:ext cx="8229600" cy="5445125"/>
          </a:xfrm>
        </p:spPr>
        <p:txBody>
          <a:bodyPr>
            <a:normAutofit fontScale="92500" lnSpcReduction="20000"/>
          </a:bodyPr>
          <a:lstStyle/>
          <a:p>
            <a:pPr algn="just"/>
            <a:r>
              <a:rPr lang="en-US" sz="2400" b="1" dirty="0"/>
              <a:t>Cohesion: </a:t>
            </a:r>
            <a:r>
              <a:rPr lang="en-US" sz="2400" dirty="0"/>
              <a:t>Cohesion is an extension of the information hiding concept. A cohesive module performs a single task and it requires a small interaction with the other components in other parts of the program.</a:t>
            </a:r>
          </a:p>
          <a:p>
            <a:pPr algn="just"/>
            <a:r>
              <a:rPr lang="en-US" sz="2400" b="1" dirty="0"/>
              <a:t>Coupling: </a:t>
            </a:r>
            <a:r>
              <a:rPr lang="en-US" sz="2400" dirty="0"/>
              <a:t>Coupling is an indication of interconnection between modules in a structure of software.</a:t>
            </a:r>
          </a:p>
          <a:p>
            <a:pPr algn="just"/>
            <a:r>
              <a:rPr lang="en-US" sz="2400" b="1" dirty="0"/>
              <a:t>Refinement: </a:t>
            </a:r>
            <a:r>
              <a:rPr lang="en-US" sz="2400" dirty="0"/>
              <a:t>Refinement is a top-down design approach. It is a process of elaboration.</a:t>
            </a:r>
          </a:p>
          <a:p>
            <a:pPr algn="just"/>
            <a:r>
              <a:rPr lang="en-US" sz="2400" b="1" dirty="0"/>
              <a:t>Refactoring: </a:t>
            </a:r>
            <a:r>
              <a:rPr lang="en-US" sz="2400" dirty="0"/>
              <a:t>It is a reorganization technique which simplifies the design of components without changing its function behavior.</a:t>
            </a:r>
          </a:p>
          <a:p>
            <a:pPr algn="just"/>
            <a:r>
              <a:rPr lang="en-US" sz="2400" b="1" dirty="0"/>
              <a:t>Design classes: </a:t>
            </a:r>
            <a:r>
              <a:rPr lang="en-US" sz="2400" dirty="0"/>
              <a:t>The model of software is defined as a set of design classes.</a:t>
            </a:r>
          </a:p>
          <a:p>
            <a:endParaRPr lang="en-US" sz="2400" dirty="0"/>
          </a:p>
          <a:p>
            <a:endParaRPr lang="en-US" sz="2400" dirty="0"/>
          </a:p>
          <a:p>
            <a:pPr algn="just"/>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105</a:t>
            </a:fld>
            <a:endParaRPr lang="en-US"/>
          </a:p>
        </p:txBody>
      </p:sp>
    </p:spTree>
    <p:extLst>
      <p:ext uri="{BB962C8B-B14F-4D97-AF65-F5344CB8AC3E}">
        <p14:creationId xmlns:p14="http://schemas.microsoft.com/office/powerpoint/2010/main" val="36236184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lstStyle/>
          <a:p>
            <a:pPr algn="ctr"/>
            <a:r>
              <a:rPr lang="en-US" dirty="0"/>
              <a:t>Modularity</a:t>
            </a:r>
          </a:p>
        </p:txBody>
      </p:sp>
      <p:sp>
        <p:nvSpPr>
          <p:cNvPr id="3" name="Content Placeholder 2"/>
          <p:cNvSpPr>
            <a:spLocks noGrp="1"/>
          </p:cNvSpPr>
          <p:nvPr>
            <p:ph idx="1"/>
          </p:nvPr>
        </p:nvSpPr>
        <p:spPr>
          <a:xfrm>
            <a:off x="822959" y="1219200"/>
            <a:ext cx="7543801" cy="4649894"/>
          </a:xfrm>
        </p:spPr>
        <p:txBody>
          <a:bodyPr/>
          <a:lstStyle/>
          <a:p>
            <a:r>
              <a:rPr lang="en-US" dirty="0"/>
              <a:t>In software engineering, modularity refers to the extent to which a software/Web application may be divided into smaller modules. Software modularity indicates that the number of application modules are capable of serving a specified business domain.</a:t>
            </a:r>
          </a:p>
          <a:p>
            <a:br>
              <a:rPr lang="en-US" dirty="0"/>
            </a:br>
            <a:r>
              <a:rPr lang="en-US" dirty="0"/>
              <a:t>Modularity is successful because developers use prewritten code, which saves resources. Overall, modularity provides greater software development manageability.</a:t>
            </a:r>
          </a:p>
        </p:txBody>
      </p:sp>
    </p:spTree>
    <p:extLst>
      <p:ext uri="{BB962C8B-B14F-4D97-AF65-F5344CB8AC3E}">
        <p14:creationId xmlns:p14="http://schemas.microsoft.com/office/powerpoint/2010/main" val="5728720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50" y="878503"/>
            <a:ext cx="7543800" cy="932595"/>
          </a:xfrm>
        </p:spPr>
        <p:txBody>
          <a:bodyPr>
            <a:normAutofit fontScale="90000"/>
          </a:bodyPr>
          <a:lstStyle/>
          <a:p>
            <a:r>
              <a:rPr lang="en-US" dirty="0"/>
              <a:t>Advantages/ Importance of Modularity</a:t>
            </a:r>
          </a:p>
        </p:txBody>
      </p:sp>
      <p:sp>
        <p:nvSpPr>
          <p:cNvPr id="3" name="Content Placeholder 2"/>
          <p:cNvSpPr>
            <a:spLocks noGrp="1"/>
          </p:cNvSpPr>
          <p:nvPr>
            <p:ph idx="1"/>
          </p:nvPr>
        </p:nvSpPr>
        <p:spPr/>
        <p:txBody>
          <a:bodyPr/>
          <a:lstStyle/>
          <a:p>
            <a:r>
              <a:rPr lang="en-US" b="1" dirty="0"/>
              <a:t>1. Reduction in Product Development Time </a:t>
            </a:r>
          </a:p>
          <a:p>
            <a:r>
              <a:rPr lang="en-US" b="1" dirty="0"/>
              <a:t>2. Customization and Upgrades </a:t>
            </a:r>
          </a:p>
          <a:p>
            <a:r>
              <a:rPr lang="en-US" b="1" dirty="0"/>
              <a:t>3. Cost Efficiencies Due to Amortization</a:t>
            </a:r>
          </a:p>
          <a:p>
            <a:r>
              <a:rPr lang="en-US" b="1" dirty="0"/>
              <a:t>4. Quality</a:t>
            </a:r>
          </a:p>
          <a:p>
            <a:r>
              <a:rPr lang="en-US" b="1" dirty="0"/>
              <a:t>5. Design Standardization</a:t>
            </a:r>
          </a:p>
          <a:p>
            <a:r>
              <a:rPr lang="en-US" b="1" dirty="0"/>
              <a:t>6. Reduction in Order Lead Time</a:t>
            </a:r>
          </a:p>
          <a:p>
            <a:endParaRPr lang="en-US" dirty="0"/>
          </a:p>
        </p:txBody>
      </p:sp>
    </p:spTree>
    <p:extLst>
      <p:ext uri="{BB962C8B-B14F-4D97-AF65-F5344CB8AC3E}">
        <p14:creationId xmlns:p14="http://schemas.microsoft.com/office/powerpoint/2010/main" val="42506477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lstStyle/>
          <a:p>
            <a:pPr algn="ctr"/>
            <a:r>
              <a:rPr lang="en-US" dirty="0"/>
              <a:t>Cohesion</a:t>
            </a:r>
          </a:p>
        </p:txBody>
      </p:sp>
      <p:pic>
        <p:nvPicPr>
          <p:cNvPr id="4" name="Content Placeholder 3"/>
          <p:cNvPicPr>
            <a:picLocks noGrp="1" noChangeAspect="1"/>
          </p:cNvPicPr>
          <p:nvPr>
            <p:ph idx="1"/>
          </p:nvPr>
        </p:nvPicPr>
        <p:blipFill>
          <a:blip r:embed="rId2"/>
          <a:stretch>
            <a:fillRect/>
          </a:stretch>
        </p:blipFill>
        <p:spPr>
          <a:xfrm>
            <a:off x="2341562" y="1985963"/>
            <a:ext cx="4505325" cy="3743325"/>
          </a:xfrm>
          <a:prstGeom prst="rect">
            <a:avLst/>
          </a:prstGeom>
        </p:spPr>
      </p:pic>
    </p:spTree>
    <p:extLst>
      <p:ext uri="{BB962C8B-B14F-4D97-AF65-F5344CB8AC3E}">
        <p14:creationId xmlns:p14="http://schemas.microsoft.com/office/powerpoint/2010/main" val="504581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pPr algn="ctr"/>
            <a:r>
              <a:rPr lang="en-US" dirty="0"/>
              <a:t>Coupling</a:t>
            </a:r>
          </a:p>
        </p:txBody>
      </p:sp>
      <p:pic>
        <p:nvPicPr>
          <p:cNvPr id="4" name="Content Placeholder 3"/>
          <p:cNvPicPr>
            <a:picLocks noGrp="1" noChangeAspect="1"/>
          </p:cNvPicPr>
          <p:nvPr>
            <p:ph idx="1"/>
          </p:nvPr>
        </p:nvPicPr>
        <p:blipFill>
          <a:blip r:embed="rId2"/>
          <a:stretch>
            <a:fillRect/>
          </a:stretch>
        </p:blipFill>
        <p:spPr>
          <a:xfrm>
            <a:off x="2341562" y="2009775"/>
            <a:ext cx="4505325" cy="3695700"/>
          </a:xfrm>
          <a:prstGeom prst="rect">
            <a:avLst/>
          </a:prstGeom>
        </p:spPr>
      </p:pic>
    </p:spTree>
    <p:extLst>
      <p:ext uri="{BB962C8B-B14F-4D97-AF65-F5344CB8AC3E}">
        <p14:creationId xmlns:p14="http://schemas.microsoft.com/office/powerpoint/2010/main" val="68404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pPr>
              <a:buAutoNum type="arabicPeriod"/>
            </a:pPr>
            <a:r>
              <a:rPr lang="en-US" sz="2400" b="0" dirty="0">
                <a:latin typeface="Times New Roman" panose="02020603050405020304" pitchFamily="18" charset="0"/>
                <a:cs typeface="Times New Roman" panose="02020603050405020304" pitchFamily="18" charset="0"/>
              </a:rPr>
              <a:t>Reduces Complexity</a:t>
            </a:r>
          </a:p>
          <a:p>
            <a:pPr>
              <a:buAutoNum type="arabicPeriod"/>
            </a:pPr>
            <a:r>
              <a:rPr lang="en-US" sz="2400" b="0" dirty="0">
                <a:latin typeface="Times New Roman" panose="02020603050405020304" pitchFamily="18" charset="0"/>
                <a:cs typeface="Times New Roman" panose="02020603050405020304" pitchFamily="18" charset="0"/>
              </a:rPr>
              <a:t>To minimize Software Cost</a:t>
            </a:r>
          </a:p>
          <a:p>
            <a:pPr>
              <a:buAutoNum type="arabicPeriod"/>
            </a:pPr>
            <a:r>
              <a:rPr lang="en-US" sz="2400" b="0" dirty="0">
                <a:latin typeface="Times New Roman" panose="02020603050405020304" pitchFamily="18" charset="0"/>
                <a:cs typeface="Times New Roman" panose="02020603050405020304" pitchFamily="18" charset="0"/>
              </a:rPr>
              <a:t>To decrease time</a:t>
            </a:r>
          </a:p>
          <a:p>
            <a:pPr>
              <a:buAutoNum type="arabicPeriod"/>
            </a:pPr>
            <a:r>
              <a:rPr lang="en-US" sz="2400" b="0" dirty="0">
                <a:latin typeface="Times New Roman" panose="02020603050405020304" pitchFamily="18" charset="0"/>
                <a:cs typeface="Times New Roman" panose="02020603050405020304" pitchFamily="18" charset="0"/>
              </a:rPr>
              <a:t>Handling big Projects</a:t>
            </a:r>
          </a:p>
          <a:p>
            <a:pPr>
              <a:buAutoNum type="arabicPeriod"/>
            </a:pPr>
            <a:r>
              <a:rPr lang="en-US" sz="2400" b="0" dirty="0">
                <a:latin typeface="Times New Roman" panose="02020603050405020304" pitchFamily="18" charset="0"/>
                <a:cs typeface="Times New Roman" panose="02020603050405020304" pitchFamily="18" charset="0"/>
              </a:rPr>
              <a:t>Reliable Software</a:t>
            </a:r>
          </a:p>
          <a:p>
            <a:pPr>
              <a:buAutoNum type="arabicPeriod"/>
            </a:pPr>
            <a:r>
              <a:rPr lang="en-US" sz="2400" b="0" dirty="0">
                <a:latin typeface="Times New Roman" panose="02020603050405020304" pitchFamily="18" charset="0"/>
                <a:cs typeface="Times New Roman" panose="02020603050405020304" pitchFamily="18" charset="0"/>
              </a:rPr>
              <a:t>Effectiveness</a:t>
            </a:r>
          </a:p>
          <a:p>
            <a:pPr>
              <a:buAutoNum type="arabicPeriod"/>
            </a:pPr>
            <a:r>
              <a:rPr lang="en-US" sz="2400" b="0" dirty="0">
                <a:latin typeface="Times New Roman" panose="02020603050405020304" pitchFamily="18" charset="0"/>
                <a:cs typeface="Times New Roman" panose="02020603050405020304" pitchFamily="18" charset="0"/>
              </a:rPr>
              <a:t>Productivity</a:t>
            </a:r>
          </a:p>
          <a:p>
            <a:pPr>
              <a:buAutoNum type="arabicPeriod"/>
            </a:pPr>
            <a:endParaRPr lang="en-US" dirty="0"/>
          </a:p>
        </p:txBody>
      </p:sp>
    </p:spTree>
    <p:extLst>
      <p:ext uri="{BB962C8B-B14F-4D97-AF65-F5344CB8AC3E}">
        <p14:creationId xmlns:p14="http://schemas.microsoft.com/office/powerpoint/2010/main" val="6692089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fontScale="90000"/>
          </a:bodyPr>
          <a:lstStyle/>
          <a:p>
            <a:pPr algn="l"/>
            <a:r>
              <a:rPr lang="en-US" b="1" dirty="0"/>
              <a:t>Building analysis model</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80060" y="1462602"/>
            <a:ext cx="8229600" cy="5216525"/>
          </a:xfrm>
        </p:spPr>
        <p:txBody>
          <a:bodyPr/>
          <a:lstStyle/>
          <a:p>
            <a:r>
              <a:rPr lang="en-US" sz="2400" dirty="0"/>
              <a:t>At  technical </a:t>
            </a:r>
            <a:r>
              <a:rPr lang="en-US" sz="2400" dirty="0" err="1"/>
              <a:t>level,SE</a:t>
            </a:r>
            <a:r>
              <a:rPr lang="en-US" sz="2400" dirty="0"/>
              <a:t> begins with a building an analysis model of a target system</a:t>
            </a:r>
          </a:p>
          <a:p>
            <a:r>
              <a:rPr lang="en-US" sz="2400" b="1" dirty="0"/>
              <a:t>Requirements analysis </a:t>
            </a:r>
          </a:p>
          <a:p>
            <a:r>
              <a:rPr lang="en-US" sz="2400" dirty="0"/>
              <a:t>1. specifies software’s operational characteristics </a:t>
            </a:r>
          </a:p>
          <a:p>
            <a:r>
              <a:rPr lang="en-US" sz="2400" dirty="0"/>
              <a:t>2. indicates software's  interface with other system ,with elements </a:t>
            </a:r>
          </a:p>
          <a:p>
            <a:r>
              <a:rPr lang="en-US" sz="2400" dirty="0"/>
              <a:t>3. Establishes constraints that software must meet.</a:t>
            </a:r>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110</a:t>
            </a:fld>
            <a:endParaRPr lang="en-US"/>
          </a:p>
        </p:txBody>
      </p:sp>
    </p:spTree>
    <p:extLst>
      <p:ext uri="{BB962C8B-B14F-4D97-AF65-F5344CB8AC3E}">
        <p14:creationId xmlns:p14="http://schemas.microsoft.com/office/powerpoint/2010/main" val="18806469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669070"/>
          </a:xfrm>
        </p:spPr>
        <p:txBody>
          <a:bodyPr>
            <a:normAutofit fontScale="90000"/>
          </a:bodyPr>
          <a:lstStyle/>
          <a:p>
            <a:pPr algn="l"/>
            <a:r>
              <a:rPr lang="en-US" b="1" dirty="0"/>
              <a:t>Data modelling</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1218727"/>
            <a:ext cx="8229600" cy="5216525"/>
          </a:xfrm>
        </p:spPr>
        <p:txBody>
          <a:bodyPr/>
          <a:lstStyle/>
          <a:p>
            <a:pPr algn="just"/>
            <a:r>
              <a:rPr lang="en-US" sz="2400" dirty="0"/>
              <a:t>Data modelling is the process used to structure how data is stored, as well as modelling relationships within the data.</a:t>
            </a:r>
          </a:p>
          <a:p>
            <a:pPr algn="just">
              <a:buNone/>
            </a:pPr>
            <a:r>
              <a:rPr lang="en-US" sz="2400" b="1" dirty="0"/>
              <a:t>Database Data Modelling &amp; Design Options</a:t>
            </a:r>
          </a:p>
          <a:p>
            <a:pPr algn="just"/>
            <a:r>
              <a:rPr lang="en-US" sz="2400" dirty="0"/>
              <a:t>Relational Databases (Entity models): These are made from tables (tabular data) with solutions including SQL.</a:t>
            </a:r>
          </a:p>
          <a:p>
            <a:pPr algn="just"/>
            <a:r>
              <a:rPr lang="en-US" sz="2400" dirty="0"/>
              <a:t>Object Databases (NoSQL): These are made up of key, value pairs and don’t have a strict schema, several solutions include MongoDB.</a:t>
            </a:r>
          </a:p>
          <a:p>
            <a:pPr algn="just"/>
            <a:r>
              <a:rPr lang="en-US" sz="2400" dirty="0"/>
              <a:t>Graph Databases (Tree): Graph databases are often seen within social networks such as Facebook, a graph database is composed of nodes and edges.</a:t>
            </a:r>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111</a:t>
            </a:fld>
            <a:endParaRPr lang="en-US"/>
          </a:p>
        </p:txBody>
      </p:sp>
    </p:spTree>
    <p:extLst>
      <p:ext uri="{BB962C8B-B14F-4D97-AF65-F5344CB8AC3E}">
        <p14:creationId xmlns:p14="http://schemas.microsoft.com/office/powerpoint/2010/main" val="15625842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pPr algn="l"/>
            <a:r>
              <a:rPr lang="en-US" b="1" dirty="0"/>
              <a:t>Flow oriented modelling</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1243261"/>
            <a:ext cx="8229600" cy="5216525"/>
          </a:xfrm>
        </p:spPr>
        <p:txBody>
          <a:bodyPr>
            <a:normAutofit lnSpcReduction="10000"/>
          </a:bodyPr>
          <a:lstStyle/>
          <a:p>
            <a:pPr algn="just"/>
            <a:r>
              <a:rPr lang="en-US" sz="2400" dirty="0"/>
              <a:t>It shows how data objects are transformed by processing the function.</a:t>
            </a:r>
          </a:p>
          <a:p>
            <a:pPr algn="just">
              <a:buNone/>
            </a:pPr>
            <a:r>
              <a:rPr lang="en-US" sz="2400" dirty="0"/>
              <a:t>The Flow oriented elements are:</a:t>
            </a:r>
          </a:p>
          <a:p>
            <a:pPr algn="just"/>
            <a:r>
              <a:rPr lang="en-US" sz="2400" b="1" dirty="0"/>
              <a:t>Data flow model: </a:t>
            </a:r>
            <a:r>
              <a:rPr lang="en-US" sz="2400" dirty="0"/>
              <a:t>It is a graphical technique. It is used to represent information flow.</a:t>
            </a:r>
          </a:p>
          <a:p>
            <a:pPr algn="just"/>
            <a:r>
              <a:rPr lang="en-US" sz="2400" dirty="0"/>
              <a:t>The data objects are flowing within the software and transformed by processing the elements.</a:t>
            </a:r>
          </a:p>
          <a:p>
            <a:pPr algn="just"/>
            <a:r>
              <a:rPr lang="en-US" sz="2400" dirty="0"/>
              <a:t>The data objects are represented by labeled arrows. Transformation are represented by circles called as bubbles.</a:t>
            </a:r>
          </a:p>
          <a:p>
            <a:pPr algn="just"/>
            <a:r>
              <a:rPr lang="en-US" sz="2400" dirty="0"/>
              <a:t>DFD shown in a hierarchical fashion. The DFD is split into different levels. It also called as 'context level diagram.</a:t>
            </a:r>
          </a:p>
          <a:p>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112</a:t>
            </a:fld>
            <a:endParaRPr lang="en-US"/>
          </a:p>
        </p:txBody>
      </p:sp>
    </p:spTree>
    <p:extLst>
      <p:ext uri="{BB962C8B-B14F-4D97-AF65-F5344CB8AC3E}">
        <p14:creationId xmlns:p14="http://schemas.microsoft.com/office/powerpoint/2010/main" val="34517325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pPr algn="l"/>
            <a:r>
              <a:rPr lang="en-US" b="1" dirty="0"/>
              <a:t>Contd…</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1266707"/>
            <a:ext cx="8229600" cy="5216525"/>
          </a:xfrm>
        </p:spPr>
        <p:txBody>
          <a:bodyPr>
            <a:normAutofit lnSpcReduction="10000"/>
          </a:bodyPr>
          <a:lstStyle/>
          <a:p>
            <a:pPr algn="just"/>
            <a:r>
              <a:rPr lang="en-US" sz="2400" b="1" dirty="0"/>
              <a:t>Control flow model: </a:t>
            </a:r>
            <a:r>
              <a:rPr lang="en-US" sz="2400" dirty="0"/>
              <a:t>Large class applications require a control flow modeling. The application creates control information instated of reports or displays. The applications process the information in specified time. An event is implemented as a boolean value. For example, the boolean values are true or false, on or off, 1 or 0.</a:t>
            </a:r>
          </a:p>
          <a:p>
            <a:pPr algn="just"/>
            <a:r>
              <a:rPr lang="en-US" sz="2400" b="1" dirty="0"/>
              <a:t>Control Specification: </a:t>
            </a:r>
            <a:r>
              <a:rPr lang="en-US" sz="2400" dirty="0"/>
              <a:t>A short term for control specification is CSPEC. It represents the behavior of the system. The state diagram in CSPEC is a sequential specification of the behavior. The state diagram includes states, transitions, events and activities. State diagram shows the transition from one state to another state if a particular event has occurred.</a:t>
            </a:r>
          </a:p>
          <a:p>
            <a:pPr algn="just"/>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113</a:t>
            </a:fld>
            <a:endParaRPr lang="en-US"/>
          </a:p>
        </p:txBody>
      </p:sp>
    </p:spTree>
    <p:extLst>
      <p:ext uri="{BB962C8B-B14F-4D97-AF65-F5344CB8AC3E}">
        <p14:creationId xmlns:p14="http://schemas.microsoft.com/office/powerpoint/2010/main" val="6317975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pPr algn="l"/>
            <a:r>
              <a:rPr lang="en-US" b="1" dirty="0"/>
              <a:t>Contd…</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7200" y="1354387"/>
            <a:ext cx="8229600" cy="4817813"/>
          </a:xfrm>
        </p:spPr>
        <p:txBody>
          <a:bodyPr/>
          <a:lstStyle/>
          <a:p>
            <a:pPr algn="just"/>
            <a:r>
              <a:rPr lang="en-US" sz="2400" b="1" dirty="0"/>
              <a:t>Process Specification: </a:t>
            </a:r>
            <a:r>
              <a:rPr lang="en-US" sz="2400" dirty="0"/>
              <a:t>A short term for process specification is PSPEC. The process specification is used to describe all flow model processes. The content of process specification consists narrative text, Program Design Language(PDL) of the process algorithm, mathematical equations, tables or UML activity diagram.</a:t>
            </a:r>
          </a:p>
          <a:p>
            <a:pPr algn="just"/>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114</a:t>
            </a:fld>
            <a:endParaRPr lang="en-US"/>
          </a:p>
        </p:txBody>
      </p:sp>
    </p:spTree>
    <p:extLst>
      <p:ext uri="{BB962C8B-B14F-4D97-AF65-F5344CB8AC3E}">
        <p14:creationId xmlns:p14="http://schemas.microsoft.com/office/powerpoint/2010/main" val="34261478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normAutofit fontScale="90000"/>
          </a:bodyPr>
          <a:lstStyle/>
          <a:p>
            <a:r>
              <a:rPr lang="en-US" dirty="0"/>
              <a:t>Levels of Software Design process</a:t>
            </a:r>
          </a:p>
        </p:txBody>
      </p:sp>
      <p:sp>
        <p:nvSpPr>
          <p:cNvPr id="3" name="Content Placeholder 2"/>
          <p:cNvSpPr>
            <a:spLocks noGrp="1"/>
          </p:cNvSpPr>
          <p:nvPr>
            <p:ph idx="1"/>
          </p:nvPr>
        </p:nvSpPr>
        <p:spPr/>
        <p:txBody>
          <a:bodyPr/>
          <a:lstStyle/>
          <a:p>
            <a:r>
              <a:rPr lang="en-US" dirty="0"/>
              <a:t>1. Interface design</a:t>
            </a:r>
          </a:p>
          <a:p>
            <a:r>
              <a:rPr lang="en-US" dirty="0"/>
              <a:t>2. Architecture Design</a:t>
            </a:r>
          </a:p>
          <a:p>
            <a:r>
              <a:rPr lang="en-US" dirty="0"/>
              <a:t>3. Detailed Design</a:t>
            </a:r>
          </a:p>
        </p:txBody>
      </p:sp>
    </p:spTree>
    <p:extLst>
      <p:ext uri="{BB962C8B-B14F-4D97-AF65-F5344CB8AC3E}">
        <p14:creationId xmlns:p14="http://schemas.microsoft.com/office/powerpoint/2010/main" val="1118876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a:t>
            </a:r>
          </a:p>
        </p:txBody>
      </p:sp>
      <p:sp>
        <p:nvSpPr>
          <p:cNvPr id="3" name="Content Placeholder 2"/>
          <p:cNvSpPr>
            <a:spLocks noGrp="1"/>
          </p:cNvSpPr>
          <p:nvPr>
            <p:ph idx="1"/>
          </p:nvPr>
        </p:nvSpPr>
        <p:spPr/>
        <p:txBody>
          <a:bodyPr>
            <a:normAutofit/>
          </a:bodyPr>
          <a:lstStyle/>
          <a:p>
            <a:pPr fontAlgn="base"/>
            <a:r>
              <a:rPr lang="en-US" dirty="0"/>
              <a:t>User interface is the front-end application view to which user interacts in order to use the software. The software becomes more popular if its user interface is:</a:t>
            </a:r>
          </a:p>
          <a:p>
            <a:pPr fontAlgn="base"/>
            <a:r>
              <a:rPr lang="en-US" dirty="0"/>
              <a:t>Attractive</a:t>
            </a:r>
          </a:p>
          <a:p>
            <a:pPr fontAlgn="base"/>
            <a:r>
              <a:rPr lang="en-US" dirty="0"/>
              <a:t>Simple to use</a:t>
            </a:r>
          </a:p>
          <a:p>
            <a:pPr fontAlgn="base"/>
            <a:r>
              <a:rPr lang="en-US" dirty="0"/>
              <a:t>Responsive in short time</a:t>
            </a:r>
          </a:p>
          <a:p>
            <a:pPr fontAlgn="base"/>
            <a:r>
              <a:rPr lang="en-US" dirty="0"/>
              <a:t>Clear to understand</a:t>
            </a:r>
          </a:p>
          <a:p>
            <a:pPr fontAlgn="base"/>
            <a:r>
              <a:rPr lang="en-US" dirty="0"/>
              <a:t>Consistent on all interface screens</a:t>
            </a:r>
          </a:p>
        </p:txBody>
      </p:sp>
    </p:spTree>
    <p:extLst>
      <p:ext uri="{BB962C8B-B14F-4D97-AF65-F5344CB8AC3E}">
        <p14:creationId xmlns:p14="http://schemas.microsoft.com/office/powerpoint/2010/main" val="37540762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There are three types of User Interface:</a:t>
            </a:r>
          </a:p>
          <a:p>
            <a:pPr fontAlgn="base"/>
            <a:r>
              <a:rPr lang="en-US" b="1" dirty="0"/>
              <a:t>Command Line Interface:</a:t>
            </a:r>
            <a:r>
              <a:rPr lang="en-US" dirty="0"/>
              <a:t> Command Line Interface provides a command prompt, where the user types the command and feeds to the system. The user needs to remember the syntax of the command and its use.</a:t>
            </a:r>
          </a:p>
          <a:p>
            <a:pPr fontAlgn="base"/>
            <a:r>
              <a:rPr lang="en-US" b="1" dirty="0"/>
              <a:t>Graphical User Interface:</a:t>
            </a:r>
            <a:r>
              <a:rPr lang="en-US" dirty="0"/>
              <a:t> Graphical User Interface provides the simple interactive interface to interact with the system. GUI can be a combination of both hardware and software. Using GUI, user interprets the software.</a:t>
            </a:r>
          </a:p>
          <a:p>
            <a:pPr fontAlgn="base"/>
            <a:r>
              <a:rPr lang="en-US" b="1" dirty="0"/>
              <a:t>Menu Based User Interface:-</a:t>
            </a:r>
          </a:p>
          <a:p>
            <a:endParaRPr lang="en-US" dirty="0"/>
          </a:p>
        </p:txBody>
      </p:sp>
    </p:spTree>
    <p:extLst>
      <p:ext uri="{BB962C8B-B14F-4D97-AF65-F5344CB8AC3E}">
        <p14:creationId xmlns:p14="http://schemas.microsoft.com/office/powerpoint/2010/main" val="17091600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84996"/>
          </a:xfrm>
        </p:spPr>
        <p:txBody>
          <a:bodyPr>
            <a:normAutofit fontScale="90000"/>
          </a:bodyPr>
          <a:lstStyle/>
          <a:p>
            <a:r>
              <a:rPr lang="en-US" dirty="0"/>
              <a:t>Principles of User Interface design</a:t>
            </a:r>
          </a:p>
        </p:txBody>
      </p:sp>
      <p:sp>
        <p:nvSpPr>
          <p:cNvPr id="3" name="Content Placeholder 2"/>
          <p:cNvSpPr>
            <a:spLocks noGrp="1"/>
          </p:cNvSpPr>
          <p:nvPr>
            <p:ph idx="1"/>
          </p:nvPr>
        </p:nvSpPr>
        <p:spPr/>
        <p:txBody>
          <a:bodyPr/>
          <a:lstStyle/>
          <a:p>
            <a:r>
              <a:rPr lang="en-US" dirty="0"/>
              <a:t>1. Flexibility</a:t>
            </a:r>
          </a:p>
          <a:p>
            <a:r>
              <a:rPr lang="en-US" dirty="0"/>
              <a:t>2. Learnability</a:t>
            </a:r>
          </a:p>
          <a:p>
            <a:r>
              <a:rPr lang="en-US" dirty="0"/>
              <a:t>3. Robustness</a:t>
            </a:r>
          </a:p>
        </p:txBody>
      </p:sp>
    </p:spTree>
    <p:extLst>
      <p:ext uri="{BB962C8B-B14F-4D97-AF65-F5344CB8AC3E}">
        <p14:creationId xmlns:p14="http://schemas.microsoft.com/office/powerpoint/2010/main" val="19654978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Golden rules For UI designing</a:t>
            </a:r>
            <a:br>
              <a:rPr lang="en-US" dirty="0"/>
            </a:br>
            <a:endParaRPr lang="en-US" dirty="0"/>
          </a:p>
        </p:txBody>
      </p:sp>
      <p:sp>
        <p:nvSpPr>
          <p:cNvPr id="3" name="Content Placeholder 2"/>
          <p:cNvSpPr>
            <a:spLocks noGrp="1"/>
          </p:cNvSpPr>
          <p:nvPr>
            <p:ph idx="1"/>
          </p:nvPr>
        </p:nvSpPr>
        <p:spPr/>
        <p:txBody>
          <a:bodyPr/>
          <a:lstStyle/>
          <a:p>
            <a:r>
              <a:rPr lang="en-US" dirty="0"/>
              <a:t>1. </a:t>
            </a:r>
            <a:r>
              <a:rPr lang="en-US" b="1" dirty="0"/>
              <a:t>Place the user in control</a:t>
            </a:r>
          </a:p>
          <a:p>
            <a:r>
              <a:rPr lang="en-US" b="1" dirty="0"/>
              <a:t>2. Reduce the user’s memory load</a:t>
            </a:r>
          </a:p>
          <a:p>
            <a:r>
              <a:rPr lang="en-US" b="1" dirty="0"/>
              <a:t>3. Make the interface consistent</a:t>
            </a:r>
            <a:endParaRPr lang="en-US" dirty="0"/>
          </a:p>
        </p:txBody>
      </p:sp>
    </p:spTree>
    <p:extLst>
      <p:ext uri="{BB962C8B-B14F-4D97-AF65-F5344CB8AC3E}">
        <p14:creationId xmlns:p14="http://schemas.microsoft.com/office/powerpoint/2010/main" val="25560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2057400"/>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br>
              <a:rPr lang="en-US" dirty="0"/>
            </a:br>
            <a:br>
              <a:rPr lang="en-US" dirty="0"/>
            </a:br>
            <a:br>
              <a:rPr lang="en-US" dirty="0"/>
            </a:br>
            <a:br>
              <a:rPr lang="en-US" dirty="0"/>
            </a:br>
            <a:r>
              <a:rPr lang="en-US" sz="4000" b="1" dirty="0"/>
              <a:t>Software engineering - Layered technology</a:t>
            </a:r>
            <a:br>
              <a:rPr lang="en-US" sz="4000" b="1" dirty="0"/>
            </a:br>
            <a:endParaRPr lang="en-US" sz="4000" b="1" dirty="0"/>
          </a:p>
        </p:txBody>
      </p:sp>
      <p:sp>
        <p:nvSpPr>
          <p:cNvPr id="3" name="Content Placeholder 2"/>
          <p:cNvSpPr>
            <a:spLocks noGrp="1"/>
          </p:cNvSpPr>
          <p:nvPr>
            <p:ph idx="1"/>
          </p:nvPr>
        </p:nvSpPr>
        <p:spPr>
          <a:xfrm>
            <a:off x="685800" y="1371600"/>
            <a:ext cx="7520940" cy="3579849"/>
          </a:xfrm>
        </p:spPr>
        <p:txBody>
          <a:bodyPr/>
          <a:lstStyle/>
          <a:p>
            <a:pPr lvl="0"/>
            <a:endParaRPr lang="en-US" dirty="0"/>
          </a:p>
          <a:p>
            <a:pPr lvl="0" algn="just"/>
            <a:r>
              <a:rPr lang="en-US" sz="2000" b="0" dirty="0">
                <a:latin typeface="Times New Roman" panose="02020603050405020304" pitchFamily="18" charset="0"/>
                <a:cs typeface="Times New Roman" panose="02020603050405020304" pitchFamily="18" charset="0"/>
              </a:rPr>
              <a:t>Software engineering is a fully layered technology.</a:t>
            </a:r>
          </a:p>
          <a:p>
            <a:pPr lvl="0" algn="just"/>
            <a:r>
              <a:rPr lang="en-US" sz="2000" b="0" dirty="0">
                <a:latin typeface="Times New Roman" panose="02020603050405020304" pitchFamily="18" charset="0"/>
                <a:cs typeface="Times New Roman" panose="02020603050405020304" pitchFamily="18" charset="0"/>
              </a:rPr>
              <a:t>To develop a software, we need to go from one layer to another.</a:t>
            </a:r>
          </a:p>
          <a:p>
            <a:pPr lvl="0" algn="just"/>
            <a:r>
              <a:rPr lang="en-US" sz="2000" b="0" dirty="0">
                <a:latin typeface="Times New Roman" panose="02020603050405020304" pitchFamily="18" charset="0"/>
                <a:cs typeface="Times New Roman" panose="02020603050405020304" pitchFamily="18" charset="0"/>
              </a:rPr>
              <a:t>All these layers are related to each other and each layer demands the fulfillment of the previous layer.</a:t>
            </a:r>
          </a:p>
          <a:p>
            <a:pPr lvl="0"/>
            <a:endParaRPr lang="en-US" dirty="0"/>
          </a:p>
        </p:txBody>
      </p:sp>
      <p:pic>
        <p:nvPicPr>
          <p:cNvPr id="6" name="Picture 5"/>
          <p:cNvPicPr>
            <a:picLocks noChangeAspect="1"/>
          </p:cNvPicPr>
          <p:nvPr/>
        </p:nvPicPr>
        <p:blipFill>
          <a:blip r:embed="rId2"/>
          <a:stretch>
            <a:fillRect/>
          </a:stretch>
        </p:blipFill>
        <p:spPr>
          <a:xfrm>
            <a:off x="1752600" y="3590925"/>
            <a:ext cx="5638800" cy="2366364"/>
          </a:xfrm>
          <a:prstGeom prst="rect">
            <a:avLst/>
          </a:prstGeom>
        </p:spPr>
      </p:pic>
    </p:spTree>
    <p:extLst>
      <p:ext uri="{BB962C8B-B14F-4D97-AF65-F5344CB8AC3E}">
        <p14:creationId xmlns:p14="http://schemas.microsoft.com/office/powerpoint/2010/main" val="8761213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Steps for UI </a:t>
            </a:r>
          </a:p>
        </p:txBody>
      </p:sp>
      <p:sp>
        <p:nvSpPr>
          <p:cNvPr id="3" name="Content Placeholder 2"/>
          <p:cNvSpPr>
            <a:spLocks noGrp="1"/>
          </p:cNvSpPr>
          <p:nvPr>
            <p:ph idx="1"/>
          </p:nvPr>
        </p:nvSpPr>
        <p:spPr/>
        <p:txBody>
          <a:bodyPr/>
          <a:lstStyle/>
          <a:p>
            <a:r>
              <a:rPr lang="en-US" dirty="0"/>
              <a:t>1.Analysis and Modeling</a:t>
            </a:r>
          </a:p>
          <a:p>
            <a:r>
              <a:rPr lang="en-US" dirty="0"/>
              <a:t>2. Design</a:t>
            </a:r>
          </a:p>
          <a:p>
            <a:r>
              <a:rPr lang="en-US" dirty="0"/>
              <a:t>3. Construction</a:t>
            </a:r>
          </a:p>
          <a:p>
            <a:r>
              <a:rPr lang="en-US" dirty="0"/>
              <a:t>4. Validation</a:t>
            </a:r>
          </a:p>
          <a:p>
            <a:endParaRPr lang="en-US" dirty="0"/>
          </a:p>
        </p:txBody>
      </p:sp>
    </p:spTree>
    <p:extLst>
      <p:ext uri="{BB962C8B-B14F-4D97-AF65-F5344CB8AC3E}">
        <p14:creationId xmlns:p14="http://schemas.microsoft.com/office/powerpoint/2010/main" val="5408667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 Design Process:</a:t>
            </a:r>
            <a:endParaRPr lang="en-US" dirty="0"/>
          </a:p>
        </p:txBody>
      </p:sp>
      <p:pic>
        <p:nvPicPr>
          <p:cNvPr id="4" name="Content Placeholder 3"/>
          <p:cNvPicPr>
            <a:picLocks noGrp="1" noChangeAspect="1"/>
          </p:cNvPicPr>
          <p:nvPr>
            <p:ph idx="1"/>
          </p:nvPr>
        </p:nvPicPr>
        <p:blipFill>
          <a:blip r:embed="rId2"/>
          <a:stretch>
            <a:fillRect/>
          </a:stretch>
        </p:blipFill>
        <p:spPr>
          <a:xfrm>
            <a:off x="1143000" y="1828800"/>
            <a:ext cx="6934199" cy="4114800"/>
          </a:xfrm>
          <a:prstGeom prst="rect">
            <a:avLst/>
          </a:prstGeom>
        </p:spPr>
      </p:pic>
    </p:spTree>
    <p:extLst>
      <p:ext uri="{BB962C8B-B14F-4D97-AF65-F5344CB8AC3E}">
        <p14:creationId xmlns:p14="http://schemas.microsoft.com/office/powerpoint/2010/main" val="7011255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Structural design</a:t>
            </a:r>
          </a:p>
        </p:txBody>
      </p:sp>
      <p:sp>
        <p:nvSpPr>
          <p:cNvPr id="3" name="Content Placeholder 2"/>
          <p:cNvSpPr>
            <a:spLocks noGrp="1"/>
          </p:cNvSpPr>
          <p:nvPr>
            <p:ph idx="1"/>
          </p:nvPr>
        </p:nvSpPr>
        <p:spPr/>
        <p:txBody>
          <a:bodyPr>
            <a:normAutofit lnSpcReduction="10000"/>
          </a:bodyPr>
          <a:lstStyle/>
          <a:p>
            <a:r>
              <a:rPr lang="en-US" dirty="0"/>
              <a:t>1. Function Oriented Design</a:t>
            </a:r>
          </a:p>
          <a:p>
            <a:r>
              <a:rPr lang="en-US" dirty="0"/>
              <a:t>2. Object Oriented Design</a:t>
            </a:r>
          </a:p>
          <a:p>
            <a:r>
              <a:rPr lang="en-US" dirty="0"/>
              <a:t>In function-oriented design, the system is comprised of many smaller sub-systems known as functions. These functions are capable of performing significant task in the system. The system is considered as top view of all functions.</a:t>
            </a:r>
          </a:p>
          <a:p>
            <a:r>
              <a:rPr lang="en-US" dirty="0"/>
              <a:t>Function oriented design inherits some properties of structured design where divide and conquer methodology is used.</a:t>
            </a:r>
          </a:p>
          <a:p>
            <a:r>
              <a:rPr lang="en-US" dirty="0"/>
              <a:t>This design mechanism divides the whole system into smaller functions, which provides means of abstraction by concealing the information and their operation.. These functional modules can share information among themselves by means of information passing and using information available globally.</a:t>
            </a:r>
          </a:p>
          <a:p>
            <a:endParaRPr lang="en-US" dirty="0"/>
          </a:p>
        </p:txBody>
      </p:sp>
    </p:spTree>
    <p:extLst>
      <p:ext uri="{BB962C8B-B14F-4D97-AF65-F5344CB8AC3E}">
        <p14:creationId xmlns:p14="http://schemas.microsoft.com/office/powerpoint/2010/main" val="32757547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Design Process for Function oriented design</a:t>
            </a:r>
          </a:p>
          <a:p>
            <a:r>
              <a:rPr lang="en-US" dirty="0"/>
              <a:t>The whole system is seen as how data flows in the system by means of data flow diagram.</a:t>
            </a:r>
          </a:p>
          <a:p>
            <a:r>
              <a:rPr lang="en-US" dirty="0"/>
              <a:t>DFD depicts how functions changes data and state of entire system.</a:t>
            </a:r>
          </a:p>
          <a:p>
            <a:r>
              <a:rPr lang="en-US" dirty="0"/>
              <a:t>The entire system is logically broken down into smaller units known as functions on the basis of their operation in the system.</a:t>
            </a:r>
          </a:p>
          <a:p>
            <a:r>
              <a:rPr lang="en-US" dirty="0"/>
              <a:t>Each function is then described at large.</a:t>
            </a:r>
          </a:p>
          <a:p>
            <a:endParaRPr lang="en-US" dirty="0"/>
          </a:p>
        </p:txBody>
      </p:sp>
    </p:spTree>
    <p:extLst>
      <p:ext uri="{BB962C8B-B14F-4D97-AF65-F5344CB8AC3E}">
        <p14:creationId xmlns:p14="http://schemas.microsoft.com/office/powerpoint/2010/main" val="34201575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7543801" cy="4953000"/>
          </a:xfrm>
        </p:spPr>
        <p:txBody>
          <a:bodyPr>
            <a:normAutofit lnSpcReduction="10000"/>
          </a:bodyPr>
          <a:lstStyle/>
          <a:p>
            <a:pPr algn="just"/>
            <a:r>
              <a:rPr lang="en-US" dirty="0"/>
              <a:t>2. Object oriented design works around the entities and their characteristics instead of functions involved in the software system. This design strategies focuses on entities and its characteristics. The whole concept of software solution revolves around the engaged entities.</a:t>
            </a:r>
          </a:p>
          <a:p>
            <a:r>
              <a:rPr lang="en-US" b="1" dirty="0"/>
              <a:t>Design Process</a:t>
            </a:r>
          </a:p>
          <a:p>
            <a:r>
              <a:rPr lang="en-US" dirty="0"/>
              <a:t>Software design process can be perceived as series of well-defined steps. Though it varies according to design approach (function oriented or object oriented, yet It may have the following steps involved:</a:t>
            </a:r>
          </a:p>
          <a:p>
            <a:r>
              <a:rPr lang="en-US" dirty="0"/>
              <a:t>A solution design is created from requirement or previous used system and/or system sequence diagram.</a:t>
            </a:r>
          </a:p>
          <a:p>
            <a:r>
              <a:rPr lang="en-US" dirty="0"/>
              <a:t>Objects are identified and grouped into classes on behalf of similarity in attribute characteristics.</a:t>
            </a:r>
          </a:p>
          <a:p>
            <a:r>
              <a:rPr lang="en-US" dirty="0"/>
              <a:t>Class hierarchy and relation among them is defined.</a:t>
            </a:r>
          </a:p>
          <a:p>
            <a:r>
              <a:rPr lang="en-US" dirty="0"/>
              <a:t>Application framework is defined.</a:t>
            </a:r>
          </a:p>
          <a:p>
            <a:pPr algn="just"/>
            <a:endParaRPr lang="en-US" dirty="0"/>
          </a:p>
        </p:txBody>
      </p:sp>
    </p:spTree>
    <p:extLst>
      <p:ext uri="{BB962C8B-B14F-4D97-AF65-F5344CB8AC3E}">
        <p14:creationId xmlns:p14="http://schemas.microsoft.com/office/powerpoint/2010/main" val="30515417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099" y="533400"/>
            <a:ext cx="7543801" cy="5715000"/>
          </a:xfrm>
        </p:spPr>
        <p:txBody>
          <a:bodyPr/>
          <a:lstStyle/>
          <a:p>
            <a:r>
              <a:rPr lang="en-US" b="1" dirty="0"/>
              <a:t>OOA and OOD:-</a:t>
            </a:r>
          </a:p>
        </p:txBody>
      </p:sp>
      <p:pic>
        <p:nvPicPr>
          <p:cNvPr id="4" name="Picture 3"/>
          <p:cNvPicPr>
            <a:picLocks noChangeAspect="1"/>
          </p:cNvPicPr>
          <p:nvPr/>
        </p:nvPicPr>
        <p:blipFill>
          <a:blip r:embed="rId2"/>
          <a:stretch>
            <a:fillRect/>
          </a:stretch>
        </p:blipFill>
        <p:spPr>
          <a:xfrm>
            <a:off x="1143000" y="1219200"/>
            <a:ext cx="7086600" cy="4191000"/>
          </a:xfrm>
          <a:prstGeom prst="rect">
            <a:avLst/>
          </a:prstGeom>
        </p:spPr>
      </p:pic>
    </p:spTree>
    <p:extLst>
      <p:ext uri="{BB962C8B-B14F-4D97-AF65-F5344CB8AC3E}">
        <p14:creationId xmlns:p14="http://schemas.microsoft.com/office/powerpoint/2010/main" val="16409953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a:bodyPr>
          <a:lstStyle/>
          <a:p>
            <a:pPr algn="l"/>
            <a:r>
              <a:rPr lang="en-US" sz="3200" b="1" dirty="0">
                <a:latin typeface="Times New Roman" panose="02020603050405020304" pitchFamily="18" charset="0"/>
                <a:cs typeface="Times New Roman" panose="02020603050405020304" pitchFamily="18" charset="0"/>
              </a:rPr>
              <a:t>Introduction to Use Case Diagram</a:t>
            </a:r>
          </a:p>
        </p:txBody>
      </p:sp>
      <p:sp>
        <p:nvSpPr>
          <p:cNvPr id="3" name="Content Placeholder 2"/>
          <p:cNvSpPr>
            <a:spLocks noGrp="1"/>
          </p:cNvSpPr>
          <p:nvPr>
            <p:ph idx="1"/>
          </p:nvPr>
        </p:nvSpPr>
        <p:spPr>
          <a:xfrm>
            <a:off x="152400" y="1167061"/>
            <a:ext cx="8686800" cy="4776539"/>
          </a:xfrm>
        </p:spPr>
        <p:txBody>
          <a:bodyPr/>
          <a:lstStyle/>
          <a:p>
            <a:pPr algn="just">
              <a:buNone/>
            </a:pPr>
            <a:r>
              <a:rPr lang="en-US" sz="2400" b="1" dirty="0"/>
              <a:t>What are Use Cases? </a:t>
            </a:r>
          </a:p>
          <a:p>
            <a:pPr algn="just"/>
            <a:r>
              <a:rPr lang="en-US" dirty="0"/>
              <a:t>In software and systems engineering, a use case is a </a:t>
            </a:r>
            <a:r>
              <a:rPr lang="en-US" b="1" dirty="0"/>
              <a:t>list of actions or event </a:t>
            </a:r>
            <a:r>
              <a:rPr lang="en-US" dirty="0"/>
              <a:t>steps, typically defining </a:t>
            </a:r>
            <a:r>
              <a:rPr lang="en-US" b="1" dirty="0"/>
              <a:t>the interactions between a role </a:t>
            </a:r>
            <a:r>
              <a:rPr lang="en-US" dirty="0"/>
              <a:t>(known in the Unified Modeling Language as an actor) and a system, to achieve a goal. The actor can be a </a:t>
            </a:r>
            <a:r>
              <a:rPr lang="en-US" b="1" dirty="0"/>
              <a:t>human,</a:t>
            </a:r>
            <a:r>
              <a:rPr lang="en-US" dirty="0"/>
              <a:t> </a:t>
            </a:r>
            <a:r>
              <a:rPr lang="en-US" b="1" dirty="0"/>
              <a:t>an external system, or time</a:t>
            </a:r>
            <a:r>
              <a:rPr lang="en-US" dirty="0"/>
              <a:t>. In systems engineering, use cases are used at a higher level than within software engineering, often representing missions or stakeholder goals. Another way to look at it is a use case describes a way in which a real-world actor interacts with the system. </a:t>
            </a:r>
          </a:p>
          <a:p>
            <a:pPr algn="just"/>
            <a:r>
              <a:rPr lang="en-US" dirty="0"/>
              <a:t>In a system use case you include </a:t>
            </a:r>
            <a:r>
              <a:rPr lang="en-US" b="1" dirty="0"/>
              <a:t>high-level implementation decisions.</a:t>
            </a:r>
            <a:r>
              <a:rPr lang="en-US" dirty="0"/>
              <a:t> System use cases can be written in both an informal manner and a formal manner.</a:t>
            </a:r>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126</a:t>
            </a:fld>
            <a:endParaRPr lang="en-US"/>
          </a:p>
        </p:txBody>
      </p:sp>
    </p:spTree>
    <p:extLst>
      <p:ext uri="{BB962C8B-B14F-4D97-AF65-F5344CB8AC3E}">
        <p14:creationId xmlns:p14="http://schemas.microsoft.com/office/powerpoint/2010/main" val="267936130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551596"/>
          </a:xfrm>
        </p:spPr>
        <p:txBody>
          <a:bodyPr>
            <a:normAutofit fontScale="90000"/>
          </a:bodyPr>
          <a:lstStyle/>
          <a:p>
            <a:pPr algn="l"/>
            <a:r>
              <a:rPr lang="en-US" b="1" dirty="0"/>
              <a:t>Contd…</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228600" y="1397000"/>
            <a:ext cx="8458200" cy="5216525"/>
          </a:xfrm>
        </p:spPr>
        <p:txBody>
          <a:bodyPr/>
          <a:lstStyle/>
          <a:p>
            <a:pPr algn="just">
              <a:buNone/>
            </a:pPr>
            <a:r>
              <a:rPr lang="en-US" sz="2400" b="1" dirty="0"/>
              <a:t>What is the importance of Use Cases? </a:t>
            </a:r>
          </a:p>
          <a:p>
            <a:pPr algn="just">
              <a:buNone/>
            </a:pPr>
            <a:r>
              <a:rPr lang="en-US" sz="2400" dirty="0"/>
              <a:t>    Use cases have been used extensively over the past few decades. The advantages of Use cases includes: </a:t>
            </a:r>
          </a:p>
          <a:p>
            <a:pPr algn="just"/>
            <a:r>
              <a:rPr lang="en-US" sz="2400" dirty="0"/>
              <a:t>The list of goal names provides the shortest summary of what the system will offer.</a:t>
            </a:r>
          </a:p>
          <a:p>
            <a:pPr algn="just"/>
            <a:r>
              <a:rPr lang="en-US" sz="2400" dirty="0"/>
              <a:t>It gives an overview of the roles of each and every component in the system. It will help us in defining the role of users, administrators etc. </a:t>
            </a:r>
          </a:p>
          <a:p>
            <a:pPr algn="just"/>
            <a:r>
              <a:rPr lang="en-US" sz="2400" dirty="0"/>
              <a:t>It helps us in extensively defining the user’s need and exploring it as to how it will work</a:t>
            </a:r>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127</a:t>
            </a:fld>
            <a:endParaRPr lang="en-US"/>
          </a:p>
        </p:txBody>
      </p:sp>
    </p:spTree>
    <p:extLst>
      <p:ext uri="{BB962C8B-B14F-4D97-AF65-F5344CB8AC3E}">
        <p14:creationId xmlns:p14="http://schemas.microsoft.com/office/powerpoint/2010/main" val="17254599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399196"/>
          </a:xfrm>
        </p:spPr>
        <p:txBody>
          <a:bodyPr>
            <a:normAutofit fontScale="90000"/>
          </a:bodyPr>
          <a:lstStyle/>
          <a:p>
            <a:pPr algn="l"/>
            <a:r>
              <a:rPr lang="en-US" b="1" dirty="0"/>
              <a:t>Contd…</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798901"/>
            <a:ext cx="8229600" cy="5216525"/>
          </a:xfrm>
        </p:spPr>
        <p:txBody>
          <a:bodyPr/>
          <a:lstStyle/>
          <a:p>
            <a:pPr>
              <a:buNone/>
            </a:pPr>
            <a:r>
              <a:rPr lang="en-US" sz="2400" dirty="0"/>
              <a:t>The features of the system depends on the users of it.</a:t>
            </a:r>
          </a:p>
          <a:p>
            <a:r>
              <a:rPr lang="en-US" sz="2400" dirty="0"/>
              <a:t>General use case</a:t>
            </a:r>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128</a:t>
            </a:fld>
            <a:endParaRPr lang="en-US"/>
          </a:p>
        </p:txBody>
      </p:sp>
      <p:pic>
        <p:nvPicPr>
          <p:cNvPr id="11" name="Picture 10" descr="general.JPG"/>
          <p:cNvPicPr>
            <a:picLocks noChangeAspect="1"/>
          </p:cNvPicPr>
          <p:nvPr/>
        </p:nvPicPr>
        <p:blipFill>
          <a:blip r:embed="rId2"/>
          <a:stretch>
            <a:fillRect/>
          </a:stretch>
        </p:blipFill>
        <p:spPr>
          <a:xfrm>
            <a:off x="1600200" y="1752600"/>
            <a:ext cx="5419725" cy="3833464"/>
          </a:xfrm>
          <a:prstGeom prst="rect">
            <a:avLst/>
          </a:prstGeom>
        </p:spPr>
      </p:pic>
      <p:sp>
        <p:nvSpPr>
          <p:cNvPr id="12" name="TextBox 11"/>
          <p:cNvSpPr txBox="1"/>
          <p:nvPr/>
        </p:nvSpPr>
        <p:spPr>
          <a:xfrm>
            <a:off x="1143000" y="5638800"/>
            <a:ext cx="70104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Figure . General Use case diagram of hospital management system</a:t>
            </a:r>
          </a:p>
        </p:txBody>
      </p:sp>
    </p:spTree>
    <p:extLst>
      <p:ext uri="{BB962C8B-B14F-4D97-AF65-F5344CB8AC3E}">
        <p14:creationId xmlns:p14="http://schemas.microsoft.com/office/powerpoint/2010/main" val="11620305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592871"/>
          </a:xfrm>
        </p:spPr>
        <p:txBody>
          <a:bodyPr>
            <a:normAutofit fontScale="90000"/>
          </a:bodyPr>
          <a:lstStyle/>
          <a:p>
            <a:pPr algn="l"/>
            <a:r>
              <a:rPr lang="en-US" b="1" dirty="0"/>
              <a:t>Contd…</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7200" y="955675"/>
            <a:ext cx="8229600" cy="5216525"/>
          </a:xfrm>
        </p:spPr>
        <p:txBody>
          <a:bodyPr/>
          <a:lstStyle/>
          <a:p>
            <a:r>
              <a:rPr lang="en-US" sz="2400" dirty="0"/>
              <a:t>Monitor and Manage Patients’ Information and Status</a:t>
            </a:r>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129</a:t>
            </a:fld>
            <a:endParaRPr lang="en-US"/>
          </a:p>
        </p:txBody>
      </p:sp>
      <p:sp>
        <p:nvSpPr>
          <p:cNvPr id="12" name="TextBox 11"/>
          <p:cNvSpPr txBox="1"/>
          <p:nvPr/>
        </p:nvSpPr>
        <p:spPr>
          <a:xfrm>
            <a:off x="762000" y="5396346"/>
            <a:ext cx="7772400"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Figure . Use case diagram of Monitor and Manage Patients’ Information and Status</a:t>
            </a:r>
          </a:p>
          <a:p>
            <a:pPr algn="ctr"/>
            <a:endParaRPr lang="en-US" sz="2000" dirty="0">
              <a:latin typeface="Times New Roman" panose="02020603050405020304" pitchFamily="18" charset="0"/>
              <a:cs typeface="Times New Roman" panose="02020603050405020304" pitchFamily="18" charset="0"/>
            </a:endParaRPr>
          </a:p>
        </p:txBody>
      </p:sp>
      <p:pic>
        <p:nvPicPr>
          <p:cNvPr id="10" name="Picture 9" descr="uuu.JPG"/>
          <p:cNvPicPr>
            <a:picLocks noChangeAspect="1"/>
          </p:cNvPicPr>
          <p:nvPr/>
        </p:nvPicPr>
        <p:blipFill>
          <a:blip r:embed="rId2"/>
          <a:stretch>
            <a:fillRect/>
          </a:stretch>
        </p:blipFill>
        <p:spPr>
          <a:xfrm>
            <a:off x="1371601" y="1484761"/>
            <a:ext cx="5791200" cy="3925440"/>
          </a:xfrm>
          <a:prstGeom prst="rect">
            <a:avLst/>
          </a:prstGeom>
        </p:spPr>
      </p:pic>
    </p:spTree>
    <p:extLst>
      <p:ext uri="{BB962C8B-B14F-4D97-AF65-F5344CB8AC3E}">
        <p14:creationId xmlns:p14="http://schemas.microsoft.com/office/powerpoint/2010/main" val="3674551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324600"/>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1. Quality focus: </a:t>
            </a:r>
            <a:r>
              <a:rPr lang="en-US" sz="2000" b="0" dirty="0">
                <a:latin typeface="Times New Roman" panose="02020603050405020304" pitchFamily="18" charset="0"/>
                <a:cs typeface="Times New Roman" panose="02020603050405020304" pitchFamily="18" charset="0"/>
              </a:rPr>
              <a:t>The characteristics of good quality software are</a:t>
            </a:r>
          </a:p>
          <a:p>
            <a:pPr lvl="0"/>
            <a:r>
              <a:rPr lang="en-US" sz="2000" b="0" dirty="0">
                <a:latin typeface="Times New Roman" panose="02020603050405020304" pitchFamily="18" charset="0"/>
                <a:cs typeface="Times New Roman" panose="02020603050405020304" pitchFamily="18" charset="0"/>
              </a:rPr>
              <a:t>a. Correctness of the functions .</a:t>
            </a:r>
          </a:p>
          <a:p>
            <a:pPr lvl="0"/>
            <a:r>
              <a:rPr lang="en-US" sz="2000" b="0" dirty="0">
                <a:latin typeface="Times New Roman" panose="02020603050405020304" pitchFamily="18" charset="0"/>
                <a:cs typeface="Times New Roman" panose="02020603050405020304" pitchFamily="18" charset="0"/>
              </a:rPr>
              <a:t>b. Maintainability of the software</a:t>
            </a:r>
          </a:p>
          <a:p>
            <a:pPr lvl="0"/>
            <a:r>
              <a:rPr lang="en-US" sz="2000" b="0" dirty="0">
                <a:latin typeface="Times New Roman" panose="02020603050405020304" pitchFamily="18" charset="0"/>
                <a:cs typeface="Times New Roman" panose="02020603050405020304" pitchFamily="18" charset="0"/>
              </a:rPr>
              <a:t>c. Integrity i.e. providing security </a:t>
            </a:r>
          </a:p>
          <a:p>
            <a:pPr lvl="0"/>
            <a:r>
              <a:rPr lang="en-US" sz="2000" b="0" dirty="0">
                <a:latin typeface="Times New Roman" panose="02020603050405020304" pitchFamily="18" charset="0"/>
                <a:cs typeface="Times New Roman" panose="02020603050405020304" pitchFamily="18" charset="0"/>
              </a:rPr>
              <a:t>d. Usability </a:t>
            </a:r>
          </a:p>
          <a:p>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It is the base layer or foundation layer for the software engineering.</a:t>
            </a:r>
          </a:p>
          <a:p>
            <a:pPr lvl="0"/>
            <a:r>
              <a:rPr lang="en-US" sz="2000" b="0" dirty="0">
                <a:latin typeface="Times New Roman" panose="02020603050405020304" pitchFamily="18" charset="0"/>
                <a:cs typeface="Times New Roman" panose="02020603050405020304" pitchFamily="18" charset="0"/>
              </a:rPr>
              <a:t>The software process is the key to keep all levels together. It  covers all  activities, actions and tasks required to be carried out for software development.</a:t>
            </a:r>
          </a:p>
          <a:p>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Methods:- </a:t>
            </a:r>
            <a:r>
              <a:rPr lang="en-US" sz="2000" b="0" dirty="0">
                <a:latin typeface="Times New Roman" panose="02020603050405020304" pitchFamily="18" charset="0"/>
                <a:cs typeface="Times New Roman" panose="02020603050405020304" pitchFamily="18" charset="0"/>
              </a:rPr>
              <a:t>The method provides the answers of all 'how-to' that are asked during the process.</a:t>
            </a:r>
          </a:p>
          <a:p>
            <a:pPr lvl="0"/>
            <a:r>
              <a:rPr lang="en-US" sz="2000" b="0" dirty="0">
                <a:latin typeface="Times New Roman" panose="02020603050405020304" pitchFamily="18" charset="0"/>
                <a:cs typeface="Times New Roman" panose="02020603050405020304" pitchFamily="18" charset="0"/>
              </a:rPr>
              <a:t>It provides the technical way to implement the software. It includes collection of tasks starting from communication, requirement analysis, analysis and design modelling, program construction, testing and support.</a:t>
            </a:r>
          </a:p>
          <a:p>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Tools:- </a:t>
            </a:r>
            <a:r>
              <a:rPr lang="en-US" sz="2000" b="0" dirty="0">
                <a:latin typeface="Times New Roman" panose="02020603050405020304" pitchFamily="18" charset="0"/>
                <a:cs typeface="Times New Roman" panose="02020603050405020304" pitchFamily="18" charset="0"/>
              </a:rPr>
              <a:t>The software engineering tool is an automated support for the software development. The tools are </a:t>
            </a:r>
            <a:r>
              <a:rPr lang="en-US" sz="2000" dirty="0">
                <a:latin typeface="Times New Roman" panose="02020603050405020304" pitchFamily="18" charset="0"/>
                <a:cs typeface="Times New Roman" panose="02020603050405020304" pitchFamily="18" charset="0"/>
              </a:rPr>
              <a:t>integrated</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i.e</a:t>
            </a:r>
            <a:r>
              <a:rPr lang="en-US" sz="2000" b="0" dirty="0">
                <a:latin typeface="Times New Roman" panose="02020603050405020304" pitchFamily="18" charset="0"/>
                <a:cs typeface="Times New Roman" panose="02020603050405020304" pitchFamily="18" charset="0"/>
              </a:rPr>
              <a:t> the information created by one tool can be used by the other tool.</a:t>
            </a:r>
          </a:p>
          <a:p>
            <a:pPr lvl="0"/>
            <a:r>
              <a:rPr lang="en-US" sz="2000" b="0" dirty="0">
                <a:latin typeface="Times New Roman" panose="02020603050405020304" pitchFamily="18" charset="0"/>
                <a:cs typeface="Times New Roman" panose="02020603050405020304" pitchFamily="18" charset="0"/>
              </a:rPr>
              <a:t>For example: The Microsoft publisher can be used as a web designing tool.</a:t>
            </a:r>
          </a:p>
          <a:p>
            <a:endParaRPr lang="en-US" dirty="0"/>
          </a:p>
        </p:txBody>
      </p:sp>
    </p:spTree>
    <p:extLst>
      <p:ext uri="{BB962C8B-B14F-4D97-AF65-F5344CB8AC3E}">
        <p14:creationId xmlns:p14="http://schemas.microsoft.com/office/powerpoint/2010/main" val="10135005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fontScale="90000"/>
          </a:bodyPr>
          <a:lstStyle/>
          <a:p>
            <a:pPr algn="l"/>
            <a:r>
              <a:rPr lang="en-US" b="1" dirty="0"/>
              <a:t>Contd…</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7200" y="955675"/>
            <a:ext cx="8229600" cy="5216525"/>
          </a:xfrm>
        </p:spPr>
        <p:txBody>
          <a:bodyPr/>
          <a:lstStyle/>
          <a:p>
            <a:r>
              <a:rPr lang="en-US" sz="2400" dirty="0"/>
              <a:t>Manage Hospital Rooms and Physicians’ Info and Status</a:t>
            </a:r>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130</a:t>
            </a:fld>
            <a:endParaRPr lang="en-US"/>
          </a:p>
        </p:txBody>
      </p:sp>
      <p:sp>
        <p:nvSpPr>
          <p:cNvPr id="12" name="TextBox 11"/>
          <p:cNvSpPr txBox="1"/>
          <p:nvPr/>
        </p:nvSpPr>
        <p:spPr>
          <a:xfrm>
            <a:off x="708660" y="5532774"/>
            <a:ext cx="7772400"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Figure . Use case diagram of Manage Hospital Rooms and Physicians’ Info and Status</a:t>
            </a:r>
          </a:p>
          <a:p>
            <a:pPr algn="ctr"/>
            <a:endParaRPr lang="en-US" sz="2000" dirty="0">
              <a:latin typeface="Times New Roman" panose="02020603050405020304" pitchFamily="18" charset="0"/>
              <a:cs typeface="Times New Roman" panose="02020603050405020304" pitchFamily="18" charset="0"/>
            </a:endParaRPr>
          </a:p>
        </p:txBody>
      </p:sp>
      <p:pic>
        <p:nvPicPr>
          <p:cNvPr id="9" name="Picture 8" descr="USECase.JPG"/>
          <p:cNvPicPr>
            <a:picLocks noChangeAspect="1"/>
          </p:cNvPicPr>
          <p:nvPr/>
        </p:nvPicPr>
        <p:blipFill>
          <a:blip r:embed="rId3"/>
          <a:stretch>
            <a:fillRect/>
          </a:stretch>
        </p:blipFill>
        <p:spPr>
          <a:xfrm>
            <a:off x="971550" y="1438275"/>
            <a:ext cx="7200900" cy="3981450"/>
          </a:xfrm>
          <a:prstGeom prst="rect">
            <a:avLst/>
          </a:prstGeom>
        </p:spPr>
      </p:pic>
    </p:spTree>
    <p:extLst>
      <p:ext uri="{BB962C8B-B14F-4D97-AF65-F5344CB8AC3E}">
        <p14:creationId xmlns:p14="http://schemas.microsoft.com/office/powerpoint/2010/main" val="37239174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fontScale="90000"/>
          </a:bodyPr>
          <a:lstStyle/>
          <a:p>
            <a:pPr algn="l"/>
            <a:r>
              <a:rPr lang="en-US" b="1" dirty="0"/>
              <a:t>Contd…</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7200" y="955675"/>
            <a:ext cx="8229600" cy="5216525"/>
          </a:xfrm>
        </p:spPr>
        <p:txBody>
          <a:bodyPr/>
          <a:lstStyle/>
          <a:p>
            <a:r>
              <a:rPr lang="en-US" sz="2400" dirty="0"/>
              <a:t>    Monitor Hospital Transaction Records</a:t>
            </a:r>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131</a:t>
            </a:fld>
            <a:endParaRPr lang="en-US"/>
          </a:p>
        </p:txBody>
      </p:sp>
      <p:sp>
        <p:nvSpPr>
          <p:cNvPr id="9" name="TextBox 8"/>
          <p:cNvSpPr txBox="1"/>
          <p:nvPr/>
        </p:nvSpPr>
        <p:spPr>
          <a:xfrm>
            <a:off x="1143000" y="5334000"/>
            <a:ext cx="7010400"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Figure . Use case diagram of Monitor Hospital Transaction Records</a:t>
            </a:r>
          </a:p>
        </p:txBody>
      </p:sp>
      <p:pic>
        <p:nvPicPr>
          <p:cNvPr id="10" name="Picture 9" descr="USEE.JPG"/>
          <p:cNvPicPr>
            <a:picLocks noChangeAspect="1"/>
          </p:cNvPicPr>
          <p:nvPr/>
        </p:nvPicPr>
        <p:blipFill>
          <a:blip r:embed="rId2"/>
          <a:stretch>
            <a:fillRect/>
          </a:stretch>
        </p:blipFill>
        <p:spPr>
          <a:xfrm>
            <a:off x="1524000" y="1295400"/>
            <a:ext cx="4719638" cy="3962400"/>
          </a:xfrm>
          <a:prstGeom prst="rect">
            <a:avLst/>
          </a:prstGeom>
        </p:spPr>
      </p:pic>
    </p:spTree>
    <p:extLst>
      <p:ext uri="{BB962C8B-B14F-4D97-AF65-F5344CB8AC3E}">
        <p14:creationId xmlns:p14="http://schemas.microsoft.com/office/powerpoint/2010/main" val="5600456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161196"/>
          </a:xfrm>
        </p:spPr>
        <p:txBody>
          <a:bodyPr>
            <a:normAutofit fontScale="90000"/>
          </a:bodyPr>
          <a:lstStyle/>
          <a:p>
            <a:pPr algn="l"/>
            <a:r>
              <a:rPr lang="en-US" b="1" dirty="0">
                <a:latin typeface="Times New Roman Bold" panose="02020503050405090304" charset="0"/>
                <a:cs typeface="Times New Roman Bold" panose="02020503050405090304" charset="0"/>
              </a:rPr>
              <a:t>Introduction to class diagram</a:t>
            </a:r>
          </a:p>
        </p:txBody>
      </p:sp>
      <p:sp>
        <p:nvSpPr>
          <p:cNvPr id="3" name="Content Placeholder 2"/>
          <p:cNvSpPr>
            <a:spLocks noGrp="1"/>
          </p:cNvSpPr>
          <p:nvPr>
            <p:ph idx="1"/>
          </p:nvPr>
        </p:nvSpPr>
        <p:spPr>
          <a:xfrm>
            <a:off x="246585" y="1676400"/>
            <a:ext cx="8229600" cy="4525963"/>
          </a:xfrm>
        </p:spPr>
        <p:txBody>
          <a:bodyPr/>
          <a:lstStyle/>
          <a:p>
            <a:pPr algn="just"/>
            <a:r>
              <a:rPr lang="en-US" sz="2400" dirty="0"/>
              <a:t>A Class Diagram in Software engineering is a static structure that gives an overview of a software system by displaying classes, attributes, operations, and their relationships between each other. </a:t>
            </a:r>
          </a:p>
          <a:p>
            <a:pPr algn="just"/>
            <a:r>
              <a:rPr lang="en-US" sz="2400" dirty="0"/>
              <a:t>Class Diagram defines the types of objects in the system and the different types of relationships that exist among them. It gives a high-level view of an application. </a:t>
            </a:r>
          </a:p>
          <a:p>
            <a:pPr algn="just"/>
            <a:r>
              <a:rPr lang="en-US" sz="2400" dirty="0"/>
              <a:t>This modeling method can run with almost all Object-Oriented Methods. A class can refer to another class. </a:t>
            </a:r>
            <a:endParaRPr lang="en-US" sz="2400" dirty="0">
              <a:latin typeface="Times New Roman Bold" panose="02020503050405090304" charset="0"/>
              <a:cs typeface="Times New Roman Bold" panose="02020503050405090304" charset="0"/>
            </a:endParaRPr>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132</a:t>
            </a:fld>
            <a:endParaRPr lang="en-US"/>
          </a:p>
        </p:txBody>
      </p:sp>
    </p:spTree>
    <p:extLst>
      <p:ext uri="{BB962C8B-B14F-4D97-AF65-F5344CB8AC3E}">
        <p14:creationId xmlns:p14="http://schemas.microsoft.com/office/powerpoint/2010/main" val="102032930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1066801"/>
            <a:ext cx="8229600" cy="4911725"/>
          </a:xfrm>
        </p:spPr>
        <p:txBody>
          <a:bodyPr/>
          <a:lstStyle/>
          <a:p>
            <a:pPr>
              <a:buNone/>
            </a:pPr>
            <a:r>
              <a:rPr lang="en-US" sz="2400" b="1" dirty="0"/>
              <a:t>Benefits of Class Diagram</a:t>
            </a:r>
          </a:p>
          <a:p>
            <a:r>
              <a:rPr lang="en-US" sz="2400" dirty="0"/>
              <a:t>Class Diagram Illustrates data models for even very complex information systems</a:t>
            </a:r>
          </a:p>
          <a:p>
            <a:r>
              <a:rPr lang="en-US" sz="2400" dirty="0"/>
              <a:t>It provides an overview of how the application is structured before studying the actual code. This can easily reduce the maintenance time</a:t>
            </a:r>
          </a:p>
          <a:p>
            <a:r>
              <a:rPr lang="en-US" sz="2400" dirty="0"/>
              <a:t>It helps for better understanding of general schematics of an application.</a:t>
            </a:r>
          </a:p>
          <a:p>
            <a:r>
              <a:rPr lang="en-US" sz="2400" dirty="0"/>
              <a:t>Allows drawing detailed charts which highlights code required to be programmed</a:t>
            </a:r>
          </a:p>
          <a:p>
            <a:r>
              <a:rPr lang="en-US" sz="2400" dirty="0"/>
              <a:t>Helpful for developers and other stakeholders.</a:t>
            </a:r>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133</a:t>
            </a:fld>
            <a:endParaRPr lang="en-US"/>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4716923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1166564"/>
            <a:ext cx="8229600" cy="4911725"/>
          </a:xfrm>
        </p:spPr>
        <p:txBody>
          <a:bodyPr/>
          <a:lstStyle/>
          <a:p>
            <a:pPr>
              <a:buNone/>
            </a:pPr>
            <a:r>
              <a:rPr lang="en-US" sz="2400" b="1" dirty="0"/>
              <a:t>Essential elements of A UML class diagram</a:t>
            </a:r>
          </a:p>
          <a:p>
            <a:r>
              <a:rPr lang="en-US" sz="2400" dirty="0"/>
              <a:t>Class Name</a:t>
            </a:r>
          </a:p>
          <a:p>
            <a:r>
              <a:rPr lang="en-US" sz="2400" dirty="0"/>
              <a:t>Attributes</a:t>
            </a:r>
          </a:p>
          <a:p>
            <a:r>
              <a:rPr lang="en-US" sz="2400" dirty="0"/>
              <a:t>Operations</a:t>
            </a:r>
          </a:p>
          <a:p>
            <a:pPr>
              <a:buNone/>
            </a:pPr>
            <a:r>
              <a:rPr lang="en-US" sz="2400" b="1" dirty="0"/>
              <a:t>Class Name:</a:t>
            </a:r>
          </a:p>
          <a:p>
            <a:pPr algn="just"/>
            <a:r>
              <a:rPr lang="en-US" sz="2400" dirty="0"/>
              <a:t>The name of the class is only needed in the graphical representation of the class. It appears in the topmost compartment. A class is the blueprint of an object which can share the same relationships, attributes, operations, &amp; semantics. </a:t>
            </a:r>
          </a:p>
          <a:p>
            <a:pPr algn="just"/>
            <a:r>
              <a:rPr lang="en-US" sz="2400" dirty="0"/>
              <a:t>The class is rendered as a rectangle, including its name, attributes, and operations in separate compartments.</a:t>
            </a:r>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134</a:t>
            </a:fld>
            <a:endParaRPr lang="en-US"/>
          </a:p>
        </p:txBody>
      </p:sp>
      <p:sp>
        <p:nvSpPr>
          <p:cNvPr id="8" name="Footer Placeholder 2"/>
          <p:cNvSpPr txBox="1"/>
          <p:nvPr/>
        </p:nvSpPr>
        <p:spPr>
          <a:xfrm>
            <a:off x="33528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9077932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1096226"/>
            <a:ext cx="8229600" cy="4911725"/>
          </a:xfrm>
        </p:spPr>
        <p:txBody>
          <a:bodyPr/>
          <a:lstStyle/>
          <a:p>
            <a:pPr>
              <a:buNone/>
            </a:pPr>
            <a:r>
              <a:rPr lang="en-US" sz="2400" b="1" dirty="0"/>
              <a:t>Attributes:</a:t>
            </a:r>
          </a:p>
          <a:p>
            <a:r>
              <a:rPr lang="en-US" sz="2400" dirty="0"/>
              <a:t>An attribute is named property of a class which describes the object being modeled.</a:t>
            </a:r>
          </a:p>
          <a:p>
            <a:pPr>
              <a:buNone/>
            </a:pPr>
            <a:r>
              <a:rPr lang="en-US" sz="2400" b="1" dirty="0"/>
              <a:t>Attributes characteristics</a:t>
            </a:r>
            <a:endParaRPr lang="en-US" sz="2400" dirty="0"/>
          </a:p>
          <a:p>
            <a:r>
              <a:rPr lang="en-US" sz="2400" dirty="0"/>
              <a:t>The attributes are generally written along with the visibility factor.</a:t>
            </a:r>
          </a:p>
          <a:p>
            <a:r>
              <a:rPr lang="en-US" sz="2400" dirty="0"/>
              <a:t>Public, private, protected and package are the four visibilities which are denoted by +, -, #, or ~ signs respectively.</a:t>
            </a:r>
          </a:p>
          <a:p>
            <a:r>
              <a:rPr lang="en-US" sz="2400" dirty="0"/>
              <a:t>Visibility describes the accessibility of an attribute of a class.</a:t>
            </a:r>
          </a:p>
          <a:p>
            <a:r>
              <a:rPr lang="en-US" sz="2400" dirty="0"/>
              <a:t>Attributes must have a meaningful name that describes the use of it in a class.</a:t>
            </a:r>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135</a:t>
            </a:fld>
            <a:endParaRPr lang="en-US"/>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7737142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955675"/>
            <a:ext cx="8229600" cy="4911725"/>
          </a:xfrm>
        </p:spPr>
        <p:txBody>
          <a:bodyPr/>
          <a:lstStyle/>
          <a:p>
            <a:pPr>
              <a:buNone/>
            </a:pPr>
            <a:r>
              <a:rPr lang="en-US" sz="2400" b="1" dirty="0"/>
              <a:t>Relationships</a:t>
            </a:r>
          </a:p>
          <a:p>
            <a:r>
              <a:rPr lang="en-US" sz="2400" dirty="0"/>
              <a:t>Dependencies</a:t>
            </a:r>
          </a:p>
          <a:p>
            <a:r>
              <a:rPr lang="en-US" sz="2400" dirty="0"/>
              <a:t>Generalizations</a:t>
            </a:r>
          </a:p>
          <a:p>
            <a:r>
              <a:rPr lang="en-US" sz="2400" dirty="0"/>
              <a:t>Associations</a:t>
            </a:r>
          </a:p>
          <a:p>
            <a:r>
              <a:rPr lang="en-US" sz="2400" dirty="0"/>
              <a:t>Aggregation</a:t>
            </a:r>
          </a:p>
          <a:p>
            <a:r>
              <a:rPr lang="en-US" sz="2400" dirty="0"/>
              <a:t>Composition</a:t>
            </a:r>
          </a:p>
          <a:p>
            <a:r>
              <a:rPr lang="en-US" sz="2400" dirty="0"/>
              <a:t>Generalization</a:t>
            </a:r>
          </a:p>
          <a:p>
            <a:r>
              <a:rPr lang="en-US" sz="2400" dirty="0"/>
              <a:t>Realization</a:t>
            </a:r>
          </a:p>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136</a:t>
            </a:fld>
            <a:endParaRPr lang="en-US"/>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9134302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fontScale="90000"/>
          </a:bodyPr>
          <a:lstStyle/>
          <a:p>
            <a:pPr algn="l"/>
            <a:r>
              <a:rPr lang="en-US" b="1" dirty="0">
                <a:latin typeface="Times New Roman Bold" panose="02020503050405090304" charset="0"/>
                <a:cs typeface="Times New Roman Bold" panose="02020503050405090304" charset="0"/>
              </a:rPr>
              <a:t>Example of use case diagram</a:t>
            </a:r>
          </a:p>
        </p:txBody>
      </p:sp>
      <p:sp>
        <p:nvSpPr>
          <p:cNvPr id="3" name="Content Placeholder 2"/>
          <p:cNvSpPr>
            <a:spLocks noGrp="1"/>
          </p:cNvSpPr>
          <p:nvPr>
            <p:ph idx="1"/>
          </p:nvPr>
        </p:nvSpPr>
        <p:spPr>
          <a:xfrm>
            <a:off x="457200" y="1113810"/>
            <a:ext cx="8229600" cy="4911725"/>
          </a:xfrm>
        </p:spPr>
        <p:txBody>
          <a:bodyPr/>
          <a:lstStyle/>
          <a:p>
            <a:pPr>
              <a:buNone/>
            </a:pPr>
            <a:r>
              <a:rPr lang="en-US" sz="2400" b="1" dirty="0"/>
              <a:t>Classes of Library Management System :</a:t>
            </a:r>
            <a:endParaRPr lang="en-US" sz="2400" dirty="0"/>
          </a:p>
          <a:p>
            <a:r>
              <a:rPr lang="en-US" sz="2400" b="1" dirty="0"/>
              <a:t>Library Management System class –</a:t>
            </a:r>
            <a:br>
              <a:rPr lang="en-US" sz="2400" dirty="0"/>
            </a:br>
            <a:r>
              <a:rPr lang="en-US" sz="2400" dirty="0"/>
              <a:t>It manages all operations of Library Management System. It is central part of organization for which software is being designed.</a:t>
            </a:r>
          </a:p>
          <a:p>
            <a:r>
              <a:rPr lang="en-US" sz="2400" b="1" dirty="0"/>
              <a:t>User Class –</a:t>
            </a:r>
            <a:br>
              <a:rPr lang="en-US" sz="2400" dirty="0"/>
            </a:br>
            <a:r>
              <a:rPr lang="en-US" sz="2400" dirty="0"/>
              <a:t>It manages all operations of user.</a:t>
            </a:r>
          </a:p>
          <a:p>
            <a:r>
              <a:rPr lang="en-US" sz="2400" b="1" dirty="0"/>
              <a:t>Librarian Class –</a:t>
            </a:r>
            <a:r>
              <a:rPr lang="en-US" sz="2400" dirty="0"/>
              <a:t> It manages all operations of Librarian.</a:t>
            </a:r>
          </a:p>
          <a:p>
            <a:r>
              <a:rPr lang="en-US" sz="2400" b="1" dirty="0"/>
              <a:t>Book Class –</a:t>
            </a:r>
            <a:br>
              <a:rPr lang="en-US" sz="2400" dirty="0"/>
            </a:br>
            <a:r>
              <a:rPr lang="en-US" sz="2400" dirty="0"/>
              <a:t>It manages all operations of books. It is basic building block of system.</a:t>
            </a:r>
          </a:p>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137</a:t>
            </a:fld>
            <a:endParaRPr lang="en-US"/>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1708910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669071"/>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8390" y="1442368"/>
            <a:ext cx="8229600" cy="4911725"/>
          </a:xfrm>
        </p:spPr>
        <p:txBody>
          <a:bodyPr/>
          <a:lstStyle/>
          <a:p>
            <a:r>
              <a:rPr lang="en-US" sz="2400" b="1" dirty="0"/>
              <a:t>Account Class –</a:t>
            </a:r>
            <a:br>
              <a:rPr lang="en-US" sz="2400" dirty="0"/>
            </a:br>
            <a:r>
              <a:rPr lang="en-US" sz="2400" dirty="0"/>
              <a:t>It manages all operations of account.</a:t>
            </a:r>
          </a:p>
          <a:p>
            <a:r>
              <a:rPr lang="en-US" sz="2400" b="1" dirty="0"/>
              <a:t>Library database Class –</a:t>
            </a:r>
            <a:br>
              <a:rPr lang="en-US" sz="2400" dirty="0"/>
            </a:br>
            <a:r>
              <a:rPr lang="en-US" sz="2400" dirty="0"/>
              <a:t>It manages all operations of library database.</a:t>
            </a:r>
          </a:p>
          <a:p>
            <a:r>
              <a:rPr lang="en-US" sz="2400" b="1" dirty="0"/>
              <a:t>Staff Class –</a:t>
            </a:r>
            <a:br>
              <a:rPr lang="en-US" sz="2400" dirty="0"/>
            </a:br>
            <a:r>
              <a:rPr lang="en-US" sz="2400" dirty="0"/>
              <a:t>It manages all operations of staff.</a:t>
            </a:r>
          </a:p>
          <a:p>
            <a:r>
              <a:rPr lang="en-US" sz="2400" b="1" dirty="0"/>
              <a:t>Student Class –</a:t>
            </a:r>
            <a:br>
              <a:rPr lang="en-US" sz="2400" dirty="0"/>
            </a:br>
            <a:r>
              <a:rPr lang="en-US" sz="2400" dirty="0"/>
              <a:t>It manages all operations of student.</a:t>
            </a:r>
          </a:p>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138</a:t>
            </a:fld>
            <a:endParaRPr lang="en-US"/>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4562142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270"/>
          </a:xfrm>
        </p:spPr>
        <p:txBody>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8390" y="1354260"/>
            <a:ext cx="8229600" cy="4911725"/>
          </a:xfrm>
        </p:spPr>
        <p:txBody>
          <a:bodyPr/>
          <a:lstStyle/>
          <a:p>
            <a:pPr>
              <a:buNone/>
            </a:pPr>
            <a:r>
              <a:rPr lang="en-US" sz="2400" b="1" dirty="0"/>
              <a:t>Attributes of Library Management System :</a:t>
            </a:r>
            <a:endParaRPr lang="en-US" sz="2400" dirty="0"/>
          </a:p>
          <a:p>
            <a:r>
              <a:rPr lang="en-US" sz="2400" b="1" dirty="0"/>
              <a:t>Library Management System Attributes –</a:t>
            </a:r>
            <a:br>
              <a:rPr lang="en-US" sz="2400" dirty="0"/>
            </a:br>
            <a:r>
              <a:rPr lang="en-US" sz="2400" dirty="0"/>
              <a:t>User Type, Username, Password</a:t>
            </a:r>
          </a:p>
          <a:p>
            <a:r>
              <a:rPr lang="en-US" sz="2400" b="1" dirty="0"/>
              <a:t>User Attributes –</a:t>
            </a:r>
            <a:br>
              <a:rPr lang="en-US" sz="2400" dirty="0"/>
            </a:br>
            <a:r>
              <a:rPr lang="en-US" sz="2400" dirty="0"/>
              <a:t>Name, Id</a:t>
            </a:r>
          </a:p>
          <a:p>
            <a:r>
              <a:rPr lang="en-US" sz="2400" b="1" dirty="0"/>
              <a:t>Librarian Attributes –</a:t>
            </a:r>
            <a:br>
              <a:rPr lang="en-US" sz="2400" dirty="0"/>
            </a:br>
            <a:r>
              <a:rPr lang="en-US" sz="2400" dirty="0"/>
              <a:t>Name, Id, Password, Search String</a:t>
            </a:r>
          </a:p>
          <a:p>
            <a:r>
              <a:rPr lang="en-US" sz="2400" b="1" dirty="0"/>
              <a:t>Book Attributes –</a:t>
            </a:r>
            <a:br>
              <a:rPr lang="en-US" sz="2400" dirty="0"/>
            </a:br>
            <a:r>
              <a:rPr lang="en-US" sz="2400" dirty="0"/>
              <a:t>Title, Author, ISBN, Publication</a:t>
            </a:r>
          </a:p>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139</a:t>
            </a:fld>
            <a:endParaRPr lang="en-US"/>
          </a:p>
        </p:txBody>
      </p:sp>
    </p:spTree>
    <p:extLst>
      <p:ext uri="{BB962C8B-B14F-4D97-AF65-F5344CB8AC3E}">
        <p14:creationId xmlns:p14="http://schemas.microsoft.com/office/powerpoint/2010/main" val="148516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Process Framework</a:t>
            </a:r>
          </a:p>
        </p:txBody>
      </p:sp>
      <p:sp>
        <p:nvSpPr>
          <p:cNvPr id="3" name="Content Placeholder 2"/>
          <p:cNvSpPr>
            <a:spLocks noGrp="1"/>
          </p:cNvSpPr>
          <p:nvPr>
            <p:ph idx="1"/>
          </p:nvPr>
        </p:nvSpPr>
        <p:spPr>
          <a:xfrm>
            <a:off x="304800" y="457200"/>
            <a:ext cx="8039100" cy="4223277"/>
          </a:xfrm>
        </p:spPr>
        <p:txBody>
          <a:bodyPr/>
          <a:lstStyle/>
          <a:p>
            <a:pPr algn="just"/>
            <a:r>
              <a:rPr lang="en-US" sz="2400" b="0" dirty="0"/>
              <a:t>     </a:t>
            </a:r>
          </a:p>
          <a:p>
            <a:pPr marL="0" indent="0" algn="just">
              <a:buNone/>
            </a:pPr>
            <a:endParaRPr lang="en-US" sz="2400" dirty="0"/>
          </a:p>
          <a:p>
            <a:pPr algn="just"/>
            <a:endParaRPr lang="en-US" sz="2400" b="0" dirty="0"/>
          </a:p>
          <a:p>
            <a:pPr algn="just"/>
            <a:r>
              <a:rPr lang="en-US" sz="2000" b="0" dirty="0"/>
              <a:t>A process framework establishes the foundation for a complete software process by identifying a small number of framework activities that are applicable to all software projects, regardless of size or complexity. It also includes a set of umbrella activities that are applicable across the entire software process. Some most applicable framework activities are described below</a:t>
            </a:r>
          </a:p>
          <a:p>
            <a:pPr algn="just"/>
            <a:endParaRPr lang="en-US" sz="2000" b="0" dirty="0"/>
          </a:p>
        </p:txBody>
      </p:sp>
      <p:pic>
        <p:nvPicPr>
          <p:cNvPr id="4" name="Picture 3"/>
          <p:cNvPicPr>
            <a:picLocks noChangeAspect="1"/>
          </p:cNvPicPr>
          <p:nvPr/>
        </p:nvPicPr>
        <p:blipFill>
          <a:blip r:embed="rId2"/>
          <a:stretch>
            <a:fillRect/>
          </a:stretch>
        </p:blipFill>
        <p:spPr>
          <a:xfrm>
            <a:off x="1851660" y="3505200"/>
            <a:ext cx="5486400" cy="3352800"/>
          </a:xfrm>
          <a:prstGeom prst="rect">
            <a:avLst/>
          </a:prstGeom>
        </p:spPr>
      </p:pic>
    </p:spTree>
    <p:extLst>
      <p:ext uri="{BB962C8B-B14F-4D97-AF65-F5344CB8AC3E}">
        <p14:creationId xmlns:p14="http://schemas.microsoft.com/office/powerpoint/2010/main" val="33614378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32992"/>
          </a:xfrm>
        </p:spPr>
        <p:txBody>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8390" y="1389489"/>
            <a:ext cx="8229600" cy="4911725"/>
          </a:xfrm>
        </p:spPr>
        <p:txBody>
          <a:bodyPr/>
          <a:lstStyle/>
          <a:p>
            <a:r>
              <a:rPr lang="en-US" sz="2400" b="1" dirty="0"/>
              <a:t>Account Attributes –</a:t>
            </a:r>
            <a:br>
              <a:rPr lang="en-US" sz="2400" dirty="0"/>
            </a:br>
            <a:r>
              <a:rPr lang="en-US" sz="2400" dirty="0" err="1"/>
              <a:t>no_borrowed_books</a:t>
            </a:r>
            <a:r>
              <a:rPr lang="en-US" sz="2400" dirty="0"/>
              <a:t>, </a:t>
            </a:r>
            <a:r>
              <a:rPr lang="en-US" sz="2400" dirty="0" err="1"/>
              <a:t>no_reserved_books</a:t>
            </a:r>
            <a:r>
              <a:rPr lang="en-US" sz="2400" dirty="0"/>
              <a:t>, </a:t>
            </a:r>
            <a:r>
              <a:rPr lang="en-US" sz="2400" dirty="0" err="1"/>
              <a:t>no_returned_books</a:t>
            </a:r>
            <a:r>
              <a:rPr lang="en-US" sz="2400" dirty="0"/>
              <a:t>, </a:t>
            </a:r>
            <a:r>
              <a:rPr lang="en-US" sz="2400" dirty="0" err="1"/>
              <a:t>no_lost_books</a:t>
            </a:r>
            <a:r>
              <a:rPr lang="en-US" sz="2400" dirty="0"/>
              <a:t> </a:t>
            </a:r>
            <a:r>
              <a:rPr lang="en-US" sz="2400" dirty="0" err="1"/>
              <a:t>fine_amount</a:t>
            </a:r>
            <a:endParaRPr lang="en-US" sz="2400" dirty="0"/>
          </a:p>
          <a:p>
            <a:r>
              <a:rPr lang="en-US" sz="2400" b="1" dirty="0"/>
              <a:t>Library database Attributes –</a:t>
            </a:r>
            <a:br>
              <a:rPr lang="en-US" sz="2400" dirty="0"/>
            </a:br>
            <a:r>
              <a:rPr lang="en-US" sz="2400" dirty="0" err="1"/>
              <a:t>List_of_books</a:t>
            </a:r>
            <a:endParaRPr lang="en-US" sz="2400" dirty="0"/>
          </a:p>
          <a:p>
            <a:r>
              <a:rPr lang="en-US" sz="2400" b="1" dirty="0"/>
              <a:t>Staff Class Attributes –</a:t>
            </a:r>
            <a:br>
              <a:rPr lang="en-US" sz="2400" dirty="0"/>
            </a:br>
            <a:r>
              <a:rPr lang="en-US" sz="2400" dirty="0"/>
              <a:t>Dept</a:t>
            </a:r>
          </a:p>
          <a:p>
            <a:r>
              <a:rPr lang="en-US" sz="2400" b="1" dirty="0"/>
              <a:t>Student Class Attributes –</a:t>
            </a:r>
            <a:br>
              <a:rPr lang="en-US" sz="2400" dirty="0"/>
            </a:br>
            <a:r>
              <a:rPr lang="en-US" sz="2400" dirty="0"/>
              <a:t>Class</a:t>
            </a:r>
          </a:p>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140</a:t>
            </a:fld>
            <a:endParaRPr lang="en-US"/>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49107176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38685"/>
          </a:xfrm>
        </p:spPr>
        <p:txBody>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8390" y="1125289"/>
            <a:ext cx="8229600" cy="4911725"/>
          </a:xfrm>
        </p:spPr>
        <p:txBody>
          <a:bodyPr>
            <a:normAutofit lnSpcReduction="10000"/>
          </a:bodyPr>
          <a:lstStyle/>
          <a:p>
            <a:pPr>
              <a:buNone/>
            </a:pPr>
            <a:r>
              <a:rPr lang="en-US" sz="2400" b="1" dirty="0"/>
              <a:t>Methods of Library Management System :</a:t>
            </a:r>
            <a:endParaRPr lang="en-US" sz="2400" dirty="0"/>
          </a:p>
          <a:p>
            <a:r>
              <a:rPr lang="en-US" sz="2400" b="1" dirty="0"/>
              <a:t>Library Management System Methods –</a:t>
            </a:r>
            <a:br>
              <a:rPr lang="en-US" sz="2400" dirty="0"/>
            </a:br>
            <a:r>
              <a:rPr lang="en-US" sz="2400" dirty="0"/>
              <a:t>Login(), Register(), Logout()</a:t>
            </a:r>
          </a:p>
          <a:p>
            <a:r>
              <a:rPr lang="en-US" sz="2400" b="1" dirty="0"/>
              <a:t>User Methods –</a:t>
            </a:r>
            <a:br>
              <a:rPr lang="en-US" sz="2400" dirty="0"/>
            </a:br>
            <a:r>
              <a:rPr lang="en-US" sz="2400" dirty="0"/>
              <a:t>Verify(), </a:t>
            </a:r>
            <a:r>
              <a:rPr lang="en-US" sz="2400" dirty="0" err="1"/>
              <a:t>CheckAccount</a:t>
            </a:r>
            <a:r>
              <a:rPr lang="en-US" sz="2400" dirty="0"/>
              <a:t>(), </a:t>
            </a:r>
            <a:r>
              <a:rPr lang="en-US" sz="2400" dirty="0" err="1"/>
              <a:t>get_book_info</a:t>
            </a:r>
            <a:r>
              <a:rPr lang="en-US" sz="2400" dirty="0"/>
              <a:t>()</a:t>
            </a:r>
          </a:p>
          <a:p>
            <a:r>
              <a:rPr lang="en-US" sz="2400" b="1" dirty="0"/>
              <a:t>Book Methods –</a:t>
            </a:r>
            <a:br>
              <a:rPr lang="en-US" sz="2400" dirty="0"/>
            </a:br>
            <a:r>
              <a:rPr lang="en-US" sz="2400" dirty="0" err="1"/>
              <a:t>Show_duedt</a:t>
            </a:r>
            <a:r>
              <a:rPr lang="en-US" sz="2400" dirty="0"/>
              <a:t>(), </a:t>
            </a:r>
            <a:r>
              <a:rPr lang="en-US" sz="2400" dirty="0" err="1"/>
              <a:t>Reservation_status</a:t>
            </a:r>
            <a:r>
              <a:rPr lang="en-US" sz="2400" dirty="0"/>
              <a:t>(), Feedback(), </a:t>
            </a:r>
            <a:r>
              <a:rPr lang="en-US" sz="2400" dirty="0" err="1"/>
              <a:t>Book_request</a:t>
            </a:r>
            <a:r>
              <a:rPr lang="en-US" sz="2400" dirty="0"/>
              <a:t>(), </a:t>
            </a:r>
            <a:r>
              <a:rPr lang="en-US" sz="2400" dirty="0" err="1"/>
              <a:t>Renew_info</a:t>
            </a:r>
            <a:r>
              <a:rPr lang="en-US" sz="2400" dirty="0"/>
              <a:t>()</a:t>
            </a:r>
          </a:p>
          <a:p>
            <a:r>
              <a:rPr lang="en-US" sz="2400" b="1" dirty="0"/>
              <a:t>Account Methods –</a:t>
            </a:r>
            <a:br>
              <a:rPr lang="en-US" sz="2400" dirty="0"/>
            </a:br>
            <a:r>
              <a:rPr lang="en-US" sz="2400" dirty="0" err="1"/>
              <a:t>Calculate_fine</a:t>
            </a:r>
            <a:r>
              <a:rPr lang="en-US" sz="2400" dirty="0"/>
              <a:t>()</a:t>
            </a:r>
          </a:p>
          <a:p>
            <a:r>
              <a:rPr lang="en-US" sz="2400" b="1" dirty="0"/>
              <a:t>Library database Methods –</a:t>
            </a:r>
            <a:br>
              <a:rPr lang="en-US" sz="2400" dirty="0"/>
            </a:br>
            <a:r>
              <a:rPr lang="en-US" sz="2400" dirty="0"/>
              <a:t>Add(), Delete(), Update(), Display(), Search()</a:t>
            </a:r>
          </a:p>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141</a:t>
            </a:fld>
            <a:endParaRPr lang="en-US" dirty="0"/>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6102735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698558"/>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955675"/>
            <a:ext cx="8229600" cy="4911725"/>
          </a:xfrm>
        </p:spPr>
        <p:txBody>
          <a:bodyPr/>
          <a:lstStyle/>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142</a:t>
            </a:fld>
            <a:endParaRPr lang="en-US" dirty="0"/>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10" name="Picture 9" descr="Lb2.JPG"/>
          <p:cNvPicPr>
            <a:picLocks noChangeAspect="1"/>
          </p:cNvPicPr>
          <p:nvPr/>
        </p:nvPicPr>
        <p:blipFill>
          <a:blip r:embed="rId2"/>
          <a:stretch>
            <a:fillRect/>
          </a:stretch>
        </p:blipFill>
        <p:spPr>
          <a:xfrm>
            <a:off x="228600" y="1143000"/>
            <a:ext cx="8458200" cy="4935786"/>
          </a:xfrm>
          <a:prstGeom prst="rect">
            <a:avLst/>
          </a:prstGeom>
        </p:spPr>
      </p:pic>
      <p:sp>
        <p:nvSpPr>
          <p:cNvPr id="11" name="TextBox 10"/>
          <p:cNvSpPr txBox="1"/>
          <p:nvPr/>
        </p:nvSpPr>
        <p:spPr>
          <a:xfrm>
            <a:off x="1676400" y="5410200"/>
            <a:ext cx="5334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 Use case diagram</a:t>
            </a:r>
          </a:p>
        </p:txBody>
      </p:sp>
    </p:spTree>
    <p:extLst>
      <p:ext uri="{BB962C8B-B14F-4D97-AF65-F5344CB8AC3E}">
        <p14:creationId xmlns:p14="http://schemas.microsoft.com/office/powerpoint/2010/main" val="194922058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516671"/>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955675"/>
            <a:ext cx="8229600" cy="4911725"/>
          </a:xfrm>
        </p:spPr>
        <p:txBody>
          <a:bodyPr/>
          <a:lstStyle/>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143</a:t>
            </a:fld>
            <a:endParaRPr lang="en-US" dirty="0"/>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9" name="Picture 8" descr="Lb3.JPG"/>
          <p:cNvPicPr>
            <a:picLocks noChangeAspect="1"/>
          </p:cNvPicPr>
          <p:nvPr/>
        </p:nvPicPr>
        <p:blipFill>
          <a:blip r:embed="rId2"/>
          <a:stretch>
            <a:fillRect/>
          </a:stretch>
        </p:blipFill>
        <p:spPr>
          <a:xfrm>
            <a:off x="304800" y="991214"/>
            <a:ext cx="8534400" cy="5257185"/>
          </a:xfrm>
          <a:prstGeom prst="rect">
            <a:avLst/>
          </a:prstGeom>
        </p:spPr>
      </p:pic>
      <p:sp>
        <p:nvSpPr>
          <p:cNvPr id="11" name="TextBox 10"/>
          <p:cNvSpPr txBox="1"/>
          <p:nvPr/>
        </p:nvSpPr>
        <p:spPr>
          <a:xfrm>
            <a:off x="1750062" y="6283938"/>
            <a:ext cx="5334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2: Class diagram</a:t>
            </a:r>
          </a:p>
        </p:txBody>
      </p:sp>
    </p:spTree>
    <p:extLst>
      <p:ext uri="{BB962C8B-B14F-4D97-AF65-F5344CB8AC3E}">
        <p14:creationId xmlns:p14="http://schemas.microsoft.com/office/powerpoint/2010/main" val="34385421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581203"/>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955675"/>
            <a:ext cx="8229600" cy="4911725"/>
          </a:xfrm>
        </p:spPr>
        <p:txBody>
          <a:bodyPr/>
          <a:lstStyle/>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144</a:t>
            </a:fld>
            <a:endParaRPr lang="en-US" dirty="0"/>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1" name="TextBox 10"/>
          <p:cNvSpPr txBox="1"/>
          <p:nvPr/>
        </p:nvSpPr>
        <p:spPr>
          <a:xfrm>
            <a:off x="1720754" y="6137346"/>
            <a:ext cx="5334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3: Sequence diagram</a:t>
            </a:r>
          </a:p>
        </p:txBody>
      </p:sp>
      <p:pic>
        <p:nvPicPr>
          <p:cNvPr id="10" name="Picture 9" descr="Lb4.JPG"/>
          <p:cNvPicPr>
            <a:picLocks noChangeAspect="1"/>
          </p:cNvPicPr>
          <p:nvPr/>
        </p:nvPicPr>
        <p:blipFill>
          <a:blip r:embed="rId2"/>
          <a:stretch>
            <a:fillRect/>
          </a:stretch>
        </p:blipFill>
        <p:spPr>
          <a:xfrm>
            <a:off x="228600" y="1066800"/>
            <a:ext cx="8610600" cy="5070546"/>
          </a:xfrm>
          <a:prstGeom prst="rect">
            <a:avLst/>
          </a:prstGeom>
        </p:spPr>
      </p:pic>
    </p:spTree>
    <p:extLst>
      <p:ext uri="{BB962C8B-B14F-4D97-AF65-F5344CB8AC3E}">
        <p14:creationId xmlns:p14="http://schemas.microsoft.com/office/powerpoint/2010/main" val="30865022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544997"/>
          </a:xfrm>
        </p:spPr>
        <p:txBody>
          <a:bodyPr>
            <a:normAutofit fontScale="90000"/>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457200" y="955675"/>
            <a:ext cx="8229600" cy="4911725"/>
          </a:xfrm>
        </p:spPr>
        <p:txBody>
          <a:bodyPr/>
          <a:lstStyle/>
          <a:p>
            <a:pPr>
              <a:buNone/>
            </a:pPr>
            <a:endParaRPr lang="en-US" sz="2400" dirty="0"/>
          </a:p>
          <a:p>
            <a:pPr>
              <a:buNone/>
            </a:pP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145</a:t>
            </a:fld>
            <a:endParaRPr lang="en-US" dirty="0"/>
          </a:p>
        </p:txBody>
      </p:sp>
      <p:sp>
        <p:nvSpPr>
          <p:cNvPr id="8" name="Footer Placeholder 2"/>
          <p:cNvSpPr txBox="1"/>
          <p:nvPr/>
        </p:nvSpPr>
        <p:spPr>
          <a:xfrm>
            <a:off x="3200400" y="6248400"/>
            <a:ext cx="2895600" cy="365125"/>
          </a:xfrm>
          <a:prstGeom prst="rect">
            <a:avLst/>
          </a:prstGeo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srgbClr val="0070C0"/>
              </a:solidFill>
              <a:effectLst/>
              <a:uLnTx/>
              <a:uFillTx/>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1" name="TextBox 10"/>
          <p:cNvSpPr txBox="1"/>
          <p:nvPr/>
        </p:nvSpPr>
        <p:spPr>
          <a:xfrm>
            <a:off x="1714893" y="6165220"/>
            <a:ext cx="5334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4: Statechart diagram</a:t>
            </a:r>
          </a:p>
        </p:txBody>
      </p:sp>
      <p:pic>
        <p:nvPicPr>
          <p:cNvPr id="12" name="Picture 11" descr="Lb6.JPG"/>
          <p:cNvPicPr>
            <a:picLocks noChangeAspect="1"/>
          </p:cNvPicPr>
          <p:nvPr/>
        </p:nvPicPr>
        <p:blipFill>
          <a:blip r:embed="rId2"/>
          <a:stretch>
            <a:fillRect/>
          </a:stretch>
        </p:blipFill>
        <p:spPr>
          <a:xfrm>
            <a:off x="685800" y="1042987"/>
            <a:ext cx="7723563" cy="4907593"/>
          </a:xfrm>
          <a:prstGeom prst="rect">
            <a:avLst/>
          </a:prstGeom>
        </p:spPr>
      </p:pic>
    </p:spTree>
    <p:extLst>
      <p:ext uri="{BB962C8B-B14F-4D97-AF65-F5344CB8AC3E}">
        <p14:creationId xmlns:p14="http://schemas.microsoft.com/office/powerpoint/2010/main" val="42242849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18057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92430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646794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554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Process</a:t>
            </a:r>
          </a:p>
        </p:txBody>
      </p:sp>
      <p:sp>
        <p:nvSpPr>
          <p:cNvPr id="3" name="Content Placeholder 2"/>
          <p:cNvSpPr>
            <a:spLocks noGrp="1"/>
          </p:cNvSpPr>
          <p:nvPr>
            <p:ph idx="1"/>
          </p:nvPr>
        </p:nvSpPr>
        <p:spPr/>
        <p:txBody>
          <a:bodyPr/>
          <a:lstStyle/>
          <a:p>
            <a:r>
              <a:rPr lang="en-US" dirty="0"/>
              <a:t>A software process (also knows as software methodology) is a set of related activities that leads to the production of the software. These activities may involve the development of the software from the scratch, or, modifying an existing system.</a:t>
            </a:r>
          </a:p>
          <a:p>
            <a:pPr>
              <a:buAutoNum type="arabicPeriod"/>
            </a:pPr>
            <a:r>
              <a:rPr lang="en-US" dirty="0"/>
              <a:t>Communication</a:t>
            </a:r>
          </a:p>
          <a:p>
            <a:pPr>
              <a:buAutoNum type="arabicPeriod"/>
            </a:pPr>
            <a:r>
              <a:rPr lang="en-US" dirty="0"/>
              <a:t>Planning</a:t>
            </a:r>
          </a:p>
          <a:p>
            <a:pPr>
              <a:buAutoNum type="arabicPeriod"/>
            </a:pPr>
            <a:r>
              <a:rPr lang="en-US" dirty="0"/>
              <a:t>Modeling</a:t>
            </a:r>
          </a:p>
          <a:p>
            <a:pPr>
              <a:buAutoNum type="arabicPeriod"/>
            </a:pPr>
            <a:r>
              <a:rPr lang="en-US" dirty="0"/>
              <a:t>Construction</a:t>
            </a:r>
          </a:p>
          <a:p>
            <a:pPr>
              <a:buAutoNum type="arabicPeriod"/>
            </a:pPr>
            <a:r>
              <a:rPr lang="en-US" dirty="0"/>
              <a:t>Deployment</a:t>
            </a:r>
          </a:p>
        </p:txBody>
      </p:sp>
    </p:spTree>
    <p:extLst>
      <p:ext uri="{BB962C8B-B14F-4D97-AF65-F5344CB8AC3E}">
        <p14:creationId xmlns:p14="http://schemas.microsoft.com/office/powerpoint/2010/main" val="181831206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599492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051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Process Models/SDLC Models</a:t>
            </a:r>
          </a:p>
        </p:txBody>
      </p:sp>
      <p:sp>
        <p:nvSpPr>
          <p:cNvPr id="3" name="Content Placeholder 2"/>
          <p:cNvSpPr>
            <a:spLocks noGrp="1"/>
          </p:cNvSpPr>
          <p:nvPr>
            <p:ph idx="1"/>
          </p:nvPr>
        </p:nvSpPr>
        <p:spPr/>
        <p:txBody>
          <a:bodyPr>
            <a:normAutofit/>
          </a:bodyPr>
          <a:lstStyle/>
          <a:p>
            <a:r>
              <a:rPr lang="en-US" altLang="en-US" dirty="0"/>
              <a:t>A framework that describes the activities performed at each stage of a software development project.</a:t>
            </a:r>
          </a:p>
          <a:p>
            <a:pPr>
              <a:buAutoNum type="arabicPeriod"/>
            </a:pPr>
            <a:r>
              <a:rPr lang="en-US" altLang="en-US" dirty="0"/>
              <a:t>Waterfall Model</a:t>
            </a:r>
          </a:p>
          <a:p>
            <a:pPr>
              <a:buAutoNum type="arabicPeriod"/>
            </a:pPr>
            <a:r>
              <a:rPr lang="en-US" altLang="en-US" dirty="0"/>
              <a:t>V-Shaped Model</a:t>
            </a:r>
          </a:p>
          <a:p>
            <a:pPr>
              <a:buAutoNum type="arabicPeriod"/>
            </a:pPr>
            <a:r>
              <a:rPr lang="en-US" altLang="en-US" dirty="0"/>
              <a:t>Iterative Model</a:t>
            </a:r>
          </a:p>
          <a:p>
            <a:pPr>
              <a:buAutoNum type="arabicPeriod"/>
            </a:pPr>
            <a:r>
              <a:rPr lang="en-US" altLang="en-US" dirty="0"/>
              <a:t>Spiral Model</a:t>
            </a:r>
          </a:p>
          <a:p>
            <a:pPr>
              <a:buAutoNum type="arabicPeriod"/>
            </a:pPr>
            <a:r>
              <a:rPr lang="en-US" altLang="en-US" dirty="0" err="1"/>
              <a:t>Bigbang</a:t>
            </a:r>
            <a:r>
              <a:rPr lang="en-US" altLang="en-US" dirty="0"/>
              <a:t> Model</a:t>
            </a:r>
          </a:p>
          <a:p>
            <a:pPr>
              <a:buAutoNum type="arabicPeriod"/>
            </a:pPr>
            <a:r>
              <a:rPr lang="en-US" altLang="en-US" dirty="0"/>
              <a:t>Agile Model</a:t>
            </a:r>
            <a:endParaRPr lang="en-US" dirty="0"/>
          </a:p>
        </p:txBody>
      </p:sp>
    </p:spTree>
    <p:extLst>
      <p:ext uri="{BB962C8B-B14F-4D97-AF65-F5344CB8AC3E}">
        <p14:creationId xmlns:p14="http://schemas.microsoft.com/office/powerpoint/2010/main" val="91877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lstStyle/>
          <a:p>
            <a:pPr algn="ctr"/>
            <a:r>
              <a:rPr lang="en-US" dirty="0"/>
              <a:t>Waterfall Model</a:t>
            </a:r>
          </a:p>
        </p:txBody>
      </p:sp>
      <p:pic>
        <p:nvPicPr>
          <p:cNvPr id="4" name="Content Placeholder 3"/>
          <p:cNvPicPr>
            <a:picLocks noGrp="1" noChangeAspect="1"/>
          </p:cNvPicPr>
          <p:nvPr>
            <p:ph sz="half" idx="2"/>
          </p:nvPr>
        </p:nvPicPr>
        <p:blipFill>
          <a:blip r:embed="rId2"/>
          <a:stretch>
            <a:fillRect/>
          </a:stretch>
        </p:blipFill>
        <p:spPr>
          <a:xfrm>
            <a:off x="822325" y="1676400"/>
            <a:ext cx="3703638" cy="4114799"/>
          </a:xfrm>
          <a:prstGeom prst="rect">
            <a:avLst/>
          </a:prstGeom>
        </p:spPr>
      </p:pic>
      <p:sp>
        <p:nvSpPr>
          <p:cNvPr id="6" name="Content Placeholder 5"/>
          <p:cNvSpPr>
            <a:spLocks noGrp="1"/>
          </p:cNvSpPr>
          <p:nvPr>
            <p:ph sz="quarter" idx="4"/>
          </p:nvPr>
        </p:nvSpPr>
        <p:spPr>
          <a:xfrm>
            <a:off x="5105400" y="1097280"/>
            <a:ext cx="3581400" cy="4693920"/>
          </a:xfrm>
        </p:spPr>
        <p:txBody>
          <a:bodyPr>
            <a:normAutofit/>
          </a:bodyPr>
          <a:lstStyle/>
          <a:p>
            <a:endParaRPr lang="en-US" altLang="en-US" dirty="0">
              <a:solidFill>
                <a:srgbClr val="FFFF00"/>
              </a:solidFill>
            </a:endParaRPr>
          </a:p>
          <a:p>
            <a:endParaRPr lang="en-US" altLang="en-US" dirty="0">
              <a:solidFill>
                <a:srgbClr val="FFFF00"/>
              </a:solidFill>
            </a:endParaRPr>
          </a:p>
          <a:p>
            <a:r>
              <a:rPr lang="en-US" altLang="en-US" dirty="0">
                <a:solidFill>
                  <a:srgbClr val="FFFF00"/>
                </a:solidFill>
              </a:rPr>
              <a:t>Requirements</a:t>
            </a:r>
            <a:r>
              <a:rPr lang="en-US" altLang="en-US" dirty="0"/>
              <a:t> – defines needed information, function, behavior, performance and interfaces.</a:t>
            </a:r>
          </a:p>
          <a:p>
            <a:r>
              <a:rPr lang="en-US" altLang="en-US" dirty="0">
                <a:solidFill>
                  <a:srgbClr val="FFFF00"/>
                </a:solidFill>
              </a:rPr>
              <a:t>Design </a:t>
            </a:r>
            <a:r>
              <a:rPr lang="en-US" altLang="en-US" dirty="0"/>
              <a:t>– data structures, software architecture, interface representations, algorithmic details.</a:t>
            </a:r>
          </a:p>
          <a:p>
            <a:r>
              <a:rPr lang="en-US" altLang="en-US" dirty="0">
                <a:solidFill>
                  <a:srgbClr val="FFFF00"/>
                </a:solidFill>
              </a:rPr>
              <a:t>Implementation </a:t>
            </a:r>
            <a:r>
              <a:rPr lang="en-US" altLang="en-US" dirty="0"/>
              <a:t>– source code, database, user documentation, testing.</a:t>
            </a:r>
          </a:p>
          <a:p>
            <a:endParaRPr lang="en-US" dirty="0"/>
          </a:p>
        </p:txBody>
      </p:sp>
    </p:spTree>
    <p:extLst>
      <p:ext uri="{BB962C8B-B14F-4D97-AF65-F5344CB8AC3E}">
        <p14:creationId xmlns:p14="http://schemas.microsoft.com/office/powerpoint/2010/main" val="324889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81000"/>
            <a:ext cx="7520940" cy="6096000"/>
          </a:xfrm>
        </p:spPr>
        <p:txBody>
          <a:bodyPr>
            <a:normAutofit fontScale="47500" lnSpcReduction="20000"/>
          </a:bodyPr>
          <a:lstStyle/>
          <a:p>
            <a:pPr>
              <a:buAutoNum type="arabicPeriod"/>
            </a:pPr>
            <a:r>
              <a:rPr lang="en-US" sz="3400" b="1" dirty="0"/>
              <a:t>Feasibility Study-</a:t>
            </a:r>
          </a:p>
          <a:p>
            <a:pPr marL="580644" lvl="2" indent="-342900">
              <a:buAutoNum type="alphaLcPeriod"/>
            </a:pPr>
            <a:r>
              <a:rPr lang="en-US" sz="3400" dirty="0"/>
              <a:t>Abstract definition of the problem</a:t>
            </a:r>
          </a:p>
          <a:p>
            <a:pPr marL="580644" lvl="2" indent="-342900">
              <a:buAutoNum type="alphaLcPeriod"/>
            </a:pPr>
            <a:r>
              <a:rPr lang="en-US" sz="3400" dirty="0"/>
              <a:t>Formulation of the different solution strategies</a:t>
            </a:r>
          </a:p>
          <a:p>
            <a:pPr marL="580644" lvl="2" indent="-342900">
              <a:buAutoNum type="alphaLcPeriod"/>
            </a:pPr>
            <a:r>
              <a:rPr lang="en-US" sz="3400" dirty="0"/>
              <a:t>Examination of alternate solution strategies and their benefits</a:t>
            </a:r>
          </a:p>
          <a:p>
            <a:pPr marL="580644" lvl="2" indent="-342900">
              <a:buAutoNum type="alphaLcPeriod"/>
            </a:pPr>
            <a:r>
              <a:rPr lang="en-US" sz="3400" dirty="0"/>
              <a:t>A cost/benefit  analysis is performed to determine which solution is the best</a:t>
            </a:r>
          </a:p>
          <a:p>
            <a:pPr marL="580644" lvl="2" indent="-342900">
              <a:buAutoNum type="alphaLcPeriod"/>
            </a:pPr>
            <a:endParaRPr lang="en-US" sz="3400" dirty="0"/>
          </a:p>
          <a:p>
            <a:pPr marL="237744" lvl="2" indent="0">
              <a:buNone/>
            </a:pPr>
            <a:r>
              <a:rPr lang="en-US" sz="3400" b="1" dirty="0"/>
              <a:t>2. Requirement Analysis and Specification;- </a:t>
            </a:r>
            <a:r>
              <a:rPr lang="en-US" sz="3400" dirty="0"/>
              <a:t>to understand the exact requirement of the customer and document them properly.</a:t>
            </a:r>
          </a:p>
          <a:p>
            <a:pPr marL="237744" lvl="2" indent="0">
              <a:buNone/>
            </a:pPr>
            <a:r>
              <a:rPr lang="en-US" sz="3400" dirty="0"/>
              <a:t>	a. Requirement Analysis</a:t>
            </a:r>
          </a:p>
          <a:p>
            <a:pPr marL="237744" lvl="2" indent="0">
              <a:buNone/>
            </a:pPr>
            <a:r>
              <a:rPr lang="en-US" sz="3400" dirty="0"/>
              <a:t>	b. Requirement Specification</a:t>
            </a:r>
          </a:p>
          <a:p>
            <a:pPr marL="237744" lvl="2" indent="0">
              <a:buNone/>
            </a:pPr>
            <a:r>
              <a:rPr lang="en-US" sz="3400" b="1" dirty="0"/>
              <a:t>3. Design- </a:t>
            </a:r>
            <a:r>
              <a:rPr lang="en-US" sz="3400" dirty="0"/>
              <a:t>Translate the SRS document in to design document</a:t>
            </a:r>
          </a:p>
          <a:p>
            <a:pPr marL="237744" lvl="2" indent="0">
              <a:buNone/>
            </a:pPr>
            <a:r>
              <a:rPr lang="en-US" sz="3400" dirty="0"/>
              <a:t>	a. Traditional Design approach- structural analysis and software design</a:t>
            </a:r>
          </a:p>
          <a:p>
            <a:pPr marL="237744" lvl="2" indent="0">
              <a:buNone/>
            </a:pPr>
            <a:r>
              <a:rPr lang="en-US" sz="3400" dirty="0"/>
              <a:t>	b. Object-oriented design</a:t>
            </a:r>
          </a:p>
          <a:p>
            <a:pPr marL="237744" lvl="2" indent="0">
              <a:buNone/>
            </a:pPr>
            <a:r>
              <a:rPr lang="en-US" sz="3400" b="1" dirty="0"/>
              <a:t>4. Coding and unit testing::- </a:t>
            </a:r>
            <a:r>
              <a:rPr lang="en-US" sz="3400" dirty="0"/>
              <a:t>each component of the design is implemented as a program module. Module is unit tested ,debugged and documented.</a:t>
            </a:r>
          </a:p>
          <a:p>
            <a:pPr marL="237744" lvl="2" indent="0">
              <a:buNone/>
            </a:pPr>
            <a:r>
              <a:rPr lang="en-US" sz="3400" b="1" dirty="0"/>
              <a:t>5. Integration and system testing:- </a:t>
            </a:r>
          </a:p>
          <a:p>
            <a:pPr marL="237744" lvl="2" indent="0">
              <a:buNone/>
            </a:pPr>
            <a:r>
              <a:rPr lang="en-US" sz="3400" b="1" dirty="0"/>
              <a:t>	alpha testing</a:t>
            </a:r>
          </a:p>
          <a:p>
            <a:pPr marL="237744" lvl="2" indent="0">
              <a:buNone/>
            </a:pPr>
            <a:r>
              <a:rPr lang="en-US" sz="3400" b="1" dirty="0"/>
              <a:t>	Beta testing</a:t>
            </a:r>
          </a:p>
          <a:p>
            <a:pPr marL="237744" lvl="2" indent="0">
              <a:buNone/>
            </a:pPr>
            <a:r>
              <a:rPr lang="en-US" sz="3400" b="1" dirty="0"/>
              <a:t>	Acceptance testing</a:t>
            </a:r>
          </a:p>
          <a:p>
            <a:pPr marL="237744" lvl="2" indent="0">
              <a:buNone/>
            </a:pPr>
            <a:r>
              <a:rPr lang="en-US" sz="3400" b="1" dirty="0"/>
              <a:t>6. Maintenance:- </a:t>
            </a:r>
          </a:p>
          <a:p>
            <a:pPr marL="237744" lvl="2" indent="0">
              <a:buNone/>
            </a:pPr>
            <a:r>
              <a:rPr lang="en-US" sz="3400" dirty="0"/>
              <a:t>	Corrective Maintenance</a:t>
            </a:r>
          </a:p>
          <a:p>
            <a:pPr marL="237744" lvl="2" indent="0">
              <a:buNone/>
            </a:pPr>
            <a:r>
              <a:rPr lang="en-US" sz="3400" dirty="0"/>
              <a:t>	Perfective Maintenance</a:t>
            </a:r>
          </a:p>
          <a:p>
            <a:pPr marL="237744" lvl="2" indent="0">
              <a:buNone/>
            </a:pPr>
            <a:r>
              <a:rPr lang="en-US" sz="3400" dirty="0"/>
              <a:t>	Adaptive maintenance</a:t>
            </a:r>
          </a:p>
          <a:p>
            <a:pPr marL="237744" lvl="2" indent="0">
              <a:buNone/>
            </a:pPr>
            <a:r>
              <a:rPr lang="en-US" dirty="0"/>
              <a:t>	</a:t>
            </a:r>
          </a:p>
        </p:txBody>
      </p:sp>
    </p:spTree>
    <p:extLst>
      <p:ext uri="{BB962C8B-B14F-4D97-AF65-F5344CB8AC3E}">
        <p14:creationId xmlns:p14="http://schemas.microsoft.com/office/powerpoint/2010/main" val="18433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7520940" cy="929640"/>
          </a:xfrm>
        </p:spPr>
        <p:txBody>
          <a:bodyPr>
            <a:normAutofit fontScale="90000"/>
          </a:bodyPr>
          <a:lstStyle/>
          <a:p>
            <a:br>
              <a:rPr lang="en-US" dirty="0"/>
            </a:br>
            <a:br>
              <a:rPr lang="en-US" dirty="0"/>
            </a:br>
            <a:r>
              <a:rPr lang="en-US" dirty="0"/>
              <a:t>When to use SDLC Waterfall Model?</a:t>
            </a:r>
            <a:br>
              <a:rPr lang="en-US" dirty="0"/>
            </a:br>
            <a:endParaRPr lang="en-US" dirty="0"/>
          </a:p>
        </p:txBody>
      </p:sp>
      <p:sp>
        <p:nvSpPr>
          <p:cNvPr id="3" name="Content Placeholder 2"/>
          <p:cNvSpPr>
            <a:spLocks noGrp="1"/>
          </p:cNvSpPr>
          <p:nvPr>
            <p:ph idx="1"/>
          </p:nvPr>
        </p:nvSpPr>
        <p:spPr/>
        <p:txBody>
          <a:bodyPr/>
          <a:lstStyle/>
          <a:p>
            <a:pPr marL="0" indent="0"/>
            <a:r>
              <a:rPr lang="en-US" sz="2000" b="0" dirty="0"/>
              <a:t>Waterfall Methodology can be used when:</a:t>
            </a:r>
          </a:p>
          <a:p>
            <a:pPr>
              <a:buFont typeface="Arial" panose="020B0604020202020204" pitchFamily="34" charset="0"/>
              <a:buChar char="•"/>
            </a:pPr>
            <a:r>
              <a:rPr lang="en-US" sz="2000" b="0" dirty="0"/>
              <a:t>Requirements are not changing frequently</a:t>
            </a:r>
          </a:p>
          <a:p>
            <a:pPr>
              <a:buFont typeface="Arial" panose="020B0604020202020204" pitchFamily="34" charset="0"/>
              <a:buChar char="•"/>
            </a:pPr>
            <a:r>
              <a:rPr lang="en-US" sz="2000" b="0" dirty="0"/>
              <a:t>Application is not complicated and big</a:t>
            </a:r>
          </a:p>
          <a:p>
            <a:pPr>
              <a:buFont typeface="Arial" panose="020B0604020202020204" pitchFamily="34" charset="0"/>
              <a:buChar char="•"/>
            </a:pPr>
            <a:r>
              <a:rPr lang="en-US" sz="2000" b="0" dirty="0"/>
              <a:t>Project is short</a:t>
            </a:r>
          </a:p>
          <a:p>
            <a:pPr>
              <a:buFont typeface="Arial" panose="020B0604020202020204" pitchFamily="34" charset="0"/>
              <a:buChar char="•"/>
            </a:pPr>
            <a:r>
              <a:rPr lang="en-US" sz="2000" b="0" dirty="0"/>
              <a:t>Requirement is clear</a:t>
            </a:r>
          </a:p>
          <a:p>
            <a:pPr>
              <a:buFont typeface="Arial" panose="020B0604020202020204" pitchFamily="34" charset="0"/>
              <a:buChar char="•"/>
            </a:pPr>
            <a:r>
              <a:rPr lang="en-US" sz="2000" b="0" dirty="0"/>
              <a:t>Environment is stable</a:t>
            </a:r>
          </a:p>
          <a:p>
            <a:pPr>
              <a:buFont typeface="Arial" panose="020B0604020202020204" pitchFamily="34" charset="0"/>
              <a:buChar char="•"/>
            </a:pPr>
            <a:r>
              <a:rPr lang="en-US" sz="2000" b="0" dirty="0"/>
              <a:t>Technology and tools used are not dynamic and is stable</a:t>
            </a:r>
          </a:p>
          <a:p>
            <a:pPr>
              <a:buFont typeface="Arial" panose="020B0604020202020204" pitchFamily="34" charset="0"/>
              <a:buChar char="•"/>
            </a:pPr>
            <a:r>
              <a:rPr lang="en-US" sz="2000" b="0" dirty="0"/>
              <a:t>Resources are available and trained</a:t>
            </a:r>
          </a:p>
          <a:p>
            <a:endParaRPr lang="en-US" dirty="0"/>
          </a:p>
        </p:txBody>
      </p:sp>
    </p:spTree>
    <p:extLst>
      <p:ext uri="{BB962C8B-B14F-4D97-AF65-F5344CB8AC3E}">
        <p14:creationId xmlns:p14="http://schemas.microsoft.com/office/powerpoint/2010/main" val="23061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4495800"/>
          </a:xfrm>
        </p:spPr>
        <p:txBody>
          <a:bodyPr>
            <a:normAutofit fontScale="92500" lnSpcReduction="20000"/>
          </a:bodyPr>
          <a:lstStyle/>
          <a:p>
            <a:pPr marL="0" lvl="0" indent="0" algn="ctr">
              <a:buNone/>
            </a:pPr>
            <a:r>
              <a:rPr lang="en-US" sz="2800" b="1" spc="-5" dirty="0">
                <a:solidFill>
                  <a:prstClr val="black"/>
                </a:solidFill>
                <a:latin typeface="Cambria"/>
                <a:cs typeface="Cambria"/>
              </a:rPr>
              <a:t>What</a:t>
            </a:r>
            <a:r>
              <a:rPr lang="en-US" sz="2800" b="1" spc="-10" dirty="0">
                <a:solidFill>
                  <a:prstClr val="black"/>
                </a:solidFill>
                <a:latin typeface="Cambria"/>
                <a:cs typeface="Cambria"/>
              </a:rPr>
              <a:t> </a:t>
            </a:r>
            <a:r>
              <a:rPr lang="en-US" sz="2800" b="1" spc="-5" dirty="0">
                <a:solidFill>
                  <a:prstClr val="black"/>
                </a:solidFill>
                <a:latin typeface="Cambria"/>
                <a:cs typeface="Cambria"/>
              </a:rPr>
              <a:t>is</a:t>
            </a:r>
            <a:r>
              <a:rPr lang="en-US" sz="2800" b="1" spc="-15" dirty="0">
                <a:solidFill>
                  <a:prstClr val="black"/>
                </a:solidFill>
                <a:latin typeface="Cambria"/>
                <a:cs typeface="Cambria"/>
              </a:rPr>
              <a:t> </a:t>
            </a:r>
            <a:r>
              <a:rPr lang="en-US" sz="2800" b="1" spc="-5" dirty="0">
                <a:solidFill>
                  <a:prstClr val="black"/>
                </a:solidFill>
                <a:latin typeface="Cambria"/>
                <a:cs typeface="Cambria"/>
              </a:rPr>
              <a:t>Software</a:t>
            </a:r>
            <a:r>
              <a:rPr lang="en-US" sz="2800" b="1" spc="-10" dirty="0">
                <a:solidFill>
                  <a:prstClr val="black"/>
                </a:solidFill>
                <a:latin typeface="Cambria"/>
                <a:cs typeface="Cambria"/>
              </a:rPr>
              <a:t> </a:t>
            </a:r>
            <a:r>
              <a:rPr lang="en-US" sz="2800" b="1" spc="-5" dirty="0">
                <a:solidFill>
                  <a:prstClr val="black"/>
                </a:solidFill>
                <a:latin typeface="Cambria"/>
                <a:cs typeface="Cambria"/>
              </a:rPr>
              <a:t>Engineering ?</a:t>
            </a:r>
          </a:p>
          <a:p>
            <a:pPr marL="0" lvl="0" indent="0">
              <a:buNone/>
            </a:pPr>
            <a:endParaRPr lang="en-US" sz="2800" b="1" spc="-5" dirty="0">
              <a:solidFill>
                <a:prstClr val="black"/>
              </a:solidFill>
              <a:latin typeface="Cambria"/>
              <a:cs typeface="Cambria"/>
            </a:endParaRPr>
          </a:p>
          <a:p>
            <a:pPr marL="298450" marR="99695" indent="-285750" algn="just">
              <a:lnSpc>
                <a:spcPct val="170000"/>
              </a:lnSpc>
              <a:spcBef>
                <a:spcPts val="10"/>
              </a:spcBef>
            </a:pPr>
            <a:r>
              <a:rPr lang="en-US" sz="2400" spc="-5" dirty="0">
                <a:solidFill>
                  <a:prstClr val="black"/>
                </a:solidFill>
                <a:latin typeface="Cambria"/>
                <a:cs typeface="Cambria"/>
              </a:rPr>
              <a:t>The</a:t>
            </a:r>
            <a:r>
              <a:rPr lang="en-US" sz="2400" dirty="0">
                <a:solidFill>
                  <a:prstClr val="black"/>
                </a:solidFill>
                <a:latin typeface="Cambria"/>
                <a:cs typeface="Cambria"/>
              </a:rPr>
              <a:t> term</a:t>
            </a:r>
            <a:r>
              <a:rPr lang="en-US" sz="2400" spc="-5" dirty="0">
                <a:solidFill>
                  <a:prstClr val="black"/>
                </a:solidFill>
                <a:latin typeface="Cambria"/>
                <a:cs typeface="Cambria"/>
              </a:rPr>
              <a:t> </a:t>
            </a:r>
            <a:r>
              <a:rPr lang="en-US" sz="2400" b="1" dirty="0">
                <a:solidFill>
                  <a:prstClr val="black"/>
                </a:solidFill>
                <a:latin typeface="Cambria"/>
                <a:cs typeface="Cambria"/>
              </a:rPr>
              <a:t>software</a:t>
            </a:r>
            <a:r>
              <a:rPr lang="en-US" sz="2400" b="1" spc="-5" dirty="0">
                <a:solidFill>
                  <a:prstClr val="black"/>
                </a:solidFill>
                <a:latin typeface="Cambria"/>
                <a:cs typeface="Cambria"/>
              </a:rPr>
              <a:t> engineering</a:t>
            </a:r>
            <a:r>
              <a:rPr lang="en-US" sz="2400" b="1" spc="10" dirty="0">
                <a:solidFill>
                  <a:prstClr val="black"/>
                </a:solidFill>
                <a:latin typeface="Cambria"/>
                <a:cs typeface="Cambria"/>
              </a:rPr>
              <a:t> </a:t>
            </a:r>
            <a:r>
              <a:rPr lang="en-US" sz="2400" dirty="0">
                <a:solidFill>
                  <a:prstClr val="black"/>
                </a:solidFill>
                <a:latin typeface="Cambria"/>
                <a:cs typeface="Cambria"/>
              </a:rPr>
              <a:t>is the </a:t>
            </a:r>
            <a:r>
              <a:rPr lang="en-US" sz="2400" spc="-5" dirty="0">
                <a:solidFill>
                  <a:prstClr val="black"/>
                </a:solidFill>
                <a:latin typeface="Cambria"/>
                <a:cs typeface="Cambria"/>
              </a:rPr>
              <a:t>product</a:t>
            </a:r>
            <a:r>
              <a:rPr lang="en-US" sz="2400" dirty="0">
                <a:solidFill>
                  <a:prstClr val="black"/>
                </a:solidFill>
                <a:latin typeface="Cambria"/>
                <a:cs typeface="Cambria"/>
              </a:rPr>
              <a:t> of </a:t>
            </a:r>
            <a:r>
              <a:rPr lang="en-US" sz="2400" spc="-5" dirty="0">
                <a:solidFill>
                  <a:prstClr val="black"/>
                </a:solidFill>
                <a:latin typeface="Cambria"/>
                <a:cs typeface="Cambria"/>
              </a:rPr>
              <a:t>two</a:t>
            </a:r>
            <a:r>
              <a:rPr lang="en-US" sz="2400" dirty="0">
                <a:solidFill>
                  <a:prstClr val="black"/>
                </a:solidFill>
                <a:latin typeface="Cambria"/>
                <a:cs typeface="Cambria"/>
              </a:rPr>
              <a:t> </a:t>
            </a:r>
            <a:r>
              <a:rPr lang="en-US" sz="2400" spc="-5" dirty="0">
                <a:solidFill>
                  <a:prstClr val="black"/>
                </a:solidFill>
                <a:latin typeface="Cambria"/>
                <a:cs typeface="Cambria"/>
              </a:rPr>
              <a:t>words,</a:t>
            </a:r>
            <a:r>
              <a:rPr lang="en-US" sz="2400" spc="15" dirty="0">
                <a:solidFill>
                  <a:prstClr val="black"/>
                </a:solidFill>
                <a:latin typeface="Cambria"/>
                <a:cs typeface="Cambria"/>
              </a:rPr>
              <a:t> </a:t>
            </a:r>
            <a:r>
              <a:rPr lang="en-US" sz="2400" b="1" spc="-5" dirty="0">
                <a:solidFill>
                  <a:prstClr val="black"/>
                </a:solidFill>
                <a:latin typeface="Cambria"/>
                <a:cs typeface="Cambria"/>
              </a:rPr>
              <a:t>software</a:t>
            </a:r>
            <a:r>
              <a:rPr lang="en-US" sz="2400" spc="-5" dirty="0">
                <a:solidFill>
                  <a:prstClr val="black"/>
                </a:solidFill>
                <a:latin typeface="Cambria"/>
                <a:cs typeface="Cambria"/>
              </a:rPr>
              <a:t>,</a:t>
            </a:r>
            <a:r>
              <a:rPr lang="en-US" sz="2400" dirty="0">
                <a:solidFill>
                  <a:prstClr val="black"/>
                </a:solidFill>
                <a:latin typeface="Cambria"/>
                <a:cs typeface="Cambria"/>
              </a:rPr>
              <a:t> </a:t>
            </a:r>
            <a:r>
              <a:rPr lang="en-US" sz="2400" spc="-5" dirty="0">
                <a:solidFill>
                  <a:prstClr val="black"/>
                </a:solidFill>
                <a:latin typeface="Cambria"/>
                <a:cs typeface="Cambria"/>
              </a:rPr>
              <a:t>and</a:t>
            </a:r>
            <a:r>
              <a:rPr lang="en-US" sz="2400" spc="10" dirty="0">
                <a:solidFill>
                  <a:prstClr val="black"/>
                </a:solidFill>
                <a:latin typeface="Cambria"/>
                <a:cs typeface="Cambria"/>
              </a:rPr>
              <a:t> </a:t>
            </a:r>
            <a:r>
              <a:rPr lang="en-US" sz="2400" b="1" spc="-5" dirty="0">
                <a:solidFill>
                  <a:prstClr val="black"/>
                </a:solidFill>
                <a:latin typeface="Cambria"/>
                <a:cs typeface="Cambria"/>
              </a:rPr>
              <a:t>engineering</a:t>
            </a:r>
            <a:r>
              <a:rPr lang="en-US" sz="2400" spc="-5" dirty="0">
                <a:solidFill>
                  <a:prstClr val="black"/>
                </a:solidFill>
                <a:latin typeface="Cambria"/>
                <a:cs typeface="Cambria"/>
              </a:rPr>
              <a:t>. </a:t>
            </a:r>
            <a:r>
              <a:rPr lang="en-US" sz="2400" spc="-250" dirty="0">
                <a:solidFill>
                  <a:prstClr val="black"/>
                </a:solidFill>
                <a:latin typeface="Cambria"/>
                <a:cs typeface="Cambria"/>
              </a:rPr>
              <a:t> </a:t>
            </a:r>
          </a:p>
          <a:p>
            <a:pPr marL="298450" marR="99695" indent="-285750" algn="just">
              <a:lnSpc>
                <a:spcPct val="170000"/>
              </a:lnSpc>
              <a:spcBef>
                <a:spcPts val="10"/>
              </a:spcBef>
            </a:pPr>
            <a:r>
              <a:rPr lang="en-US" sz="2400" spc="-5" dirty="0">
                <a:solidFill>
                  <a:prstClr val="black"/>
                </a:solidFill>
                <a:latin typeface="Cambria"/>
                <a:cs typeface="Cambria"/>
              </a:rPr>
              <a:t>The </a:t>
            </a:r>
            <a:r>
              <a:rPr lang="en-US" sz="2400" b="1" dirty="0">
                <a:solidFill>
                  <a:prstClr val="black"/>
                </a:solidFill>
                <a:latin typeface="Cambria"/>
                <a:cs typeface="Cambria"/>
              </a:rPr>
              <a:t>software </a:t>
            </a:r>
            <a:r>
              <a:rPr lang="en-US" sz="2400" dirty="0">
                <a:solidFill>
                  <a:prstClr val="black"/>
                </a:solidFill>
                <a:latin typeface="Cambria"/>
                <a:cs typeface="Cambria"/>
              </a:rPr>
              <a:t>is</a:t>
            </a:r>
            <a:r>
              <a:rPr lang="en-US" sz="2400" spc="-10" dirty="0">
                <a:solidFill>
                  <a:prstClr val="black"/>
                </a:solidFill>
                <a:latin typeface="Cambria"/>
                <a:cs typeface="Cambria"/>
              </a:rPr>
              <a:t> </a:t>
            </a:r>
            <a:r>
              <a:rPr lang="en-US" sz="2400" dirty="0">
                <a:solidFill>
                  <a:prstClr val="black"/>
                </a:solidFill>
                <a:latin typeface="Cambria"/>
                <a:cs typeface="Cambria"/>
              </a:rPr>
              <a:t>a</a:t>
            </a:r>
            <a:r>
              <a:rPr lang="en-US" sz="2400" spc="-5" dirty="0">
                <a:solidFill>
                  <a:prstClr val="black"/>
                </a:solidFill>
                <a:latin typeface="Cambria"/>
                <a:cs typeface="Cambria"/>
              </a:rPr>
              <a:t> </a:t>
            </a:r>
            <a:r>
              <a:rPr lang="en-US" sz="2400" dirty="0">
                <a:solidFill>
                  <a:prstClr val="black"/>
                </a:solidFill>
                <a:latin typeface="Cambria"/>
                <a:cs typeface="Cambria"/>
              </a:rPr>
              <a:t>collection of</a:t>
            </a:r>
            <a:r>
              <a:rPr lang="en-US" sz="2400" spc="-5" dirty="0">
                <a:solidFill>
                  <a:prstClr val="black"/>
                </a:solidFill>
                <a:latin typeface="Cambria"/>
                <a:cs typeface="Cambria"/>
              </a:rPr>
              <a:t> integrated programs.</a:t>
            </a:r>
            <a:endParaRPr lang="en-US" sz="2400" dirty="0">
              <a:solidFill>
                <a:prstClr val="black"/>
              </a:solidFill>
              <a:latin typeface="Cambria"/>
              <a:cs typeface="Cambria"/>
            </a:endParaRPr>
          </a:p>
          <a:p>
            <a:pPr marL="12700" marR="5080" algn="just">
              <a:lnSpc>
                <a:spcPct val="147500"/>
              </a:lnSpc>
            </a:pPr>
            <a:r>
              <a:rPr lang="en-US" sz="2400" b="1" spc="-5" dirty="0">
                <a:latin typeface="Cambria"/>
                <a:cs typeface="Cambria"/>
              </a:rPr>
              <a:t>    Engineering </a:t>
            </a:r>
            <a:r>
              <a:rPr lang="en-US" sz="2400" dirty="0">
                <a:latin typeface="Cambria"/>
                <a:cs typeface="Cambria"/>
              </a:rPr>
              <a:t>is</a:t>
            </a:r>
            <a:r>
              <a:rPr lang="en-US" sz="2400" spc="5" dirty="0">
                <a:latin typeface="Cambria"/>
                <a:cs typeface="Cambria"/>
              </a:rPr>
              <a:t> </a:t>
            </a:r>
            <a:r>
              <a:rPr lang="en-US" sz="2400" spc="-5" dirty="0">
                <a:latin typeface="Cambria"/>
                <a:cs typeface="Cambria"/>
              </a:rPr>
              <a:t>the</a:t>
            </a:r>
            <a:r>
              <a:rPr lang="en-US" sz="2400" dirty="0">
                <a:latin typeface="Cambria"/>
                <a:cs typeface="Cambria"/>
              </a:rPr>
              <a:t> </a:t>
            </a:r>
            <a:r>
              <a:rPr lang="en-US" sz="2400" spc="-5" dirty="0">
                <a:latin typeface="Cambria"/>
                <a:cs typeface="Cambria"/>
              </a:rPr>
              <a:t>application</a:t>
            </a:r>
            <a:r>
              <a:rPr lang="en-US" sz="2400" dirty="0">
                <a:latin typeface="Cambria"/>
                <a:cs typeface="Cambria"/>
              </a:rPr>
              <a:t> of </a:t>
            </a:r>
            <a:r>
              <a:rPr lang="en-US" sz="2400" b="1" spc="-5" dirty="0">
                <a:latin typeface="Cambria"/>
                <a:cs typeface="Cambria"/>
              </a:rPr>
              <a:t>scientific </a:t>
            </a:r>
            <a:r>
              <a:rPr lang="en-US" sz="2400" dirty="0">
                <a:latin typeface="Cambria"/>
                <a:cs typeface="Cambria"/>
              </a:rPr>
              <a:t>and </a:t>
            </a:r>
            <a:r>
              <a:rPr lang="en-US" sz="2400" b="1" spc="-5" dirty="0">
                <a:latin typeface="Cambria"/>
                <a:cs typeface="Cambria"/>
              </a:rPr>
              <a:t>practical </a:t>
            </a:r>
          </a:p>
          <a:p>
            <a:pPr marL="0" marR="5080" indent="0" algn="just">
              <a:lnSpc>
                <a:spcPct val="147500"/>
              </a:lnSpc>
              <a:buNone/>
            </a:pPr>
            <a:r>
              <a:rPr lang="en-US" sz="2400" b="1" spc="-5" dirty="0">
                <a:latin typeface="Cambria"/>
                <a:cs typeface="Cambria"/>
              </a:rPr>
              <a:t>    </a:t>
            </a:r>
            <a:r>
              <a:rPr lang="en-US" sz="2400" spc="-10" dirty="0">
                <a:latin typeface="Cambria"/>
                <a:cs typeface="Cambria"/>
              </a:rPr>
              <a:t>knowledge</a:t>
            </a:r>
            <a:r>
              <a:rPr lang="en-US" sz="2400" spc="-5" dirty="0">
                <a:latin typeface="Cambria"/>
                <a:cs typeface="Cambria"/>
              </a:rPr>
              <a:t> to </a:t>
            </a:r>
            <a:r>
              <a:rPr lang="en-US" sz="2400" b="1" spc="-5" dirty="0">
                <a:latin typeface="Cambria"/>
                <a:cs typeface="Cambria"/>
              </a:rPr>
              <a:t>invent,</a:t>
            </a:r>
            <a:r>
              <a:rPr lang="en-US" sz="2400" b="1" dirty="0">
                <a:latin typeface="Cambria"/>
                <a:cs typeface="Cambria"/>
              </a:rPr>
              <a:t> </a:t>
            </a:r>
            <a:r>
              <a:rPr lang="en-US" sz="2400" b="1" spc="-5" dirty="0">
                <a:latin typeface="Cambria"/>
                <a:cs typeface="Cambria"/>
              </a:rPr>
              <a:t>design, </a:t>
            </a:r>
            <a:r>
              <a:rPr lang="en-US" sz="2400" b="1" spc="-250" dirty="0">
                <a:latin typeface="Cambria"/>
                <a:cs typeface="Cambria"/>
              </a:rPr>
              <a:t> </a:t>
            </a:r>
            <a:r>
              <a:rPr lang="en-US" sz="2400" b="1" spc="-5" dirty="0">
                <a:latin typeface="Cambria"/>
                <a:cs typeface="Cambria"/>
              </a:rPr>
              <a:t>build,</a:t>
            </a:r>
            <a:r>
              <a:rPr lang="en-US" sz="2400" b="1" spc="-10" dirty="0">
                <a:latin typeface="Cambria"/>
                <a:cs typeface="Cambria"/>
              </a:rPr>
              <a:t> </a:t>
            </a:r>
            <a:r>
              <a:rPr lang="en-US" sz="2400" b="1" spc="-5" dirty="0">
                <a:latin typeface="Cambria"/>
                <a:cs typeface="Cambria"/>
              </a:rPr>
              <a:t>maintain</a:t>
            </a:r>
            <a:r>
              <a:rPr lang="en-US" sz="2400" spc="-5" dirty="0">
                <a:latin typeface="Cambria"/>
                <a:cs typeface="Cambria"/>
              </a:rPr>
              <a:t>,</a:t>
            </a:r>
            <a:r>
              <a:rPr lang="en-US" sz="2400" dirty="0">
                <a:latin typeface="Cambria"/>
                <a:cs typeface="Cambria"/>
              </a:rPr>
              <a:t> </a:t>
            </a:r>
            <a:r>
              <a:rPr lang="en-US" sz="2400" spc="-5" dirty="0">
                <a:latin typeface="Cambria"/>
                <a:cs typeface="Cambria"/>
              </a:rPr>
              <a:t>and</a:t>
            </a:r>
            <a:r>
              <a:rPr lang="en-US" sz="2400" spc="5" dirty="0">
                <a:latin typeface="Cambria"/>
                <a:cs typeface="Cambria"/>
              </a:rPr>
              <a:t> </a:t>
            </a:r>
            <a:r>
              <a:rPr lang="en-US" sz="2400" b="1" spc="-10" dirty="0">
                <a:latin typeface="Cambria"/>
                <a:cs typeface="Cambria"/>
              </a:rPr>
              <a:t>improve</a:t>
            </a:r>
            <a:r>
              <a:rPr lang="en-US" sz="2400" b="1" spc="-5" dirty="0">
                <a:latin typeface="Cambria"/>
                <a:cs typeface="Cambria"/>
              </a:rPr>
              <a:t> </a:t>
            </a:r>
          </a:p>
          <a:p>
            <a:pPr marL="0" marR="5080" indent="0" algn="just">
              <a:lnSpc>
                <a:spcPct val="147500"/>
              </a:lnSpc>
              <a:buNone/>
            </a:pPr>
            <a:r>
              <a:rPr lang="en-US" sz="2400" b="1" spc="-5" dirty="0">
                <a:latin typeface="Cambria"/>
                <a:cs typeface="Cambria"/>
              </a:rPr>
              <a:t>    frameworks, processes, </a:t>
            </a:r>
            <a:r>
              <a:rPr lang="en-US" sz="2400" b="1" spc="5" dirty="0">
                <a:latin typeface="Cambria"/>
                <a:cs typeface="Cambria"/>
              </a:rPr>
              <a:t>etc</a:t>
            </a:r>
            <a:r>
              <a:rPr lang="en-US" sz="2400" spc="5" dirty="0">
                <a:latin typeface="Cambria"/>
                <a:cs typeface="Cambria"/>
              </a:rPr>
              <a:t>.</a:t>
            </a:r>
            <a:endParaRPr lang="en-US" sz="2400" dirty="0">
              <a:latin typeface="Cambria"/>
              <a:cs typeface="Cambria"/>
            </a:endParaRPr>
          </a:p>
          <a:p>
            <a:pPr marL="0" lvl="0" indent="0">
              <a:buNone/>
            </a:pPr>
            <a:endParaRPr lang="en-US" sz="2800" dirty="0">
              <a:solidFill>
                <a:prstClr val="black"/>
              </a:solidFill>
              <a:latin typeface="Cambria"/>
              <a:cs typeface="Cambria"/>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Strengths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sz="2000" dirty="0"/>
              <a:t>Easy to understand, easy to use</a:t>
            </a:r>
          </a:p>
          <a:p>
            <a:pPr>
              <a:buFont typeface="Arial" panose="020B0604020202020204" pitchFamily="34" charset="0"/>
              <a:buChar char="•"/>
            </a:pPr>
            <a:r>
              <a:rPr lang="en-US" altLang="en-US" sz="2000" dirty="0"/>
              <a:t>Provides structure to inexperienced staff</a:t>
            </a:r>
          </a:p>
          <a:p>
            <a:pPr>
              <a:buFont typeface="Arial" panose="020B0604020202020204" pitchFamily="34" charset="0"/>
              <a:buChar char="•"/>
            </a:pPr>
            <a:r>
              <a:rPr lang="en-US" altLang="en-US" sz="2000" dirty="0"/>
              <a:t>Milestones are well understood</a:t>
            </a:r>
          </a:p>
          <a:p>
            <a:pPr>
              <a:buFont typeface="Arial" panose="020B0604020202020204" pitchFamily="34" charset="0"/>
              <a:buChar char="•"/>
            </a:pPr>
            <a:r>
              <a:rPr lang="en-US" altLang="en-US" sz="2000" dirty="0"/>
              <a:t>Sets requirements stability</a:t>
            </a:r>
          </a:p>
          <a:p>
            <a:pPr>
              <a:buFont typeface="Arial" panose="020B0604020202020204" pitchFamily="34" charset="0"/>
              <a:buChar char="•"/>
            </a:pPr>
            <a:r>
              <a:rPr lang="en-US" altLang="en-US" sz="2000" dirty="0"/>
              <a:t>Good for management control (plan, staff, track)</a:t>
            </a:r>
          </a:p>
          <a:p>
            <a:pPr>
              <a:buFont typeface="Arial" panose="020B0604020202020204" pitchFamily="34" charset="0"/>
              <a:buChar char="•"/>
            </a:pPr>
            <a:r>
              <a:rPr lang="en-US" altLang="en-US" sz="2000" dirty="0"/>
              <a:t>Works well when quality is more important than cost or schedule</a:t>
            </a:r>
          </a:p>
          <a:p>
            <a:endParaRPr lang="en-US" dirty="0"/>
          </a:p>
        </p:txBody>
      </p:sp>
    </p:spTree>
    <p:extLst>
      <p:ext uri="{BB962C8B-B14F-4D97-AF65-F5344CB8AC3E}">
        <p14:creationId xmlns:p14="http://schemas.microsoft.com/office/powerpoint/2010/main" val="4084514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152401"/>
            <a:ext cx="8686800" cy="5716588"/>
          </a:xfrm>
          <a:prstGeom prst="rect">
            <a:avLst/>
          </a:prstGeom>
        </p:spPr>
      </p:pic>
      <p:pic>
        <p:nvPicPr>
          <p:cNvPr id="5" name="Picture 4"/>
          <p:cNvPicPr>
            <a:picLocks noChangeAspect="1"/>
          </p:cNvPicPr>
          <p:nvPr/>
        </p:nvPicPr>
        <p:blipFill>
          <a:blip r:embed="rId3"/>
          <a:stretch>
            <a:fillRect/>
          </a:stretch>
        </p:blipFill>
        <p:spPr>
          <a:xfrm>
            <a:off x="457200" y="5868989"/>
            <a:ext cx="8458200" cy="933450"/>
          </a:xfrm>
          <a:prstGeom prst="rect">
            <a:avLst/>
          </a:prstGeom>
        </p:spPr>
      </p:pic>
    </p:spTree>
    <p:extLst>
      <p:ext uri="{BB962C8B-B14F-4D97-AF65-F5344CB8AC3E}">
        <p14:creationId xmlns:p14="http://schemas.microsoft.com/office/powerpoint/2010/main" val="114728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lstStyle/>
          <a:p>
            <a:pPr algn="ctr"/>
            <a:r>
              <a:rPr lang="en-US" b="1" dirty="0"/>
              <a:t>Iterative Waterfall Model</a:t>
            </a:r>
          </a:p>
        </p:txBody>
      </p:sp>
      <p:pic>
        <p:nvPicPr>
          <p:cNvPr id="4" name="Content Placeholder 3"/>
          <p:cNvPicPr>
            <a:picLocks noGrp="1" noChangeAspect="1"/>
          </p:cNvPicPr>
          <p:nvPr>
            <p:ph idx="1"/>
          </p:nvPr>
        </p:nvPicPr>
        <p:blipFill>
          <a:blip r:embed="rId2"/>
          <a:stretch>
            <a:fillRect/>
          </a:stretch>
        </p:blipFill>
        <p:spPr>
          <a:xfrm>
            <a:off x="1371600" y="1792778"/>
            <a:ext cx="6781800" cy="4379422"/>
          </a:xfrm>
          <a:prstGeom prst="rect">
            <a:avLst/>
          </a:prstGeom>
        </p:spPr>
      </p:pic>
    </p:spTree>
    <p:extLst>
      <p:ext uri="{BB962C8B-B14F-4D97-AF65-F5344CB8AC3E}">
        <p14:creationId xmlns:p14="http://schemas.microsoft.com/office/powerpoint/2010/main" val="14578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t>Prototype model</a:t>
            </a:r>
            <a:endParaRPr lang="en-US" dirty="0"/>
          </a:p>
        </p:txBody>
      </p:sp>
      <p:sp>
        <p:nvSpPr>
          <p:cNvPr id="3" name="Content Placeholder 2"/>
          <p:cNvSpPr>
            <a:spLocks noGrp="1"/>
          </p:cNvSpPr>
          <p:nvPr>
            <p:ph idx="1"/>
          </p:nvPr>
        </p:nvSpPr>
        <p:spPr>
          <a:xfrm>
            <a:off x="381000" y="286604"/>
            <a:ext cx="8458200" cy="6418996"/>
          </a:xfrm>
        </p:spPr>
        <p:txBody>
          <a:bodyPr>
            <a:normAutofit fontScale="25000" lnSpcReduction="20000"/>
          </a:bodyPr>
          <a:lstStyle/>
          <a:p>
            <a:pPr algn="just"/>
            <a:endParaRPr lang="en-US" sz="8000" b="0" i="1" dirty="0"/>
          </a:p>
          <a:p>
            <a:pPr algn="just"/>
            <a:endParaRPr lang="en-US" sz="8000" i="1" dirty="0"/>
          </a:p>
          <a:p>
            <a:pPr algn="just"/>
            <a:endParaRPr lang="en-US" sz="8000" b="0" i="1" dirty="0"/>
          </a:p>
          <a:p>
            <a:pPr algn="just"/>
            <a:endParaRPr lang="en-US" sz="8000" i="1" dirty="0"/>
          </a:p>
          <a:p>
            <a:pPr algn="just"/>
            <a:r>
              <a:rPr lang="en-US" sz="8000" b="0" i="1" dirty="0"/>
              <a:t>The Prototype model is one of the software development life cycle models in which a prototype is built with minimal requirements. This prototype is then tested and modified based on the feedback received from the client until a final prototype with desired functionalities gets created. This final prototype also acts as a base for the final product. </a:t>
            </a:r>
          </a:p>
          <a:p>
            <a:pPr algn="just"/>
            <a:endParaRPr lang="en-US" sz="5000" b="0" i="1" dirty="0"/>
          </a:p>
          <a:p>
            <a:pPr algn="just"/>
            <a:r>
              <a:rPr lang="en-US" sz="8000" dirty="0"/>
              <a:t>Phases of Prototype Model</a:t>
            </a:r>
          </a:p>
          <a:p>
            <a:pPr algn="just"/>
            <a:r>
              <a:rPr lang="en-US" sz="8000" b="0" dirty="0"/>
              <a:t>The following are the primary phases involved in the development cycle of any prototype model.</a:t>
            </a:r>
          </a:p>
          <a:p>
            <a:r>
              <a:rPr lang="en-US" sz="8000" b="1" dirty="0"/>
              <a:t>Initial Communication</a:t>
            </a:r>
            <a:r>
              <a:rPr lang="en-US" sz="8000" b="0" dirty="0"/>
              <a:t> – In this phase, business analysts and other individuals responsible for collecting the requirements and discussing the need for the product, meet the stakeholders or clients. </a:t>
            </a:r>
            <a:br>
              <a:rPr lang="en-US" sz="8000" b="0" dirty="0"/>
            </a:br>
            <a:endParaRPr lang="en-US" sz="8000" b="0" dirty="0"/>
          </a:p>
          <a:p>
            <a:pPr algn="just"/>
            <a:r>
              <a:rPr lang="en-US" sz="8000" b="1" dirty="0"/>
              <a:t>Quick Plan</a:t>
            </a:r>
            <a:r>
              <a:rPr lang="en-US" sz="8000" b="0" dirty="0"/>
              <a:t> – Once basic requirements have been discussed, a quick plan of the initial prototype is made.</a:t>
            </a:r>
          </a:p>
        </p:txBody>
      </p:sp>
    </p:spTree>
    <p:extLst>
      <p:ext uri="{BB962C8B-B14F-4D97-AF65-F5344CB8AC3E}">
        <p14:creationId xmlns:p14="http://schemas.microsoft.com/office/powerpoint/2010/main" val="390473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533400"/>
            <a:ext cx="7924800" cy="6096001"/>
          </a:xfrm>
          <a:prstGeom prst="rect">
            <a:avLst/>
          </a:prstGeom>
        </p:spPr>
      </p:pic>
    </p:spTree>
    <p:extLst>
      <p:ext uri="{BB962C8B-B14F-4D97-AF65-F5344CB8AC3E}">
        <p14:creationId xmlns:p14="http://schemas.microsoft.com/office/powerpoint/2010/main" val="3820913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100628"/>
            <a:ext cx="7520940" cy="5071572"/>
          </a:xfrm>
        </p:spPr>
        <p:txBody>
          <a:bodyPr>
            <a:normAutofit fontScale="92500" lnSpcReduction="10000"/>
          </a:bodyPr>
          <a:lstStyle/>
          <a:p>
            <a:pPr algn="just"/>
            <a:r>
              <a:rPr lang="en-US" b="1" dirty="0"/>
              <a:t>Modeling Quick Design</a:t>
            </a:r>
            <a:r>
              <a:rPr lang="en-US" dirty="0"/>
              <a:t> – User interface part i.e. designing part of the prototype is carried out in this phase.</a:t>
            </a:r>
          </a:p>
          <a:p>
            <a:pPr algn="just"/>
            <a:r>
              <a:rPr lang="en-US" b="1" dirty="0"/>
              <a:t>Development of the Prototype </a:t>
            </a:r>
            <a:r>
              <a:rPr lang="en-US" dirty="0"/>
              <a:t>– In this phase, the designed prototype is coded and developed.</a:t>
            </a:r>
          </a:p>
          <a:p>
            <a:br>
              <a:rPr lang="en-US" dirty="0"/>
            </a:br>
            <a:r>
              <a:rPr lang="en-US" b="1" dirty="0"/>
              <a:t>Deployment, Delivery, and Feedback of the Prototype</a:t>
            </a:r>
            <a:r>
              <a:rPr lang="en-US" b="0" dirty="0"/>
              <a:t> – In this phase, the initial prototype is deployed and is accessible to clients for its use. Clients review or evaluate the prototype and they provide their feedback to the requirements gathering and development teams.</a:t>
            </a:r>
            <a:br>
              <a:rPr lang="en-US" b="0" dirty="0"/>
            </a:br>
            <a:r>
              <a:rPr lang="en-US" b="0" dirty="0"/>
              <a:t>Above mentioned phases keep repeating until the replica of the final product is deployed.</a:t>
            </a:r>
            <a:br>
              <a:rPr lang="en-US" b="0" dirty="0"/>
            </a:br>
            <a:endParaRPr lang="en-US" dirty="0"/>
          </a:p>
          <a:p>
            <a:r>
              <a:rPr lang="en-US" b="1" dirty="0"/>
              <a:t>Final Product Design, Implementation, Testing, Deployment, and Maintenance </a:t>
            </a:r>
            <a:r>
              <a:rPr lang="en-US" b="0" dirty="0"/>
              <a:t>– Once the client finalizes a prototype, on the basis of the prototype, the final product is designed and developed. This developed product is tested by the testing team and if it is ready to go LIVE, the product is deployed and is available for end-user.</a:t>
            </a:r>
            <a:br>
              <a:rPr lang="en-US" b="0" dirty="0"/>
            </a:br>
            <a:endParaRPr lang="en-US" b="0" dirty="0"/>
          </a:p>
        </p:txBody>
      </p:sp>
    </p:spTree>
    <p:extLst>
      <p:ext uri="{BB962C8B-B14F-4D97-AF65-F5344CB8AC3E}">
        <p14:creationId xmlns:p14="http://schemas.microsoft.com/office/powerpoint/2010/main" val="289979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Prototype Model</a:t>
            </a:r>
            <a:br>
              <a:rPr lang="en-US" dirty="0"/>
            </a:br>
            <a:endParaRPr lang="en-US" dirty="0"/>
          </a:p>
        </p:txBody>
      </p:sp>
      <p:sp>
        <p:nvSpPr>
          <p:cNvPr id="3" name="Content Placeholder 2"/>
          <p:cNvSpPr>
            <a:spLocks noGrp="1"/>
          </p:cNvSpPr>
          <p:nvPr>
            <p:ph idx="1"/>
          </p:nvPr>
        </p:nvSpPr>
        <p:spPr/>
        <p:txBody>
          <a:bodyPr>
            <a:normAutofit/>
          </a:bodyPr>
          <a:lstStyle/>
          <a:p>
            <a:r>
              <a:rPr lang="en-US" b="0" dirty="0"/>
              <a:t>Developers can choose from available prototype model types based on the product’s requirements –</a:t>
            </a:r>
          </a:p>
          <a:p>
            <a:r>
              <a:rPr lang="en-US" dirty="0"/>
              <a:t>Rapid Throwaway Prototyping</a:t>
            </a:r>
            <a:r>
              <a:rPr lang="en-US" b="0" dirty="0"/>
              <a:t> </a:t>
            </a:r>
            <a:br>
              <a:rPr lang="en-US" b="0" dirty="0"/>
            </a:br>
            <a:endParaRPr lang="en-US" b="0" dirty="0"/>
          </a:p>
          <a:p>
            <a:r>
              <a:rPr lang="en-US" dirty="0"/>
              <a:t>Evolutionary Prototyping </a:t>
            </a:r>
            <a:br>
              <a:rPr lang="en-US" b="0" dirty="0"/>
            </a:br>
            <a:endParaRPr lang="en-US" b="0" dirty="0"/>
          </a:p>
          <a:p>
            <a:r>
              <a:rPr lang="en-US" dirty="0"/>
              <a:t>Incremental Prototyping </a:t>
            </a:r>
            <a:br>
              <a:rPr lang="en-US" b="0" dirty="0"/>
            </a:br>
            <a:endParaRPr lang="en-US" b="0" dirty="0"/>
          </a:p>
          <a:p>
            <a:r>
              <a:rPr lang="en-US" dirty="0"/>
              <a:t>Extreme Prototyping</a:t>
            </a:r>
            <a:r>
              <a:rPr lang="en-US" b="0" dirty="0"/>
              <a:t> </a:t>
            </a:r>
            <a:endParaRPr lang="en-US" dirty="0"/>
          </a:p>
        </p:txBody>
      </p:sp>
    </p:spTree>
    <p:extLst>
      <p:ext uri="{BB962C8B-B14F-4D97-AF65-F5344CB8AC3E}">
        <p14:creationId xmlns:p14="http://schemas.microsoft.com/office/powerpoint/2010/main" val="1281015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14024"/>
          </a:xfrm>
        </p:spPr>
        <p:txBody>
          <a:bodyPr>
            <a:normAutofit/>
          </a:bodyPr>
          <a:lstStyle/>
          <a:p>
            <a:r>
              <a:rPr lang="en-US" sz="4000" dirty="0"/>
              <a:t>Advantages of Prototype Model</a:t>
            </a:r>
          </a:p>
        </p:txBody>
      </p:sp>
      <p:sp>
        <p:nvSpPr>
          <p:cNvPr id="3" name="Content Placeholder 2"/>
          <p:cNvSpPr>
            <a:spLocks noGrp="1"/>
          </p:cNvSpPr>
          <p:nvPr>
            <p:ph idx="1"/>
          </p:nvPr>
        </p:nvSpPr>
        <p:spPr>
          <a:xfrm>
            <a:off x="822960" y="1100628"/>
            <a:ext cx="7520940" cy="5071572"/>
          </a:xfrm>
        </p:spPr>
        <p:txBody>
          <a:bodyPr>
            <a:normAutofit/>
          </a:bodyPr>
          <a:lstStyle/>
          <a:p>
            <a:endParaRPr lang="en-US" sz="2000" b="0" dirty="0"/>
          </a:p>
          <a:p>
            <a:pPr>
              <a:buFont typeface="Arial" panose="020B0604020202020204" pitchFamily="34" charset="0"/>
              <a:buChar char="•"/>
            </a:pPr>
            <a:endParaRPr lang="en-US" sz="2000" b="0" dirty="0"/>
          </a:p>
          <a:p>
            <a:pPr>
              <a:buFont typeface="Arial" panose="020B0604020202020204" pitchFamily="34" charset="0"/>
              <a:buChar char="•"/>
            </a:pPr>
            <a:r>
              <a:rPr lang="en-US" sz="2000" b="0" dirty="0"/>
              <a:t>Quick client feedback is received which speeds up the development process. Also, it helps the development team to understand the client’s needs.</a:t>
            </a:r>
            <a:br>
              <a:rPr lang="en-US" sz="2000" b="0" dirty="0"/>
            </a:br>
            <a:endParaRPr lang="en-US" sz="2000" b="0" dirty="0"/>
          </a:p>
          <a:p>
            <a:pPr>
              <a:buFont typeface="Arial" panose="020B0604020202020204" pitchFamily="34" charset="0"/>
              <a:buChar char="•"/>
            </a:pPr>
            <a:r>
              <a:rPr lang="en-US" sz="2000" b="0" dirty="0"/>
              <a:t>Developed prototypes can be used later for any similar projects.</a:t>
            </a:r>
            <a:br>
              <a:rPr lang="en-US" sz="2000" b="0" dirty="0"/>
            </a:br>
            <a:endParaRPr lang="en-US" sz="2000" b="0" dirty="0"/>
          </a:p>
          <a:p>
            <a:pPr>
              <a:buFont typeface="Arial" panose="020B0604020202020204" pitchFamily="34" charset="0"/>
              <a:buChar char="•"/>
            </a:pPr>
            <a:r>
              <a:rPr lang="en-US" sz="2000" b="0" dirty="0"/>
              <a:t>Any missing functionality and any error can be detected early.</a:t>
            </a:r>
            <a:br>
              <a:rPr lang="en-US" sz="2000" b="0" dirty="0"/>
            </a:br>
            <a:endParaRPr lang="en-US" sz="2000" b="0" dirty="0"/>
          </a:p>
          <a:p>
            <a:pPr>
              <a:buFont typeface="Arial" panose="020B0604020202020204" pitchFamily="34" charset="0"/>
              <a:buChar char="•"/>
            </a:pPr>
            <a:r>
              <a:rPr lang="en-US" sz="2000" b="0" dirty="0"/>
              <a:t>It is useful when requirements are not clear from the client’s end, even with limited requirements, the development team can start the development process.</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491275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84996"/>
          </a:xfrm>
        </p:spPr>
        <p:txBody>
          <a:bodyPr>
            <a:normAutofit/>
          </a:bodyPr>
          <a:lstStyle/>
          <a:p>
            <a:r>
              <a:rPr lang="en-US" sz="4000" dirty="0"/>
              <a:t>Disadvantages of Prototype Model</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000" b="0" dirty="0"/>
              <a:t>It is a time-consuming process or method as multiple prototypes might be needed until the client reaches the final requirements. The Client may not have an explicit idea about what they want.</a:t>
            </a:r>
          </a:p>
          <a:p>
            <a:pPr>
              <a:buFont typeface="Arial" panose="020B0604020202020204" pitchFamily="34" charset="0"/>
              <a:buChar char="•"/>
            </a:pPr>
            <a:r>
              <a:rPr lang="en-US" sz="2000" b="0" dirty="0"/>
              <a:t>This method involves too much client interaction and involvement, which can be done only with a committed client.</a:t>
            </a:r>
          </a:p>
          <a:p>
            <a:pPr>
              <a:buFont typeface="Arial" panose="020B0604020202020204" pitchFamily="34" charset="0"/>
              <a:buChar char="•"/>
            </a:pPr>
            <a:r>
              <a:rPr lang="en-US" sz="2000" b="0" dirty="0"/>
              <a:t>In the beginning, it is a bit difficult to predict the exact amount of time needed to reach the final product.</a:t>
            </a:r>
          </a:p>
          <a:p>
            <a:pPr>
              <a:buFont typeface="Arial" panose="020B0604020202020204" pitchFamily="34" charset="0"/>
              <a:buChar char="•"/>
            </a:pPr>
            <a:r>
              <a:rPr lang="en-US" sz="2000" b="0" dirty="0"/>
              <a:t>While coding, developers do not have a broad perspective of what is coming, because of which they might use an underlying architecture that is not suitable for a final product.</a:t>
            </a:r>
          </a:p>
          <a:p>
            <a:pPr>
              <a:buFont typeface="Arial" panose="020B0604020202020204" pitchFamily="34" charset="0"/>
              <a:buChar char="•"/>
            </a:pPr>
            <a:r>
              <a:rPr lang="en-US" sz="2000" b="0" dirty="0"/>
              <a:t>To produce the quick prototype, developers might make weak decisions during the development process (especially implementation decisions), and compromise on quality which might eventually affect the product.</a:t>
            </a:r>
          </a:p>
        </p:txBody>
      </p:sp>
    </p:spTree>
    <p:extLst>
      <p:ext uri="{BB962C8B-B14F-4D97-AF65-F5344CB8AC3E}">
        <p14:creationId xmlns:p14="http://schemas.microsoft.com/office/powerpoint/2010/main" val="2936027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r>
              <a:rPr lang="en-US" dirty="0"/>
              <a:t>Iterative Enhancement Model</a:t>
            </a:r>
          </a:p>
        </p:txBody>
      </p:sp>
      <p:pic>
        <p:nvPicPr>
          <p:cNvPr id="4" name="Content Placeholder 3"/>
          <p:cNvPicPr>
            <a:picLocks noGrp="1" noChangeAspect="1"/>
          </p:cNvPicPr>
          <p:nvPr>
            <p:ph idx="1"/>
          </p:nvPr>
        </p:nvPicPr>
        <p:blipFill>
          <a:blip r:embed="rId2"/>
          <a:stretch>
            <a:fillRect/>
          </a:stretch>
        </p:blipFill>
        <p:spPr>
          <a:xfrm>
            <a:off x="0" y="1600200"/>
            <a:ext cx="8915399" cy="4953000"/>
          </a:xfrm>
          <a:prstGeom prst="rect">
            <a:avLst/>
          </a:prstGeom>
        </p:spPr>
      </p:pic>
    </p:spTree>
    <p:extLst>
      <p:ext uri="{BB962C8B-B14F-4D97-AF65-F5344CB8AC3E}">
        <p14:creationId xmlns:p14="http://schemas.microsoft.com/office/powerpoint/2010/main" val="243971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90600"/>
            <a:ext cx="8382000" cy="4610108"/>
          </a:xfrm>
          <a:prstGeom prst="rect">
            <a:avLst/>
          </a:prstGeom>
        </p:spPr>
        <p:txBody>
          <a:bodyPr wrap="square">
            <a:spAutoFit/>
          </a:bodyPr>
          <a:lstStyle/>
          <a:p>
            <a:pPr marL="12700" marR="9525" algn="just">
              <a:lnSpc>
                <a:spcPct val="147100"/>
              </a:lnSpc>
              <a:spcBef>
                <a:spcPts val="90"/>
              </a:spcBef>
            </a:pPr>
            <a:r>
              <a:rPr lang="en-US" sz="2200" b="1" spc="-5" dirty="0">
                <a:latin typeface="Cambria"/>
                <a:cs typeface="Cambria"/>
              </a:rPr>
              <a:t>Software engineering is the establishment and use of sound engineering principles in order to obtain economical software that is reliable and works efficiently on real machines.</a:t>
            </a:r>
          </a:p>
          <a:p>
            <a:pPr marL="12700" marR="9525" algn="just">
              <a:lnSpc>
                <a:spcPct val="147100"/>
              </a:lnSpc>
              <a:spcBef>
                <a:spcPts val="90"/>
              </a:spcBef>
            </a:pPr>
            <a:r>
              <a:rPr lang="en-US" sz="2200" spc="-5" dirty="0">
                <a:latin typeface="Cambria"/>
                <a:cs typeface="Cambria"/>
              </a:rPr>
              <a:t>According to Fritz Bauer(1969)……..</a:t>
            </a:r>
          </a:p>
          <a:p>
            <a:pPr marL="12700" marR="9525" algn="just">
              <a:lnSpc>
                <a:spcPct val="147100"/>
              </a:lnSpc>
              <a:spcBef>
                <a:spcPts val="90"/>
              </a:spcBef>
            </a:pPr>
            <a:endParaRPr lang="en-US" sz="2200" b="1" spc="-5" dirty="0">
              <a:latin typeface="Cambria"/>
              <a:cs typeface="Cambria"/>
            </a:endParaRPr>
          </a:p>
          <a:p>
            <a:pPr marL="12700" marR="9525" algn="just">
              <a:lnSpc>
                <a:spcPct val="147100"/>
              </a:lnSpc>
              <a:spcBef>
                <a:spcPts val="90"/>
              </a:spcBef>
            </a:pPr>
            <a:r>
              <a:rPr lang="en-US" sz="2200" b="1" spc="-5" dirty="0">
                <a:latin typeface="Cambria"/>
                <a:cs typeface="Cambria"/>
              </a:rPr>
              <a:t>Software</a:t>
            </a:r>
            <a:r>
              <a:rPr lang="en-US" sz="2200" b="1" dirty="0">
                <a:latin typeface="Cambria"/>
                <a:cs typeface="Cambria"/>
              </a:rPr>
              <a:t> </a:t>
            </a:r>
            <a:r>
              <a:rPr lang="en-US" sz="2200" b="1" spc="-5" dirty="0">
                <a:latin typeface="Cambria"/>
                <a:cs typeface="Cambria"/>
              </a:rPr>
              <a:t>Engineering </a:t>
            </a:r>
            <a:r>
              <a:rPr lang="en-US" sz="2200" dirty="0">
                <a:latin typeface="Cambria"/>
                <a:cs typeface="Cambria"/>
              </a:rPr>
              <a:t>is</a:t>
            </a:r>
            <a:r>
              <a:rPr lang="en-US" sz="2200" spc="5" dirty="0">
                <a:latin typeface="Cambria"/>
                <a:cs typeface="Cambria"/>
              </a:rPr>
              <a:t> </a:t>
            </a:r>
            <a:r>
              <a:rPr lang="en-US" sz="2200" spc="-5" dirty="0">
                <a:latin typeface="Cambria"/>
                <a:cs typeface="Cambria"/>
              </a:rPr>
              <a:t>an</a:t>
            </a:r>
            <a:r>
              <a:rPr lang="en-US" sz="2200" dirty="0">
                <a:latin typeface="Cambria"/>
                <a:cs typeface="Cambria"/>
              </a:rPr>
              <a:t> </a:t>
            </a:r>
            <a:r>
              <a:rPr lang="en-US" sz="2200" spc="-5" dirty="0">
                <a:latin typeface="Cambria"/>
                <a:cs typeface="Cambria"/>
              </a:rPr>
              <a:t>engineering</a:t>
            </a:r>
            <a:r>
              <a:rPr lang="en-US" sz="2200" dirty="0">
                <a:latin typeface="Cambria"/>
                <a:cs typeface="Cambria"/>
              </a:rPr>
              <a:t> </a:t>
            </a:r>
            <a:r>
              <a:rPr lang="en-US" sz="2200" spc="-5" dirty="0">
                <a:latin typeface="Cambria"/>
                <a:cs typeface="Cambria"/>
              </a:rPr>
              <a:t>branch</a:t>
            </a:r>
            <a:r>
              <a:rPr lang="en-US" sz="2200" dirty="0">
                <a:latin typeface="Cambria"/>
                <a:cs typeface="Cambria"/>
              </a:rPr>
              <a:t> </a:t>
            </a:r>
            <a:r>
              <a:rPr lang="en-US" sz="2200" spc="-5" dirty="0">
                <a:latin typeface="Cambria"/>
                <a:cs typeface="Cambria"/>
              </a:rPr>
              <a:t>related</a:t>
            </a:r>
            <a:r>
              <a:rPr lang="en-US" sz="2200" dirty="0">
                <a:latin typeface="Cambria"/>
                <a:cs typeface="Cambria"/>
              </a:rPr>
              <a:t> </a:t>
            </a:r>
            <a:r>
              <a:rPr lang="en-US" sz="2200" spc="-5" dirty="0">
                <a:latin typeface="Cambria"/>
                <a:cs typeface="Cambria"/>
              </a:rPr>
              <a:t>to</a:t>
            </a:r>
            <a:r>
              <a:rPr lang="en-US" sz="2200" dirty="0">
                <a:latin typeface="Cambria"/>
                <a:cs typeface="Cambria"/>
              </a:rPr>
              <a:t> </a:t>
            </a:r>
            <a:r>
              <a:rPr lang="en-US" sz="2200" spc="-5" dirty="0">
                <a:latin typeface="Cambria"/>
                <a:cs typeface="Cambria"/>
              </a:rPr>
              <a:t>the</a:t>
            </a:r>
            <a:r>
              <a:rPr lang="en-US" sz="2200" dirty="0">
                <a:latin typeface="Cambria"/>
                <a:cs typeface="Cambria"/>
              </a:rPr>
              <a:t> </a:t>
            </a:r>
            <a:r>
              <a:rPr lang="en-US" sz="2200" spc="-5" dirty="0">
                <a:latin typeface="Cambria"/>
                <a:cs typeface="Cambria"/>
              </a:rPr>
              <a:t>evolution</a:t>
            </a:r>
            <a:r>
              <a:rPr lang="en-US" sz="2200" dirty="0">
                <a:latin typeface="Cambria"/>
                <a:cs typeface="Cambria"/>
              </a:rPr>
              <a:t> of</a:t>
            </a:r>
            <a:r>
              <a:rPr lang="en-US" sz="2200" spc="260" dirty="0">
                <a:latin typeface="Cambria"/>
                <a:cs typeface="Cambria"/>
              </a:rPr>
              <a:t> </a:t>
            </a:r>
            <a:r>
              <a:rPr lang="en-US" sz="2200" spc="-5" dirty="0">
                <a:latin typeface="Cambria"/>
                <a:cs typeface="Cambria"/>
              </a:rPr>
              <a:t>software </a:t>
            </a:r>
            <a:r>
              <a:rPr lang="en-US" sz="2200" dirty="0">
                <a:latin typeface="Cambria"/>
                <a:cs typeface="Cambria"/>
              </a:rPr>
              <a:t> </a:t>
            </a:r>
            <a:r>
              <a:rPr lang="en-US" sz="2200" spc="-5" dirty="0">
                <a:latin typeface="Cambria"/>
                <a:cs typeface="Cambria"/>
              </a:rPr>
              <a:t>product using </a:t>
            </a:r>
            <a:r>
              <a:rPr lang="en-US" sz="2200" dirty="0">
                <a:latin typeface="Cambria"/>
                <a:cs typeface="Cambria"/>
              </a:rPr>
              <a:t>well-defined </a:t>
            </a:r>
            <a:r>
              <a:rPr lang="en-US" sz="2200" spc="-5" dirty="0">
                <a:latin typeface="Cambria"/>
                <a:cs typeface="Cambria"/>
              </a:rPr>
              <a:t>scientific principles, techniques, and procedures. The result </a:t>
            </a:r>
            <a:r>
              <a:rPr lang="en-US" sz="2200" dirty="0">
                <a:latin typeface="Cambria"/>
                <a:cs typeface="Cambria"/>
              </a:rPr>
              <a:t>of </a:t>
            </a:r>
            <a:r>
              <a:rPr lang="en-US" sz="2200" spc="5" dirty="0">
                <a:latin typeface="Cambria"/>
                <a:cs typeface="Cambria"/>
              </a:rPr>
              <a:t> </a:t>
            </a:r>
            <a:r>
              <a:rPr lang="en-US" sz="2200" spc="-5" dirty="0">
                <a:latin typeface="Cambria"/>
                <a:cs typeface="Cambria"/>
              </a:rPr>
              <a:t>software</a:t>
            </a:r>
            <a:r>
              <a:rPr lang="en-US" sz="2200" dirty="0">
                <a:latin typeface="Cambria"/>
                <a:cs typeface="Cambria"/>
              </a:rPr>
              <a:t> </a:t>
            </a:r>
            <a:r>
              <a:rPr lang="en-US" sz="2200" spc="-5" dirty="0">
                <a:latin typeface="Cambria"/>
                <a:cs typeface="Cambria"/>
              </a:rPr>
              <a:t>engineering</a:t>
            </a:r>
            <a:r>
              <a:rPr lang="en-US" sz="2200" dirty="0">
                <a:latin typeface="Cambria"/>
                <a:cs typeface="Cambria"/>
              </a:rPr>
              <a:t> is </a:t>
            </a:r>
            <a:r>
              <a:rPr lang="en-US" sz="2200" spc="-5" dirty="0">
                <a:latin typeface="Cambria"/>
                <a:cs typeface="Cambria"/>
              </a:rPr>
              <a:t>an</a:t>
            </a:r>
            <a:r>
              <a:rPr lang="en-US" sz="2200" dirty="0">
                <a:latin typeface="Cambria"/>
                <a:cs typeface="Cambria"/>
              </a:rPr>
              <a:t> </a:t>
            </a:r>
            <a:r>
              <a:rPr lang="en-US" sz="2200" spc="-5" dirty="0">
                <a:latin typeface="Cambria"/>
                <a:cs typeface="Cambria"/>
              </a:rPr>
              <a:t>effective</a:t>
            </a:r>
            <a:r>
              <a:rPr lang="en-US" sz="2200" dirty="0">
                <a:latin typeface="Cambria"/>
                <a:cs typeface="Cambria"/>
              </a:rPr>
              <a:t> </a:t>
            </a:r>
            <a:r>
              <a:rPr lang="en-US" sz="2200" spc="-5" dirty="0">
                <a:latin typeface="Cambria"/>
                <a:cs typeface="Cambria"/>
              </a:rPr>
              <a:t>and</a:t>
            </a:r>
            <a:r>
              <a:rPr lang="en-US" sz="2200" dirty="0">
                <a:latin typeface="Cambria"/>
                <a:cs typeface="Cambria"/>
              </a:rPr>
              <a:t> </a:t>
            </a:r>
            <a:r>
              <a:rPr lang="en-US" sz="2200" spc="-5" dirty="0">
                <a:latin typeface="Cambria"/>
                <a:cs typeface="Cambria"/>
              </a:rPr>
              <a:t>reliable software</a:t>
            </a:r>
            <a:r>
              <a:rPr lang="en-US" sz="2200" dirty="0">
                <a:latin typeface="Cambria"/>
                <a:cs typeface="Cambria"/>
              </a:rPr>
              <a:t> </a:t>
            </a:r>
            <a:r>
              <a:rPr lang="en-US" sz="2200" spc="-5" dirty="0">
                <a:latin typeface="Cambria"/>
                <a:cs typeface="Cambria"/>
              </a:rPr>
              <a:t>product.</a:t>
            </a:r>
            <a:endParaRPr lang="en-US" sz="2200" dirty="0">
              <a:latin typeface="Cambria"/>
              <a:cs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iterative enhancement model in s</a:t>
            </a:r>
            <a:r>
              <a:rPr lang="en-US" u="sng" dirty="0">
                <a:hlinkClick r:id="rId2"/>
              </a:rPr>
              <a:t>oftware engineering </a:t>
            </a:r>
            <a:r>
              <a:rPr lang="en-US" dirty="0"/>
              <a:t>combines elements of the linear sequential model with the iterative philosophy of prototyping. In this model, the software is broken down into several modules which are incrementally developed and delivered. Firstly, the development team develops the core module of the system. After that, it is refined into increasing levels of capacity of adding new functionalities in successive versions.</a:t>
            </a:r>
          </a:p>
          <a:p>
            <a:r>
              <a:rPr lang="en-US" b="1" dirty="0"/>
              <a:t>When to Use Iterative Model:</a:t>
            </a:r>
          </a:p>
          <a:p>
            <a:pPr fontAlgn="base"/>
            <a:r>
              <a:rPr lang="en-US" dirty="0"/>
              <a:t>Model is used where risk of long project can not be taken.</a:t>
            </a:r>
          </a:p>
          <a:p>
            <a:pPr fontAlgn="base"/>
            <a:r>
              <a:rPr lang="en-US" dirty="0"/>
              <a:t>This model is for businesses where time is of essence.</a:t>
            </a:r>
          </a:p>
          <a:p>
            <a:endParaRPr lang="en-US" dirty="0"/>
          </a:p>
        </p:txBody>
      </p:sp>
    </p:spTree>
    <p:extLst>
      <p:ext uri="{BB962C8B-B14F-4D97-AF65-F5344CB8AC3E}">
        <p14:creationId xmlns:p14="http://schemas.microsoft.com/office/powerpoint/2010/main" val="117606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Advantages of Iterative Enhancement Model:</a:t>
            </a:r>
          </a:p>
        </p:txBody>
      </p:sp>
      <p:sp>
        <p:nvSpPr>
          <p:cNvPr id="3" name="Content Placeholder 2"/>
          <p:cNvSpPr>
            <a:spLocks noGrp="1"/>
          </p:cNvSpPr>
          <p:nvPr>
            <p:ph idx="1"/>
          </p:nvPr>
        </p:nvSpPr>
        <p:spPr/>
        <p:txBody>
          <a:bodyPr/>
          <a:lstStyle/>
          <a:p>
            <a:pPr fontAlgn="base"/>
            <a:r>
              <a:rPr lang="en-US" dirty="0"/>
              <a:t>The feedback from early increment improves the later stages.</a:t>
            </a:r>
          </a:p>
          <a:p>
            <a:pPr fontAlgn="base"/>
            <a:r>
              <a:rPr lang="en-US" dirty="0"/>
              <a:t>The possibility of changes in requirement is reduced due to the shorter time span between the design component and its delivery.</a:t>
            </a:r>
          </a:p>
          <a:p>
            <a:pPr fontAlgn="base"/>
            <a:r>
              <a:rPr lang="en-US" dirty="0"/>
              <a:t>Users get benefits earlier than the conventional approach.</a:t>
            </a:r>
          </a:p>
          <a:p>
            <a:pPr fontAlgn="base"/>
            <a:r>
              <a:rPr lang="en-US" dirty="0"/>
              <a:t>Smaller sub-projects are easier to control and manages.</a:t>
            </a:r>
          </a:p>
          <a:p>
            <a:pPr fontAlgn="base"/>
            <a:r>
              <a:rPr lang="en-US" dirty="0"/>
              <a:t>File priority features are incorporated in early deliverables.</a:t>
            </a:r>
          </a:p>
          <a:p>
            <a:endParaRPr lang="en-US" dirty="0"/>
          </a:p>
        </p:txBody>
      </p:sp>
    </p:spTree>
    <p:extLst>
      <p:ext uri="{BB962C8B-B14F-4D97-AF65-F5344CB8AC3E}">
        <p14:creationId xmlns:p14="http://schemas.microsoft.com/office/powerpoint/2010/main" val="513887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 of Model:</a:t>
            </a:r>
            <a:br>
              <a:rPr lang="en-US" b="1" dirty="0"/>
            </a:br>
            <a:endParaRPr lang="en-US" dirty="0"/>
          </a:p>
        </p:txBody>
      </p:sp>
      <p:sp>
        <p:nvSpPr>
          <p:cNvPr id="3" name="Content Placeholder 2"/>
          <p:cNvSpPr>
            <a:spLocks noGrp="1"/>
          </p:cNvSpPr>
          <p:nvPr>
            <p:ph idx="1"/>
          </p:nvPr>
        </p:nvSpPr>
        <p:spPr/>
        <p:txBody>
          <a:bodyPr/>
          <a:lstStyle/>
          <a:p>
            <a:pPr fontAlgn="base"/>
            <a:r>
              <a:rPr lang="en-US" dirty="0"/>
              <a:t>Programmers may have more productive working on one large system than on the series.</a:t>
            </a:r>
          </a:p>
          <a:p>
            <a:pPr fontAlgn="base"/>
            <a:r>
              <a:rPr lang="en-US" dirty="0"/>
              <a:t>The development cost of the total product is higher.</a:t>
            </a:r>
          </a:p>
          <a:p>
            <a:pPr fontAlgn="base"/>
            <a:r>
              <a:rPr lang="en-US" dirty="0"/>
              <a:t>The time period for the delivery of the entire functionality is higher.</a:t>
            </a:r>
          </a:p>
          <a:p>
            <a:pPr fontAlgn="base"/>
            <a:r>
              <a:rPr lang="en-US" dirty="0"/>
              <a:t>Planning of delivery increments is critical to success.</a:t>
            </a:r>
          </a:p>
          <a:p>
            <a:pPr fontAlgn="base"/>
            <a:r>
              <a:rPr lang="en-US" dirty="0"/>
              <a:t>Wrong planning results to disaster.</a:t>
            </a:r>
          </a:p>
          <a:p>
            <a:endParaRPr lang="en-US" dirty="0"/>
          </a:p>
        </p:txBody>
      </p:sp>
    </p:spTree>
    <p:extLst>
      <p:ext uri="{BB962C8B-B14F-4D97-AF65-F5344CB8AC3E}">
        <p14:creationId xmlns:p14="http://schemas.microsoft.com/office/powerpoint/2010/main" val="402720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Evolutionary Model</a:t>
            </a:r>
          </a:p>
        </p:txBody>
      </p:sp>
      <p:sp>
        <p:nvSpPr>
          <p:cNvPr id="3" name="Content Placeholder 2"/>
          <p:cNvSpPr>
            <a:spLocks noGrp="1"/>
          </p:cNvSpPr>
          <p:nvPr>
            <p:ph idx="1"/>
          </p:nvPr>
        </p:nvSpPr>
        <p:spPr/>
        <p:txBody>
          <a:bodyPr/>
          <a:lstStyle/>
          <a:p>
            <a:pPr algn="just" fontAlgn="base"/>
            <a:r>
              <a:rPr lang="en-US" b="1" dirty="0"/>
              <a:t>Evolutionary model</a:t>
            </a:r>
            <a:r>
              <a:rPr lang="en-US" dirty="0"/>
              <a:t> is also referred to as the </a:t>
            </a:r>
            <a:r>
              <a:rPr lang="en-US" b="1" dirty="0"/>
              <a:t>successive versions model </a:t>
            </a:r>
            <a:r>
              <a:rPr lang="en-US" dirty="0"/>
              <a:t>and sometimes as the</a:t>
            </a:r>
            <a:r>
              <a:rPr lang="en-US" b="1" dirty="0"/>
              <a:t> incremental model</a:t>
            </a:r>
            <a:r>
              <a:rPr lang="en-US" dirty="0"/>
              <a:t>. In Evolutionary model, the software requirement is first broken down into several modules (or functional units) that can be incrementally constructed and delivered (see Figure 5).</a:t>
            </a:r>
          </a:p>
          <a:p>
            <a:pPr algn="just" fontAlgn="base"/>
            <a:r>
              <a:rPr lang="en-US" dirty="0"/>
              <a:t>The development first develops the </a:t>
            </a:r>
            <a:r>
              <a:rPr lang="en-US" b="1" dirty="0"/>
              <a:t>core modules</a:t>
            </a:r>
            <a:r>
              <a:rPr lang="en-US" dirty="0"/>
              <a:t> of the system. The core modules are those that do not need services from the other modules. The initial product skeleton is refined into increasing levels of capability by adding new functionalities in successive versions. Each evolutionary model may be developed using an iterative waterfall model of development.</a:t>
            </a:r>
          </a:p>
        </p:txBody>
      </p:sp>
    </p:spTree>
    <p:extLst>
      <p:ext uri="{BB962C8B-B14F-4D97-AF65-F5344CB8AC3E}">
        <p14:creationId xmlns:p14="http://schemas.microsoft.com/office/powerpoint/2010/main" val="4190504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1905000"/>
            <a:ext cx="7391399" cy="2843213"/>
          </a:xfrm>
          <a:prstGeom prst="rect">
            <a:avLst/>
          </a:prstGeom>
        </p:spPr>
      </p:pic>
    </p:spTree>
    <p:extLst>
      <p:ext uri="{BB962C8B-B14F-4D97-AF65-F5344CB8AC3E}">
        <p14:creationId xmlns:p14="http://schemas.microsoft.com/office/powerpoint/2010/main" val="3210051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the Model:</a:t>
            </a:r>
            <a:br>
              <a:rPr lang="en-US" b="1" dirty="0"/>
            </a:br>
            <a:endParaRPr lang="en-US" dirty="0"/>
          </a:p>
        </p:txBody>
      </p:sp>
      <p:sp>
        <p:nvSpPr>
          <p:cNvPr id="3" name="Content Placeholder 2"/>
          <p:cNvSpPr>
            <a:spLocks noGrp="1"/>
          </p:cNvSpPr>
          <p:nvPr>
            <p:ph idx="1"/>
          </p:nvPr>
        </p:nvSpPr>
        <p:spPr/>
        <p:txBody>
          <a:bodyPr/>
          <a:lstStyle/>
          <a:p>
            <a:pPr fontAlgn="base"/>
            <a:r>
              <a:rPr lang="en-US" dirty="0"/>
              <a:t>Risk analysis is better.</a:t>
            </a:r>
          </a:p>
          <a:p>
            <a:pPr fontAlgn="base"/>
            <a:r>
              <a:rPr lang="en-US" dirty="0"/>
              <a:t>It supports changing environment.</a:t>
            </a:r>
          </a:p>
          <a:p>
            <a:pPr fontAlgn="base"/>
            <a:r>
              <a:rPr lang="en-US" dirty="0"/>
              <a:t>Initial operating time is less.</a:t>
            </a:r>
          </a:p>
          <a:p>
            <a:pPr fontAlgn="base"/>
            <a:r>
              <a:rPr lang="en-US" dirty="0"/>
              <a:t>Better suited for large mission-critical projects.</a:t>
            </a:r>
          </a:p>
          <a:p>
            <a:pPr fontAlgn="base"/>
            <a:r>
              <a:rPr lang="en-US" dirty="0"/>
              <a:t>During the life cycle software is produced early which facilitates customer evaluation and </a:t>
            </a:r>
            <a:r>
              <a:rPr lang="en-US" dirty="0" err="1"/>
              <a:t>feedxback</a:t>
            </a:r>
            <a:r>
              <a:rPr lang="en-US" dirty="0"/>
              <a:t>.</a:t>
            </a:r>
          </a:p>
          <a:p>
            <a:endParaRPr lang="en-US" dirty="0"/>
          </a:p>
        </p:txBody>
      </p:sp>
    </p:spTree>
    <p:extLst>
      <p:ext uri="{BB962C8B-B14F-4D97-AF65-F5344CB8AC3E}">
        <p14:creationId xmlns:p14="http://schemas.microsoft.com/office/powerpoint/2010/main" val="926703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533400"/>
            <a:ext cx="8077200" cy="5638800"/>
          </a:xfrm>
        </p:spPr>
        <p:txBody>
          <a:bodyPr>
            <a:normAutofit/>
          </a:bodyPr>
          <a:lstStyle/>
          <a:p>
            <a:pPr fontAlgn="base"/>
            <a:r>
              <a:rPr lang="en-US" b="1" dirty="0"/>
              <a:t>Disadvantage of the Model:</a:t>
            </a:r>
          </a:p>
          <a:p>
            <a:pPr fontAlgn="base"/>
            <a:endParaRPr lang="en-US" dirty="0"/>
          </a:p>
          <a:p>
            <a:pPr fontAlgn="base"/>
            <a:r>
              <a:rPr lang="en-US" dirty="0"/>
              <a:t>Management complexity is more.</a:t>
            </a:r>
          </a:p>
          <a:p>
            <a:pPr fontAlgn="base"/>
            <a:r>
              <a:rPr lang="en-US" dirty="0"/>
              <a:t>Not suitable for smaller projects.</a:t>
            </a:r>
          </a:p>
          <a:p>
            <a:pPr fontAlgn="base"/>
            <a:r>
              <a:rPr lang="en-US" dirty="0"/>
              <a:t>Can be costly to use.</a:t>
            </a:r>
          </a:p>
          <a:p>
            <a:pPr fontAlgn="base"/>
            <a:r>
              <a:rPr lang="en-US" dirty="0"/>
              <a:t>Highly skilled resources are required for risk analysis.</a:t>
            </a:r>
          </a:p>
          <a:p>
            <a:pPr fontAlgn="base"/>
            <a:r>
              <a:rPr lang="en-US" b="1" dirty="0"/>
              <a:t>Where to use Evolutionary Model:</a:t>
            </a:r>
          </a:p>
          <a:p>
            <a:pPr fontAlgn="base"/>
            <a:r>
              <a:rPr lang="en-US" dirty="0"/>
              <a:t>Very useful for large projects.</a:t>
            </a:r>
          </a:p>
          <a:p>
            <a:pPr fontAlgn="base"/>
            <a:r>
              <a:rPr lang="en-US" dirty="0"/>
              <a:t>Well suited for projects using object-oriented development.</a:t>
            </a:r>
          </a:p>
          <a:p>
            <a:pPr fontAlgn="base"/>
            <a:r>
              <a:rPr lang="en-US" dirty="0"/>
              <a:t>When a client prefers to have the product in increments so that he can began using the specific characteristics as they are provided rather than waiting for the entire thing to be manufactured and delivered, this model is frequently adopted.</a:t>
            </a:r>
          </a:p>
          <a:p>
            <a:endParaRPr lang="en-US" dirty="0"/>
          </a:p>
        </p:txBody>
      </p:sp>
    </p:spTree>
    <p:extLst>
      <p:ext uri="{BB962C8B-B14F-4D97-AF65-F5344CB8AC3E}">
        <p14:creationId xmlns:p14="http://schemas.microsoft.com/office/powerpoint/2010/main" val="2498297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lstStyle/>
          <a:p>
            <a:pPr algn="ctr"/>
            <a:r>
              <a:rPr lang="en-US" b="1" dirty="0"/>
              <a:t>Spiral Model</a:t>
            </a:r>
          </a:p>
        </p:txBody>
      </p:sp>
      <p:pic>
        <p:nvPicPr>
          <p:cNvPr id="4" name="Picture 8" descr="Spiral SDLC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828800"/>
            <a:ext cx="6842760" cy="4190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79983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914400"/>
            <a:ext cx="7543801" cy="4954694"/>
          </a:xfrm>
        </p:spPr>
        <p:txBody>
          <a:bodyPr>
            <a:normAutofit/>
          </a:bodyPr>
          <a:lstStyle/>
          <a:p>
            <a:pPr algn="just"/>
            <a:r>
              <a:rPr lang="en-US" b="1" dirty="0"/>
              <a:t>Spiral model</a:t>
            </a:r>
            <a:r>
              <a:rPr lang="en-US" dirty="0"/>
              <a:t> is one of the most important Software Development Life Cycle models, which provides support for </a:t>
            </a:r>
            <a:r>
              <a:rPr lang="en-US" b="1" dirty="0"/>
              <a:t>Risk Handling</a:t>
            </a:r>
            <a:r>
              <a:rPr lang="en-US" dirty="0"/>
              <a:t>. In its diagrammatic representation, it looks like a spiral with many loops. The exact number of loops of the spiral is unknown and can vary from project to project. Each loop of the spiral is called a </a:t>
            </a:r>
            <a:r>
              <a:rPr lang="en-US" b="1" dirty="0"/>
              <a:t>Phase of the software development process.</a:t>
            </a:r>
            <a:r>
              <a:rPr lang="en-US" dirty="0"/>
              <a:t> The exact number of phases needed to develop the product can be varied by the project manager depending upon the project risks. As the project manager dynamically determines the number of phases, so the project manager has an important role to develop a product using the spiral model. </a:t>
            </a:r>
          </a:p>
          <a:p>
            <a:endParaRPr lang="en-US" altLang="en-US" dirty="0"/>
          </a:p>
          <a:p>
            <a:r>
              <a:rPr lang="en-US" altLang="en-US" dirty="0"/>
              <a:t>Each cycle involves the same sequence of steps as the waterfall process model </a:t>
            </a:r>
          </a:p>
          <a:p>
            <a:endParaRPr lang="en-US" altLang="en-US" dirty="0"/>
          </a:p>
        </p:txBody>
      </p:sp>
    </p:spTree>
    <p:extLst>
      <p:ext uri="{BB962C8B-B14F-4D97-AF65-F5344CB8AC3E}">
        <p14:creationId xmlns:p14="http://schemas.microsoft.com/office/powerpoint/2010/main" val="199560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algn="ctr" eaLnBrk="1" hangingPunct="1">
              <a:defRPr/>
            </a:pPr>
            <a:r>
              <a:rPr lang="en-US" sz="2800" b="1" dirty="0">
                <a:solidFill>
                  <a:schemeClr val="tx1"/>
                </a:solidFill>
              </a:rPr>
              <a:t>Spiral Quadrant</a:t>
            </a:r>
            <a:br>
              <a:rPr lang="en-US" sz="2800" b="1" dirty="0">
                <a:solidFill>
                  <a:schemeClr val="tx1"/>
                </a:solidFill>
              </a:rPr>
            </a:br>
            <a:r>
              <a:rPr lang="en-US" sz="2800" b="1" dirty="0">
                <a:solidFill>
                  <a:schemeClr val="tx1"/>
                </a:solidFill>
              </a:rPr>
              <a:t>Determine objectives, alternatives and constraints</a:t>
            </a:r>
            <a:br>
              <a:rPr lang="en-US" sz="2800" b="1" dirty="0">
                <a:solidFill>
                  <a:schemeClr val="tx1"/>
                </a:solidFill>
              </a:rPr>
            </a:br>
            <a:endParaRPr lang="en-US" sz="2800" b="1" dirty="0">
              <a:solidFill>
                <a:schemeClr val="tx1"/>
              </a:solidFill>
            </a:endParaRPr>
          </a:p>
        </p:txBody>
      </p:sp>
      <p:sp>
        <p:nvSpPr>
          <p:cNvPr id="30723" name="Rectangle 3"/>
          <p:cNvSpPr>
            <a:spLocks noGrp="1" noChangeArrowheads="1"/>
          </p:cNvSpPr>
          <p:nvPr>
            <p:ph type="body" idx="1"/>
          </p:nvPr>
        </p:nvSpPr>
        <p:spPr>
          <a:xfrm>
            <a:off x="457200" y="1828800"/>
            <a:ext cx="8229600" cy="4495800"/>
          </a:xfrm>
        </p:spPr>
        <p:txBody>
          <a:bodyPr/>
          <a:lstStyle/>
          <a:p>
            <a:pPr eaLnBrk="1" hangingPunct="1"/>
            <a:r>
              <a:rPr lang="en-US" altLang="en-US" sz="2400" dirty="0">
                <a:solidFill>
                  <a:schemeClr val="tx1"/>
                </a:solidFill>
              </a:rPr>
              <a:t>Objectives:  functionality, performance, hardware/software interface, critical success factors, etc.</a:t>
            </a:r>
          </a:p>
          <a:p>
            <a:pPr eaLnBrk="1" hangingPunct="1"/>
            <a:r>
              <a:rPr lang="en-US" altLang="en-US" sz="2400" dirty="0">
                <a:solidFill>
                  <a:schemeClr val="tx1"/>
                </a:solidFill>
              </a:rPr>
              <a:t>Alternatives: build, reuse, buy, sub-contract, etc.</a:t>
            </a:r>
          </a:p>
          <a:p>
            <a:pPr eaLnBrk="1" hangingPunct="1"/>
            <a:r>
              <a:rPr lang="en-US" altLang="en-US" sz="2400" dirty="0">
                <a:solidFill>
                  <a:schemeClr val="tx1"/>
                </a:solidFill>
              </a:rPr>
              <a:t>Constraints:  cost, schedule, interface, etc</a:t>
            </a:r>
            <a:r>
              <a:rPr lang="en-US" altLang="en-US" sz="2400" dirty="0"/>
              <a:t>.</a:t>
            </a:r>
          </a:p>
          <a:p>
            <a:pPr marL="201168" lvl="1" indent="0">
              <a:buNone/>
            </a:pPr>
            <a:r>
              <a:rPr lang="en-US" sz="2400" dirty="0"/>
              <a:t>Requirements are gathered from the customers and the objectives are identified, elaborated, and analyzed at the start of every phase. Then alternative solutions possible for the phase are proposed in this quadrant.</a:t>
            </a:r>
          </a:p>
          <a:p>
            <a:pPr lvl="1" eaLnBrk="1" hangingPunct="1"/>
            <a:endParaRPr lang="en-US" altLang="en-US" sz="2400" dirty="0"/>
          </a:p>
        </p:txBody>
      </p:sp>
    </p:spTree>
    <p:extLst>
      <p:ext uri="{BB962C8B-B14F-4D97-AF65-F5344CB8AC3E}">
        <p14:creationId xmlns:p14="http://schemas.microsoft.com/office/powerpoint/2010/main" val="321871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a:picLocks noGrp="1"/>
          </p:cNvPicPr>
          <p:nvPr>
            <p:ph idx="1"/>
          </p:nvPr>
        </p:nvPicPr>
        <p:blipFill>
          <a:blip r:embed="rId2" cstate="print"/>
          <a:stretch>
            <a:fillRect/>
          </a:stretch>
        </p:blipFill>
        <p:spPr>
          <a:xfrm>
            <a:off x="1813272" y="2033816"/>
            <a:ext cx="5561905" cy="3647619"/>
          </a:xfrm>
          <a:prstGeom prst="rect">
            <a:avLst/>
          </a:prstGeom>
        </p:spPr>
      </p:pic>
    </p:spTree>
    <p:extLst>
      <p:ext uri="{BB962C8B-B14F-4D97-AF65-F5344CB8AC3E}">
        <p14:creationId xmlns:p14="http://schemas.microsoft.com/office/powerpoint/2010/main" val="877562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lgn="ctr" eaLnBrk="1" hangingPunct="1">
              <a:defRPr/>
            </a:pPr>
            <a:r>
              <a:rPr lang="en-US" sz="2800" b="1" dirty="0">
                <a:solidFill>
                  <a:schemeClr val="tx1"/>
                </a:solidFill>
              </a:rPr>
              <a:t>Spiral Quadrant</a:t>
            </a:r>
            <a:br>
              <a:rPr lang="en-US" sz="2800" b="1" dirty="0">
                <a:solidFill>
                  <a:schemeClr val="tx1"/>
                </a:solidFill>
              </a:rPr>
            </a:br>
            <a:r>
              <a:rPr lang="en-US" sz="2800" b="1" dirty="0">
                <a:solidFill>
                  <a:schemeClr val="tx1"/>
                </a:solidFill>
              </a:rPr>
              <a:t>Evaluate alternatives,  identify and resolve risks </a:t>
            </a:r>
          </a:p>
        </p:txBody>
      </p:sp>
      <p:sp>
        <p:nvSpPr>
          <p:cNvPr id="31747" name="Rectangle 3"/>
          <p:cNvSpPr>
            <a:spLocks noGrp="1" noChangeArrowheads="1"/>
          </p:cNvSpPr>
          <p:nvPr>
            <p:ph type="body" idx="1"/>
          </p:nvPr>
        </p:nvSpPr>
        <p:spPr/>
        <p:txBody>
          <a:bodyPr/>
          <a:lstStyle/>
          <a:p>
            <a:pPr eaLnBrk="1" hangingPunct="1"/>
            <a:r>
              <a:rPr lang="en-US" altLang="en-US" sz="2400" dirty="0">
                <a:solidFill>
                  <a:schemeClr val="tx1"/>
                </a:solidFill>
              </a:rPr>
              <a:t>Study alternatives relative to objectives and constraints</a:t>
            </a:r>
          </a:p>
          <a:p>
            <a:pPr eaLnBrk="1" hangingPunct="1"/>
            <a:r>
              <a:rPr lang="en-US" altLang="en-US" sz="2400" dirty="0">
                <a:solidFill>
                  <a:schemeClr val="tx1"/>
                </a:solidFill>
              </a:rPr>
              <a:t>Identify risks (lack of experience, new technology, tight schedules, poor process, etc.</a:t>
            </a:r>
          </a:p>
          <a:p>
            <a:pPr eaLnBrk="1" hangingPunct="1"/>
            <a:r>
              <a:rPr lang="en-US" altLang="en-US" sz="2400" dirty="0">
                <a:solidFill>
                  <a:schemeClr val="tx1"/>
                </a:solidFill>
              </a:rPr>
              <a:t>Resolve risks (evaluate if money could be lost by continuing system development</a:t>
            </a:r>
          </a:p>
          <a:p>
            <a:pPr lvl="0"/>
            <a:r>
              <a:rPr lang="en-US" dirty="0"/>
              <a:t>During the second quadrant, all the possible solutions are evaluated to select the best possible solution. Then the risks associated with that solution are identified and the risks are resolved using the best possible strategy. At the end of this quadrant, the Prototype is built for the best possible solution.</a:t>
            </a:r>
          </a:p>
          <a:p>
            <a:pPr eaLnBrk="1" hangingPunct="1"/>
            <a:endParaRPr lang="en-US" altLang="en-US" sz="2400" dirty="0">
              <a:solidFill>
                <a:schemeClr val="tx1"/>
              </a:solidFill>
            </a:endParaRPr>
          </a:p>
        </p:txBody>
      </p:sp>
    </p:spTree>
    <p:extLst>
      <p:ext uri="{BB962C8B-B14F-4D97-AF65-F5344CB8AC3E}">
        <p14:creationId xmlns:p14="http://schemas.microsoft.com/office/powerpoint/2010/main" val="3288007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algn="ctr" eaLnBrk="1" hangingPunct="1">
              <a:defRPr/>
            </a:pPr>
            <a:r>
              <a:rPr lang="en-US" sz="3200" b="1" dirty="0">
                <a:solidFill>
                  <a:schemeClr val="tx1"/>
                </a:solidFill>
              </a:rPr>
              <a:t>Spiral Quadrant</a:t>
            </a:r>
            <a:br>
              <a:rPr lang="en-US" sz="3200" b="1" dirty="0">
                <a:solidFill>
                  <a:schemeClr val="tx1"/>
                </a:solidFill>
              </a:rPr>
            </a:br>
            <a:r>
              <a:rPr lang="en-US" sz="3200" b="1" dirty="0">
                <a:solidFill>
                  <a:schemeClr val="tx1"/>
                </a:solidFill>
              </a:rPr>
              <a:t>Develop next-level product</a:t>
            </a:r>
          </a:p>
        </p:txBody>
      </p:sp>
      <p:sp>
        <p:nvSpPr>
          <p:cNvPr id="32771" name="Rectangle 3"/>
          <p:cNvSpPr>
            <a:spLocks noGrp="1" noChangeArrowheads="1"/>
          </p:cNvSpPr>
          <p:nvPr>
            <p:ph type="body" idx="1"/>
          </p:nvPr>
        </p:nvSpPr>
        <p:spPr/>
        <p:txBody>
          <a:bodyPr/>
          <a:lstStyle/>
          <a:p>
            <a:pPr eaLnBrk="1" hangingPunct="1"/>
            <a:r>
              <a:rPr lang="en-US" altLang="en-US" sz="2400" dirty="0"/>
              <a:t>Typical </a:t>
            </a:r>
            <a:r>
              <a:rPr lang="en-US" altLang="en-US" sz="2400" dirty="0" err="1"/>
              <a:t>activites</a:t>
            </a:r>
            <a:r>
              <a:rPr lang="en-US" altLang="en-US" sz="2400" dirty="0"/>
              <a:t>:</a:t>
            </a:r>
          </a:p>
          <a:p>
            <a:pPr lvl="1" eaLnBrk="1" hangingPunct="1"/>
            <a:r>
              <a:rPr lang="en-US" altLang="en-US" sz="2400" dirty="0"/>
              <a:t>Create a design</a:t>
            </a:r>
          </a:p>
          <a:p>
            <a:pPr lvl="1" eaLnBrk="1" hangingPunct="1"/>
            <a:r>
              <a:rPr lang="en-US" altLang="en-US" sz="2400" dirty="0"/>
              <a:t>Review design</a:t>
            </a:r>
          </a:p>
          <a:p>
            <a:pPr lvl="1" eaLnBrk="1" hangingPunct="1"/>
            <a:r>
              <a:rPr lang="en-US" altLang="en-US" sz="2400" dirty="0"/>
              <a:t>Develop code</a:t>
            </a:r>
          </a:p>
          <a:p>
            <a:pPr lvl="1" eaLnBrk="1" hangingPunct="1"/>
            <a:r>
              <a:rPr lang="en-US" altLang="en-US" sz="2400" dirty="0"/>
              <a:t>Inspect code</a:t>
            </a:r>
          </a:p>
          <a:p>
            <a:pPr lvl="1" eaLnBrk="1" hangingPunct="1"/>
            <a:r>
              <a:rPr lang="en-US" altLang="en-US" sz="2400" dirty="0"/>
              <a:t>Test product</a:t>
            </a:r>
          </a:p>
          <a:p>
            <a:pPr lvl="1"/>
            <a:r>
              <a:rPr lang="en-US" sz="2000" dirty="0"/>
              <a:t>During the third quadrant, the identified features are developed and verified through testing. At the end of the third quadrant, the next version of the software is available</a:t>
            </a:r>
            <a:endParaRPr lang="en-US" altLang="en-US" sz="2000" dirty="0"/>
          </a:p>
          <a:p>
            <a:pPr lvl="1" eaLnBrk="1" hangingPunct="1"/>
            <a:endParaRPr lang="en-US" altLang="en-US" sz="2400" dirty="0"/>
          </a:p>
        </p:txBody>
      </p:sp>
    </p:spTree>
    <p:extLst>
      <p:ext uri="{BB962C8B-B14F-4D97-AF65-F5344CB8AC3E}">
        <p14:creationId xmlns:p14="http://schemas.microsoft.com/office/powerpoint/2010/main" val="1619812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pPr algn="ctr" eaLnBrk="1" hangingPunct="1">
              <a:defRPr/>
            </a:pPr>
            <a:r>
              <a:rPr lang="en-US" sz="3200" b="1" dirty="0">
                <a:solidFill>
                  <a:schemeClr val="tx1"/>
                </a:solidFill>
              </a:rPr>
              <a:t>Spiral Quadrant</a:t>
            </a:r>
            <a:br>
              <a:rPr lang="en-US" sz="3200" b="1" dirty="0">
                <a:solidFill>
                  <a:schemeClr val="tx1"/>
                </a:solidFill>
              </a:rPr>
            </a:br>
            <a:r>
              <a:rPr lang="en-US" sz="3200" b="1" dirty="0">
                <a:solidFill>
                  <a:schemeClr val="tx1"/>
                </a:solidFill>
              </a:rPr>
              <a:t>Plan next phase</a:t>
            </a:r>
          </a:p>
        </p:txBody>
      </p:sp>
      <p:sp>
        <p:nvSpPr>
          <p:cNvPr id="33795" name="Rectangle 3"/>
          <p:cNvSpPr>
            <a:spLocks noGrp="1" noChangeArrowheads="1"/>
          </p:cNvSpPr>
          <p:nvPr>
            <p:ph type="body" idx="1"/>
          </p:nvPr>
        </p:nvSpPr>
        <p:spPr/>
        <p:txBody>
          <a:bodyPr/>
          <a:lstStyle/>
          <a:p>
            <a:pPr eaLnBrk="1" hangingPunct="1"/>
            <a:r>
              <a:rPr lang="en-US" altLang="en-US" sz="2400" dirty="0">
                <a:solidFill>
                  <a:schemeClr val="tx1"/>
                </a:solidFill>
              </a:rPr>
              <a:t>Typical activities</a:t>
            </a:r>
          </a:p>
          <a:p>
            <a:pPr lvl="1" eaLnBrk="1" hangingPunct="1"/>
            <a:r>
              <a:rPr lang="en-US" altLang="en-US" sz="2400" dirty="0">
                <a:solidFill>
                  <a:schemeClr val="tx1"/>
                </a:solidFill>
              </a:rPr>
              <a:t>Develop project plan</a:t>
            </a:r>
          </a:p>
          <a:p>
            <a:pPr lvl="1" eaLnBrk="1" hangingPunct="1"/>
            <a:r>
              <a:rPr lang="en-US" altLang="en-US" sz="2400" dirty="0">
                <a:solidFill>
                  <a:schemeClr val="tx1"/>
                </a:solidFill>
              </a:rPr>
              <a:t>Develop configuration management plan</a:t>
            </a:r>
          </a:p>
          <a:p>
            <a:pPr lvl="1" eaLnBrk="1" hangingPunct="1"/>
            <a:r>
              <a:rPr lang="en-US" altLang="en-US" sz="2400" dirty="0">
                <a:solidFill>
                  <a:schemeClr val="tx1"/>
                </a:solidFill>
              </a:rPr>
              <a:t>Develop a test plan</a:t>
            </a:r>
          </a:p>
          <a:p>
            <a:pPr lvl="1" eaLnBrk="1" hangingPunct="1"/>
            <a:r>
              <a:rPr lang="en-US" altLang="en-US" sz="2400" dirty="0">
                <a:solidFill>
                  <a:schemeClr val="tx1"/>
                </a:solidFill>
              </a:rPr>
              <a:t>Develop an installation plan</a:t>
            </a:r>
          </a:p>
          <a:p>
            <a:pPr lvl="1"/>
            <a:r>
              <a:rPr lang="en-US" sz="2000" dirty="0"/>
              <a:t>In the fourth quadrant, the Customers evaluate the so far developed version of the software. In the end, planning for the next phase is started.</a:t>
            </a:r>
          </a:p>
          <a:p>
            <a:pPr lvl="1" eaLnBrk="1" hangingPunct="1"/>
            <a:endParaRPr lang="en-US" altLang="en-US" sz="2400" dirty="0">
              <a:solidFill>
                <a:schemeClr val="tx1"/>
              </a:solidFill>
            </a:endParaRPr>
          </a:p>
        </p:txBody>
      </p:sp>
    </p:spTree>
    <p:extLst>
      <p:ext uri="{BB962C8B-B14F-4D97-AF65-F5344CB8AC3E}">
        <p14:creationId xmlns:p14="http://schemas.microsoft.com/office/powerpoint/2010/main" val="146369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lgn="ctr" eaLnBrk="1" hangingPunct="1">
              <a:defRPr/>
            </a:pPr>
            <a:r>
              <a:rPr lang="en-US" dirty="0"/>
              <a:t>Spiral Model Strengths</a:t>
            </a:r>
          </a:p>
        </p:txBody>
      </p:sp>
      <p:sp>
        <p:nvSpPr>
          <p:cNvPr id="34819"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Char char="Ø"/>
            </a:pPr>
            <a:r>
              <a:rPr lang="en-US" altLang="en-US" sz="2800" dirty="0"/>
              <a:t>Provides early indication of insurmountable risks, without much cost</a:t>
            </a:r>
          </a:p>
          <a:p>
            <a:pPr>
              <a:buFont typeface="Wingdings" panose="05000000000000000000" pitchFamily="2" charset="2"/>
              <a:buChar char="Ø"/>
            </a:pPr>
            <a:r>
              <a:rPr lang="en-US" altLang="en-US" sz="2800" dirty="0"/>
              <a:t>Users see the system early because of rapid prototyping tools</a:t>
            </a:r>
          </a:p>
          <a:p>
            <a:pPr>
              <a:buFont typeface="Wingdings" panose="05000000000000000000" pitchFamily="2" charset="2"/>
              <a:buChar char="Ø"/>
            </a:pPr>
            <a:r>
              <a:rPr lang="en-US" altLang="en-US" sz="2800" dirty="0"/>
              <a:t>Critical high-risk functions are developed first</a:t>
            </a:r>
          </a:p>
          <a:p>
            <a:pPr>
              <a:buFont typeface="Wingdings" panose="05000000000000000000" pitchFamily="2" charset="2"/>
              <a:buChar char="Ø"/>
            </a:pPr>
            <a:r>
              <a:rPr lang="en-US" altLang="en-US" sz="2800" dirty="0"/>
              <a:t>The design does not have to be perfect </a:t>
            </a:r>
          </a:p>
          <a:p>
            <a:pPr>
              <a:buFont typeface="Wingdings" panose="05000000000000000000" pitchFamily="2" charset="2"/>
              <a:buChar char="Ø"/>
            </a:pPr>
            <a:r>
              <a:rPr lang="en-US" altLang="en-US" sz="2800" dirty="0"/>
              <a:t>Users can be closely tied to all lifecycle steps</a:t>
            </a:r>
          </a:p>
          <a:p>
            <a:pPr>
              <a:buFont typeface="Wingdings" panose="05000000000000000000" pitchFamily="2" charset="2"/>
              <a:buChar char="Ø"/>
            </a:pPr>
            <a:r>
              <a:rPr lang="en-US" altLang="en-US" sz="2800" dirty="0"/>
              <a:t>Early and frequent feedback from users</a:t>
            </a:r>
          </a:p>
          <a:p>
            <a:pPr>
              <a:buFont typeface="Wingdings" panose="05000000000000000000" pitchFamily="2" charset="2"/>
              <a:buChar char="Ø"/>
            </a:pPr>
            <a:r>
              <a:rPr lang="en-US" altLang="en-US" sz="2800" dirty="0"/>
              <a:t>Cumulative costs assessed frequently </a:t>
            </a:r>
          </a:p>
        </p:txBody>
      </p:sp>
    </p:spTree>
    <p:extLst>
      <p:ext uri="{BB962C8B-B14F-4D97-AF65-F5344CB8AC3E}">
        <p14:creationId xmlns:p14="http://schemas.microsoft.com/office/powerpoint/2010/main" val="1352980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22960" y="286605"/>
            <a:ext cx="7543800" cy="780196"/>
          </a:xfrm>
        </p:spPr>
        <p:txBody>
          <a:bodyPr/>
          <a:lstStyle/>
          <a:p>
            <a:pPr algn="ctr" eaLnBrk="1" hangingPunct="1">
              <a:defRPr/>
            </a:pPr>
            <a:r>
              <a:rPr lang="en-US" dirty="0"/>
              <a:t>Spiral Model Weaknesses</a:t>
            </a:r>
          </a:p>
        </p:txBody>
      </p:sp>
      <p:sp>
        <p:nvSpPr>
          <p:cNvPr id="35843" name="Rectangle 3"/>
          <p:cNvSpPr>
            <a:spLocks noGrp="1" noChangeArrowheads="1"/>
          </p:cNvSpPr>
          <p:nvPr>
            <p:ph type="body" idx="1"/>
          </p:nvPr>
        </p:nvSpPr>
        <p:spPr>
          <a:xfrm>
            <a:off x="457200" y="1371600"/>
            <a:ext cx="8229600" cy="4495800"/>
          </a:xfrm>
        </p:spPr>
        <p:txBody>
          <a:bodyPr/>
          <a:lstStyle/>
          <a:p>
            <a:pPr>
              <a:buFont typeface="Wingdings" panose="05000000000000000000" pitchFamily="2" charset="2"/>
              <a:buChar char="Ø"/>
            </a:pPr>
            <a:r>
              <a:rPr lang="en-US" altLang="en-US" sz="2400" dirty="0"/>
              <a:t>Time spent for evaluating risks too large for small or low-risk projects</a:t>
            </a:r>
          </a:p>
          <a:p>
            <a:pPr>
              <a:buFont typeface="Wingdings" panose="05000000000000000000" pitchFamily="2" charset="2"/>
              <a:buChar char="Ø"/>
            </a:pPr>
            <a:r>
              <a:rPr lang="en-US" altLang="en-US" sz="2400" dirty="0"/>
              <a:t>Time spent planning, resetting objectives, doing risk analysis and prototyping may  be excessive</a:t>
            </a:r>
          </a:p>
          <a:p>
            <a:pPr>
              <a:buFont typeface="Wingdings" panose="05000000000000000000" pitchFamily="2" charset="2"/>
              <a:buChar char="Ø"/>
            </a:pPr>
            <a:r>
              <a:rPr lang="en-US" altLang="en-US" sz="2400" dirty="0"/>
              <a:t>The model is complex </a:t>
            </a:r>
          </a:p>
          <a:p>
            <a:pPr>
              <a:buFont typeface="Wingdings" panose="05000000000000000000" pitchFamily="2" charset="2"/>
              <a:buChar char="Ø"/>
            </a:pPr>
            <a:r>
              <a:rPr lang="en-US" altLang="en-US" sz="2400" dirty="0"/>
              <a:t>Risk assessment expertise is required</a:t>
            </a:r>
          </a:p>
          <a:p>
            <a:pPr>
              <a:buFont typeface="Wingdings" panose="05000000000000000000" pitchFamily="2" charset="2"/>
              <a:buChar char="Ø"/>
            </a:pPr>
            <a:r>
              <a:rPr lang="en-US" altLang="en-US" sz="2400" dirty="0"/>
              <a:t>Spiral may continue indefinitely</a:t>
            </a:r>
          </a:p>
          <a:p>
            <a:pPr>
              <a:buFont typeface="Wingdings" panose="05000000000000000000" pitchFamily="2" charset="2"/>
              <a:buChar char="Ø"/>
            </a:pPr>
            <a:r>
              <a:rPr lang="en-US" altLang="en-US" sz="2400" dirty="0"/>
              <a:t>May be hard to define objective, verifiable milestones that indicate readiness to proceed through the next iteration</a:t>
            </a:r>
          </a:p>
        </p:txBody>
      </p:sp>
    </p:spTree>
    <p:extLst>
      <p:ext uri="{BB962C8B-B14F-4D97-AF65-F5344CB8AC3E}">
        <p14:creationId xmlns:p14="http://schemas.microsoft.com/office/powerpoint/2010/main" val="3460306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822960" y="286605"/>
            <a:ext cx="7543800" cy="780196"/>
          </a:xfrm>
        </p:spPr>
        <p:txBody>
          <a:bodyPr/>
          <a:lstStyle/>
          <a:p>
            <a:pPr algn="ctr" eaLnBrk="1" hangingPunct="1">
              <a:defRPr/>
            </a:pPr>
            <a:r>
              <a:rPr lang="en-US" dirty="0"/>
              <a:t>When to use Spiral Model</a:t>
            </a:r>
          </a:p>
        </p:txBody>
      </p:sp>
      <p:sp>
        <p:nvSpPr>
          <p:cNvPr id="36867" name="Rectangle 3"/>
          <p:cNvSpPr>
            <a:spLocks noGrp="1" noChangeArrowheads="1"/>
          </p:cNvSpPr>
          <p:nvPr>
            <p:ph type="body" idx="1"/>
          </p:nvPr>
        </p:nvSpPr>
        <p:spPr/>
        <p:txBody>
          <a:bodyPr>
            <a:normAutofit fontScale="92500" lnSpcReduction="20000"/>
          </a:bodyPr>
          <a:lstStyle/>
          <a:p>
            <a:pPr eaLnBrk="1" hangingPunct="1">
              <a:lnSpc>
                <a:spcPct val="80000"/>
              </a:lnSpc>
              <a:buFont typeface="Wingdings" panose="05000000000000000000" pitchFamily="2" charset="2"/>
              <a:buChar char="Ø"/>
            </a:pPr>
            <a:r>
              <a:rPr lang="en-US" altLang="en-US" sz="2800" dirty="0"/>
              <a:t>When creation of a prototype is appropriate</a:t>
            </a:r>
          </a:p>
          <a:p>
            <a:pPr eaLnBrk="1" hangingPunct="1">
              <a:lnSpc>
                <a:spcPct val="80000"/>
              </a:lnSpc>
              <a:buFont typeface="Wingdings" panose="05000000000000000000" pitchFamily="2" charset="2"/>
              <a:buChar char="Ø"/>
            </a:pPr>
            <a:r>
              <a:rPr lang="en-US" altLang="en-US" sz="2800" dirty="0"/>
              <a:t>When costs and risk evaluation is important</a:t>
            </a:r>
          </a:p>
          <a:p>
            <a:pPr eaLnBrk="1" hangingPunct="1">
              <a:lnSpc>
                <a:spcPct val="80000"/>
              </a:lnSpc>
              <a:buFont typeface="Wingdings" panose="05000000000000000000" pitchFamily="2" charset="2"/>
              <a:buChar char="Ø"/>
            </a:pPr>
            <a:r>
              <a:rPr lang="en-US" altLang="en-US" sz="2800" dirty="0"/>
              <a:t>For medium to high-risk projects</a:t>
            </a:r>
          </a:p>
          <a:p>
            <a:pPr eaLnBrk="1" hangingPunct="1">
              <a:lnSpc>
                <a:spcPct val="80000"/>
              </a:lnSpc>
              <a:buFont typeface="Wingdings" panose="05000000000000000000" pitchFamily="2" charset="2"/>
              <a:buChar char="Ø"/>
            </a:pPr>
            <a:r>
              <a:rPr lang="en-US" altLang="en-US" sz="2800" dirty="0"/>
              <a:t>Long-term project commitment unwise because of potential changes to economic priorities</a:t>
            </a:r>
          </a:p>
          <a:p>
            <a:pPr eaLnBrk="1" hangingPunct="1">
              <a:lnSpc>
                <a:spcPct val="80000"/>
              </a:lnSpc>
              <a:buFont typeface="Wingdings" panose="05000000000000000000" pitchFamily="2" charset="2"/>
              <a:buChar char="Ø"/>
            </a:pPr>
            <a:r>
              <a:rPr lang="en-US" altLang="en-US" sz="2800" dirty="0"/>
              <a:t>Users are unsure of their needs</a:t>
            </a:r>
          </a:p>
          <a:p>
            <a:pPr eaLnBrk="1" hangingPunct="1">
              <a:lnSpc>
                <a:spcPct val="80000"/>
              </a:lnSpc>
              <a:buFont typeface="Wingdings" panose="05000000000000000000" pitchFamily="2" charset="2"/>
              <a:buChar char="Ø"/>
            </a:pPr>
            <a:r>
              <a:rPr lang="en-US" altLang="en-US" sz="2800" dirty="0"/>
              <a:t>Requirements are complex</a:t>
            </a:r>
          </a:p>
          <a:p>
            <a:pPr eaLnBrk="1" hangingPunct="1">
              <a:lnSpc>
                <a:spcPct val="80000"/>
              </a:lnSpc>
              <a:buFont typeface="Wingdings" panose="05000000000000000000" pitchFamily="2" charset="2"/>
              <a:buChar char="Ø"/>
            </a:pPr>
            <a:r>
              <a:rPr lang="en-US" altLang="en-US" sz="2800" dirty="0"/>
              <a:t>New product line </a:t>
            </a:r>
          </a:p>
          <a:p>
            <a:pPr eaLnBrk="1" hangingPunct="1">
              <a:lnSpc>
                <a:spcPct val="80000"/>
              </a:lnSpc>
              <a:buFont typeface="Wingdings" panose="05000000000000000000" pitchFamily="2" charset="2"/>
              <a:buChar char="Ø"/>
            </a:pPr>
            <a:r>
              <a:rPr lang="en-US" altLang="en-US" sz="2800" dirty="0"/>
              <a:t>Significant changes are expected (research and exploration)</a:t>
            </a:r>
          </a:p>
          <a:p>
            <a:pPr eaLnBrk="1" hangingPunct="1">
              <a:lnSpc>
                <a:spcPct val="80000"/>
              </a:lnSpc>
              <a:buFont typeface="Wingdings" panose="05000000000000000000" pitchFamily="2" charset="2"/>
              <a:buChar char="Ø"/>
            </a:pPr>
            <a:endParaRPr lang="en-US" altLang="en-US" sz="2800" dirty="0"/>
          </a:p>
        </p:txBody>
      </p:sp>
    </p:spTree>
    <p:extLst>
      <p:ext uri="{BB962C8B-B14F-4D97-AF65-F5344CB8AC3E}">
        <p14:creationId xmlns:p14="http://schemas.microsoft.com/office/powerpoint/2010/main" val="935703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38199"/>
            <a:ext cx="7543800" cy="838201"/>
          </a:xfrm>
        </p:spPr>
        <p:txBody>
          <a:bodyPr>
            <a:normAutofit fontScale="90000"/>
          </a:bodyPr>
          <a:lstStyle/>
          <a:p>
            <a:r>
              <a:rPr lang="en-US" b="1" dirty="0"/>
              <a:t>Advantages of Spiral Model</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pPr lvl="0" fontAlgn="base"/>
            <a:r>
              <a:rPr lang="en-US" b="1" dirty="0"/>
              <a:t>Risk Handling</a:t>
            </a:r>
            <a:endParaRPr lang="en-US" dirty="0"/>
          </a:p>
          <a:p>
            <a:pPr lvl="0" fontAlgn="base"/>
            <a:r>
              <a:rPr lang="en-US" b="1" dirty="0"/>
              <a:t>Good for large projects</a:t>
            </a:r>
            <a:endParaRPr lang="en-US" dirty="0"/>
          </a:p>
          <a:p>
            <a:pPr lvl="0" fontAlgn="base"/>
            <a:r>
              <a:rPr lang="en-US" b="1" dirty="0"/>
              <a:t>Flexibility in Requirements</a:t>
            </a:r>
            <a:endParaRPr lang="en-US" dirty="0"/>
          </a:p>
          <a:p>
            <a:pPr lvl="0" fontAlgn="base"/>
            <a:r>
              <a:rPr lang="en-US" b="1" dirty="0"/>
              <a:t>Customer Satisfaction</a:t>
            </a:r>
            <a:endParaRPr lang="en-US" dirty="0"/>
          </a:p>
          <a:p>
            <a:pPr lvl="0" fontAlgn="base"/>
            <a:r>
              <a:rPr lang="en-US" dirty="0"/>
              <a:t>Iterative and Incremental Approach</a:t>
            </a:r>
          </a:p>
          <a:p>
            <a:pPr lvl="0" fontAlgn="base"/>
            <a:r>
              <a:rPr lang="en-US" dirty="0"/>
              <a:t>Emphasis on Risk Management</a:t>
            </a:r>
          </a:p>
          <a:p>
            <a:pPr lvl="0" fontAlgn="base"/>
            <a:r>
              <a:rPr lang="en-US" dirty="0"/>
              <a:t>Improved Communication</a:t>
            </a:r>
          </a:p>
          <a:p>
            <a:pPr lvl="0" fontAlgn="base"/>
            <a:r>
              <a:rPr lang="en-US" dirty="0"/>
              <a:t>Improved Quality</a:t>
            </a:r>
          </a:p>
          <a:p>
            <a:endParaRPr lang="en-US" dirty="0"/>
          </a:p>
        </p:txBody>
      </p:sp>
    </p:spTree>
    <p:extLst>
      <p:ext uri="{BB962C8B-B14F-4D97-AF65-F5344CB8AC3E}">
        <p14:creationId xmlns:p14="http://schemas.microsoft.com/office/powerpoint/2010/main" val="1720896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Disadvantages of Spiral Model</a:t>
            </a:r>
            <a:r>
              <a:rPr lang="en-US" dirty="0"/>
              <a:t>: </a:t>
            </a:r>
          </a:p>
        </p:txBody>
      </p:sp>
      <p:sp>
        <p:nvSpPr>
          <p:cNvPr id="3" name="Content Placeholder 2"/>
          <p:cNvSpPr>
            <a:spLocks noGrp="1"/>
          </p:cNvSpPr>
          <p:nvPr>
            <p:ph idx="1"/>
          </p:nvPr>
        </p:nvSpPr>
        <p:spPr/>
        <p:txBody>
          <a:bodyPr>
            <a:normAutofit fontScale="92500"/>
          </a:bodyPr>
          <a:lstStyle/>
          <a:p>
            <a:pPr lvl="0" fontAlgn="base"/>
            <a:r>
              <a:rPr lang="en-US" b="1" dirty="0"/>
              <a:t>Complex:</a:t>
            </a:r>
            <a:r>
              <a:rPr lang="en-US" dirty="0"/>
              <a:t> The Spiral Model is much more complex than other SDLC models.</a:t>
            </a:r>
          </a:p>
          <a:p>
            <a:pPr lvl="0" fontAlgn="base"/>
            <a:r>
              <a:rPr lang="en-US" b="1" dirty="0"/>
              <a:t>Expensive:</a:t>
            </a:r>
            <a:r>
              <a:rPr lang="en-US" dirty="0"/>
              <a:t> Spiral Model is not suitable for small projects as it is expensive.</a:t>
            </a:r>
          </a:p>
          <a:p>
            <a:pPr lvl="0" fontAlgn="base"/>
            <a:r>
              <a:rPr lang="en-US" b="1" dirty="0"/>
              <a:t>Too much dependability on Risk Analysis</a:t>
            </a:r>
            <a:endParaRPr lang="en-US" dirty="0"/>
          </a:p>
          <a:p>
            <a:pPr lvl="0" fontAlgn="base"/>
            <a:r>
              <a:rPr lang="en-US" b="1" dirty="0"/>
              <a:t>Difficulty in time management</a:t>
            </a:r>
            <a:endParaRPr lang="en-US" dirty="0"/>
          </a:p>
          <a:p>
            <a:pPr lvl="0" fontAlgn="base"/>
            <a:r>
              <a:rPr lang="en-US" dirty="0"/>
              <a:t>Complexity: The Spiral Model can be complex, as it involves multiple iterations of the software development process.</a:t>
            </a:r>
          </a:p>
          <a:p>
            <a:pPr lvl="0" fontAlgn="base"/>
            <a:r>
              <a:rPr lang="en-US" dirty="0"/>
              <a:t>Time-Consuming: The Spiral Model can be time-consuming, as it requires multiple evaluations and reviews.</a:t>
            </a:r>
          </a:p>
          <a:p>
            <a:pPr lvl="0" fontAlgn="base"/>
            <a:r>
              <a:rPr lang="en-US" dirty="0"/>
              <a:t>Resource Intensive: The Spiral Model can be resource-intensive, as it requires a significant investment in planning, risk analysis, and evaluations.</a:t>
            </a:r>
          </a:p>
        </p:txBody>
      </p:sp>
    </p:spTree>
    <p:extLst>
      <p:ext uri="{BB962C8B-B14F-4D97-AF65-F5344CB8AC3E}">
        <p14:creationId xmlns:p14="http://schemas.microsoft.com/office/powerpoint/2010/main" val="2864643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RAD Model</a:t>
            </a:r>
          </a:p>
        </p:txBody>
      </p:sp>
      <p:sp>
        <p:nvSpPr>
          <p:cNvPr id="3" name="Content Placeholder 2"/>
          <p:cNvSpPr>
            <a:spLocks noGrp="1"/>
          </p:cNvSpPr>
          <p:nvPr>
            <p:ph idx="1"/>
          </p:nvPr>
        </p:nvSpPr>
        <p:spPr>
          <a:xfrm>
            <a:off x="457200" y="1845734"/>
            <a:ext cx="8153399" cy="4023360"/>
          </a:xfrm>
        </p:spPr>
        <p:txBody>
          <a:bodyPr>
            <a:normAutofit/>
          </a:bodyPr>
          <a:lstStyle/>
          <a:p>
            <a:pPr algn="just"/>
            <a:r>
              <a:rPr lang="en-US" sz="2400" dirty="0"/>
              <a:t>RAD model refers to Rapid Application Development and it is a type of Incremental Model. The components or functions are developed in parallel and it can handle small projects as well as medium projects. In this model, any changes can be made at any stage. It has high productivity due to less number of people. </a:t>
            </a:r>
          </a:p>
          <a:p>
            <a:r>
              <a:rPr lang="en-US" sz="2400" dirty="0"/>
              <a:t>It focuses on input-output source and destination of the information. It emphasizes on delivering projects in small pieces; the larger projects are divided into a series of smaller projects. </a:t>
            </a:r>
            <a:r>
              <a:rPr lang="en-US" sz="2400" b="1" dirty="0"/>
              <a:t>The main features of RAD modeling are that it focuses on the reuse of templates, tools, processes, and code.</a:t>
            </a:r>
          </a:p>
          <a:p>
            <a:pPr algn="just"/>
            <a:endParaRPr lang="en-US" sz="2400" dirty="0"/>
          </a:p>
        </p:txBody>
      </p:sp>
    </p:spTree>
    <p:extLst>
      <p:ext uri="{BB962C8B-B14F-4D97-AF65-F5344CB8AC3E}">
        <p14:creationId xmlns:p14="http://schemas.microsoft.com/office/powerpoint/2010/main" val="564857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RAD (Rapid Application Development) is a concept that products can be developed faster and of higher quality through:</a:t>
            </a:r>
          </a:p>
          <a:p>
            <a:pPr lvl="0"/>
            <a:r>
              <a:rPr lang="en-US" dirty="0"/>
              <a:t>Gathering requirements using workshops or focus groups</a:t>
            </a:r>
          </a:p>
          <a:p>
            <a:pPr lvl="0"/>
            <a:r>
              <a:rPr lang="en-US" dirty="0"/>
              <a:t>Prototyping and early, reiterative user testing of designs</a:t>
            </a:r>
          </a:p>
          <a:p>
            <a:pPr lvl="0"/>
            <a:r>
              <a:rPr lang="en-US" dirty="0"/>
              <a:t>The re-use of software components</a:t>
            </a:r>
          </a:p>
          <a:p>
            <a:pPr lvl="0"/>
            <a:r>
              <a:rPr lang="en-US" dirty="0"/>
              <a:t>A rigidly paced schedule that refers design improvements to the next product version</a:t>
            </a:r>
          </a:p>
          <a:p>
            <a:pPr lvl="0"/>
            <a:r>
              <a:rPr lang="en-US" dirty="0"/>
              <a:t>Less formality in reviews and other team communication</a:t>
            </a:r>
          </a:p>
        </p:txBody>
      </p:sp>
    </p:spTree>
    <p:extLst>
      <p:ext uri="{BB962C8B-B14F-4D97-AF65-F5344CB8AC3E}">
        <p14:creationId xmlns:p14="http://schemas.microsoft.com/office/powerpoint/2010/main" val="399110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90600"/>
            <a:ext cx="8382000" cy="6186309"/>
          </a:xfrm>
          <a:prstGeom prst="rect">
            <a:avLst/>
          </a:prstGeom>
        </p:spPr>
        <p:txBody>
          <a:bodyPr wrap="square">
            <a:spAutoFit/>
          </a:bodyPr>
          <a:lstStyle/>
          <a:p>
            <a:r>
              <a:rPr lang="en-US" b="1" u="sng" dirty="0"/>
              <a:t>Characteristics of software in software engineering:</a:t>
            </a:r>
          </a:p>
          <a:p>
            <a:endParaRPr lang="en-US" b="1" dirty="0"/>
          </a:p>
          <a:p>
            <a:pPr marL="285750" indent="-285750">
              <a:lnSpc>
                <a:spcPct val="150000"/>
              </a:lnSpc>
              <a:buFont typeface="Arial" panose="020B0604020202020204" pitchFamily="34" charset="0"/>
              <a:buChar char="•"/>
            </a:pPr>
            <a:r>
              <a:rPr lang="en-US" b="1" dirty="0"/>
              <a:t>Software is developed or engineered; it is not manufactured in the classical sense:</a:t>
            </a:r>
          </a:p>
          <a:p>
            <a:pPr marL="742950" lvl="1" indent="-285750">
              <a:lnSpc>
                <a:spcPct val="150000"/>
              </a:lnSpc>
              <a:buFont typeface="Arial" panose="020B0604020202020204" pitchFamily="34" charset="0"/>
              <a:buChar char="•"/>
            </a:pPr>
            <a:r>
              <a:rPr lang="en-US" dirty="0"/>
              <a:t>Although some similarities exist between software development and hardware manufacturing, few activities are fundamentally different.</a:t>
            </a:r>
          </a:p>
          <a:p>
            <a:pPr marL="285750" indent="-285750">
              <a:lnSpc>
                <a:spcPct val="150000"/>
              </a:lnSpc>
              <a:buFont typeface="Arial" panose="020B0604020202020204" pitchFamily="34" charset="0"/>
              <a:buChar char="•"/>
            </a:pPr>
            <a:r>
              <a:rPr lang="en-US" b="1" dirty="0"/>
              <a:t>The software doesn’t “wear out.”:</a:t>
            </a:r>
          </a:p>
          <a:p>
            <a:pPr marL="742950" lvl="1" indent="-285750">
              <a:lnSpc>
                <a:spcPct val="150000"/>
              </a:lnSpc>
              <a:buFont typeface="Arial" panose="020B0604020202020204" pitchFamily="34" charset="0"/>
              <a:buChar char="•"/>
            </a:pPr>
            <a:r>
              <a:rPr lang="en-US" dirty="0"/>
              <a:t>There are no software spare parts.</a:t>
            </a:r>
          </a:p>
          <a:p>
            <a:pPr marL="742950" lvl="1" indent="-285750">
              <a:lnSpc>
                <a:spcPct val="150000"/>
              </a:lnSpc>
              <a:buFont typeface="Arial" panose="020B0604020202020204" pitchFamily="34" charset="0"/>
              <a:buChar char="•"/>
            </a:pPr>
            <a:r>
              <a:rPr lang="en-US" dirty="0"/>
              <a:t>When a hardware component wears out, it is replaced by a spare part.</a:t>
            </a:r>
          </a:p>
          <a:p>
            <a:pPr marL="285750" indent="-285750">
              <a:lnSpc>
                <a:spcPct val="150000"/>
              </a:lnSpc>
              <a:buFont typeface="Arial" panose="020B0604020202020204" pitchFamily="34" charset="0"/>
              <a:buChar char="•"/>
            </a:pPr>
            <a:r>
              <a:rPr lang="en-US" b="1" dirty="0"/>
              <a:t>The Software is flexible.</a:t>
            </a:r>
          </a:p>
          <a:p>
            <a:pPr marL="285750" indent="-285750">
              <a:lnSpc>
                <a:spcPct val="150000"/>
              </a:lnSpc>
              <a:buFont typeface="Arial" panose="020B0604020202020204" pitchFamily="34" charset="0"/>
              <a:buChar char="•"/>
            </a:pPr>
            <a:r>
              <a:rPr lang="en-US" b="1" dirty="0"/>
              <a:t>Reusability of Components.</a:t>
            </a:r>
          </a:p>
          <a:p>
            <a:pPr marL="285750" indent="-285750">
              <a:lnSpc>
                <a:spcPct val="150000"/>
              </a:lnSpc>
              <a:buFont typeface="Arial" panose="020B0604020202020204" pitchFamily="34" charset="0"/>
              <a:buChar char="•"/>
            </a:pPr>
            <a:r>
              <a:rPr lang="en-US" b="1" dirty="0"/>
              <a:t>The software continues to be custom-built:</a:t>
            </a:r>
          </a:p>
          <a:p>
            <a:pPr marL="742950" lvl="1" indent="-285750">
              <a:lnSpc>
                <a:spcPct val="150000"/>
              </a:lnSpc>
              <a:buFont typeface="Arial" panose="020B0604020202020204" pitchFamily="34" charset="0"/>
              <a:buChar char="•"/>
            </a:pPr>
            <a:r>
              <a:rPr lang="en-US" dirty="0"/>
              <a:t>A software part should be planned and carried out with the goal that it tends to be reused in various projects.</a:t>
            </a:r>
          </a:p>
          <a:p>
            <a:pPr marL="285750" indent="-285750">
              <a:buFont typeface="Arial" panose="020B0604020202020204" pitchFamily="34" charset="0"/>
              <a:buChar char="•"/>
            </a:pPr>
            <a:endParaRPr lang="en-US" dirty="0"/>
          </a:p>
          <a:p>
            <a:endParaRPr lang="en-US" b="1" dirty="0"/>
          </a:p>
        </p:txBody>
      </p:sp>
    </p:spTree>
    <p:extLst>
      <p:ext uri="{BB962C8B-B14F-4D97-AF65-F5344CB8AC3E}">
        <p14:creationId xmlns:p14="http://schemas.microsoft.com/office/powerpoint/2010/main" val="383741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D - Rapid Application Development -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838201"/>
            <a:ext cx="8001000" cy="5030788"/>
          </a:xfrm>
          <a:prstGeom prst="rect">
            <a:avLst/>
          </a:prstGeom>
          <a:noFill/>
          <a:ln>
            <a:noFill/>
          </a:ln>
        </p:spPr>
      </p:pic>
    </p:spTree>
    <p:extLst>
      <p:ext uri="{BB962C8B-B14F-4D97-AF65-F5344CB8AC3E}">
        <p14:creationId xmlns:p14="http://schemas.microsoft.com/office/powerpoint/2010/main" val="2923969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457200"/>
            <a:ext cx="7543801" cy="5715000"/>
          </a:xfrm>
        </p:spPr>
        <p:txBody>
          <a:bodyPr>
            <a:normAutofit fontScale="92500" lnSpcReduction="10000"/>
          </a:bodyPr>
          <a:lstStyle/>
          <a:p>
            <a:r>
              <a:rPr lang="en-US" dirty="0"/>
              <a:t>The various phases of RAD are as follows:</a:t>
            </a:r>
            <a:endParaRPr lang="en-US" b="1" dirty="0"/>
          </a:p>
          <a:p>
            <a:r>
              <a:rPr lang="en-US" b="1" dirty="0"/>
              <a:t>1.Business Modelling:</a:t>
            </a:r>
            <a:r>
              <a:rPr lang="en-US" dirty="0"/>
              <a:t> The information flow among business functions is defined by answering questions like what data drives the business process, what data is generated, who generates it, where does the information go, who process it and so on.</a:t>
            </a:r>
          </a:p>
          <a:p>
            <a:r>
              <a:rPr lang="en-US" b="1" dirty="0"/>
              <a:t>2. Data Modelling:</a:t>
            </a:r>
            <a:r>
              <a:rPr lang="en-US" dirty="0"/>
              <a:t> The data collected from business modeling is refined into a set of data objects (entities) that are needed to support the business. The attributes (character of each entity) are identified, and the relation between these data objects (entities) is defined.</a:t>
            </a:r>
          </a:p>
          <a:p>
            <a:r>
              <a:rPr lang="en-US" b="1" dirty="0"/>
              <a:t>3. Process Modelling:</a:t>
            </a:r>
            <a:r>
              <a:rPr lang="en-US" dirty="0"/>
              <a:t> The information object defined in the data modeling phase are transformed to achieve the data flow necessary to implement a business function. Processing descriptions are created for adding, modifying, deleting, or retrieving a data object.</a:t>
            </a:r>
          </a:p>
          <a:p>
            <a:r>
              <a:rPr lang="en-US" b="1" dirty="0"/>
              <a:t>4. Application Generation:</a:t>
            </a:r>
            <a:r>
              <a:rPr lang="en-US" dirty="0"/>
              <a:t> Automated tools are used to facilitate construction of the software; even they use the 4th GL techniques.</a:t>
            </a:r>
          </a:p>
          <a:p>
            <a:r>
              <a:rPr lang="en-US" b="1" dirty="0"/>
              <a:t>5. Testing &amp; Turnover:</a:t>
            </a:r>
            <a:r>
              <a:rPr lang="en-US" dirty="0"/>
              <a:t> Many of the programming components have already been tested since RAD emphasis reuse. This reduces the overall testing time. But the new part must be tested, and all interfaces must be fully exercised.</a:t>
            </a:r>
          </a:p>
          <a:p>
            <a:endParaRPr lang="en-US" dirty="0"/>
          </a:p>
        </p:txBody>
      </p:sp>
    </p:spTree>
    <p:extLst>
      <p:ext uri="{BB962C8B-B14F-4D97-AF65-F5344CB8AC3E}">
        <p14:creationId xmlns:p14="http://schemas.microsoft.com/office/powerpoint/2010/main" val="33875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533400"/>
            <a:ext cx="7543801" cy="5335694"/>
          </a:xfrm>
        </p:spPr>
        <p:txBody>
          <a:bodyPr/>
          <a:lstStyle/>
          <a:p>
            <a:r>
              <a:rPr lang="en-US" b="1" dirty="0"/>
              <a:t>When to use RAD Methodology?</a:t>
            </a:r>
            <a:endParaRPr lang="en-US" dirty="0"/>
          </a:p>
          <a:p>
            <a:pPr lvl="0"/>
            <a:r>
              <a:rPr lang="en-US" dirty="0"/>
              <a:t>When a system needs to be produced in a short span of time (2-3 months)</a:t>
            </a:r>
          </a:p>
          <a:p>
            <a:pPr lvl="0"/>
            <a:r>
              <a:rPr lang="en-US" dirty="0"/>
              <a:t>When the requirements are known</a:t>
            </a:r>
          </a:p>
          <a:p>
            <a:pPr lvl="0"/>
            <a:r>
              <a:rPr lang="en-US" dirty="0"/>
              <a:t>When the user will be involved all through the life cycle</a:t>
            </a:r>
          </a:p>
          <a:p>
            <a:pPr lvl="0"/>
            <a:r>
              <a:rPr lang="en-US" dirty="0"/>
              <a:t>When technical risk is less</a:t>
            </a:r>
          </a:p>
          <a:p>
            <a:pPr lvl="0"/>
            <a:r>
              <a:rPr lang="en-US" dirty="0"/>
              <a:t>When there is a necessity to create a system that can be modularized in 2-3 months of time</a:t>
            </a:r>
          </a:p>
          <a:p>
            <a:r>
              <a:rPr lang="en-US" dirty="0"/>
              <a:t>When a budget is high enough to afford designers for modeling along with the cost of automated tools for code generation</a:t>
            </a:r>
          </a:p>
        </p:txBody>
      </p:sp>
    </p:spTree>
    <p:extLst>
      <p:ext uri="{BB962C8B-B14F-4D97-AF65-F5344CB8AC3E}">
        <p14:creationId xmlns:p14="http://schemas.microsoft.com/office/powerpoint/2010/main" val="990498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5800" y="173183"/>
            <a:ext cx="8001000" cy="5160817"/>
          </a:xfrm>
          <a:prstGeom prst="rect">
            <a:avLst/>
          </a:prstGeom>
        </p:spPr>
      </p:pic>
      <p:pic>
        <p:nvPicPr>
          <p:cNvPr id="5" name="Picture 4"/>
          <p:cNvPicPr>
            <a:picLocks noChangeAspect="1"/>
          </p:cNvPicPr>
          <p:nvPr/>
        </p:nvPicPr>
        <p:blipFill>
          <a:blip r:embed="rId3"/>
          <a:stretch>
            <a:fillRect/>
          </a:stretch>
        </p:blipFill>
        <p:spPr>
          <a:xfrm>
            <a:off x="685800" y="5334000"/>
            <a:ext cx="8001000" cy="676275"/>
          </a:xfrm>
          <a:prstGeom prst="rect">
            <a:avLst/>
          </a:prstGeom>
        </p:spPr>
      </p:pic>
    </p:spTree>
    <p:extLst>
      <p:ext uri="{BB962C8B-B14F-4D97-AF65-F5344CB8AC3E}">
        <p14:creationId xmlns:p14="http://schemas.microsoft.com/office/powerpoint/2010/main" val="291000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V-Model</a:t>
            </a:r>
          </a:p>
        </p:txBody>
      </p:sp>
      <p:pic>
        <p:nvPicPr>
          <p:cNvPr id="4" name="Content Placeholder 3" descr="v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0537" y="2205038"/>
            <a:ext cx="5667375" cy="3967162"/>
          </a:xfrm>
          <a:prstGeom prst="rect">
            <a:avLst/>
          </a:prstGeom>
          <a:noFill/>
          <a:ln>
            <a:noFill/>
          </a:ln>
        </p:spPr>
      </p:pic>
    </p:spTree>
    <p:extLst>
      <p:ext uri="{BB962C8B-B14F-4D97-AF65-F5344CB8AC3E}">
        <p14:creationId xmlns:p14="http://schemas.microsoft.com/office/powerpoint/2010/main" val="1941094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295400"/>
            <a:ext cx="7543801" cy="4573694"/>
          </a:xfrm>
        </p:spPr>
        <p:txBody>
          <a:bodyPr/>
          <a:lstStyle/>
          <a:p>
            <a:r>
              <a:rPr lang="en-US" b="1" dirty="0"/>
              <a:t>V Model</a:t>
            </a:r>
            <a:r>
              <a:rPr lang="en-US" dirty="0"/>
              <a:t> is a highly disciplined SDLC model which has a testing phase parallel to each development phase. The V model is an extension of the waterfall model wherein software development and testing is executed in a sequential way. It is known as the Validation or Verification Model.</a:t>
            </a:r>
          </a:p>
          <a:p>
            <a:r>
              <a:rPr lang="en-US" dirty="0"/>
              <a:t>SDLC- Software Development Life Cycle (Left Side )</a:t>
            </a:r>
          </a:p>
          <a:p>
            <a:r>
              <a:rPr lang="en-US" dirty="0"/>
              <a:t>STLC- Software Testing life Cycle(Right Side)</a:t>
            </a:r>
          </a:p>
          <a:p>
            <a:endParaRPr lang="en-US" dirty="0"/>
          </a:p>
        </p:txBody>
      </p:sp>
    </p:spTree>
    <p:extLst>
      <p:ext uri="{BB962C8B-B14F-4D97-AF65-F5344CB8AC3E}">
        <p14:creationId xmlns:p14="http://schemas.microsoft.com/office/powerpoint/2010/main" val="1084324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061960" cy="1143000"/>
          </a:xfrm>
        </p:spPr>
        <p:txBody>
          <a:bodyPr>
            <a:normAutofit/>
          </a:bodyPr>
          <a:lstStyle/>
          <a:p>
            <a:pPr algn="ctr"/>
            <a:r>
              <a:rPr lang="en-US" sz="2400" b="1" u="sng" dirty="0">
                <a:solidFill>
                  <a:schemeClr val="tx1"/>
                </a:solidFill>
              </a:rPr>
              <a:t>Agile Process:</a:t>
            </a:r>
            <a:br>
              <a:rPr lang="en-US" sz="2400" b="1" dirty="0">
                <a:solidFill>
                  <a:schemeClr val="tx1"/>
                </a:solidFill>
              </a:rPr>
            </a:br>
            <a:br>
              <a:rPr lang="en-US" sz="2400" b="1" dirty="0">
                <a:solidFill>
                  <a:schemeClr val="tx1"/>
                </a:solidFill>
              </a:rPr>
            </a:br>
            <a:r>
              <a:rPr lang="en-US" sz="2400" b="1" dirty="0">
                <a:solidFill>
                  <a:schemeClr val="tx1"/>
                </a:solidFill>
              </a:rPr>
              <a:t>Agility </a:t>
            </a:r>
            <a:r>
              <a:rPr lang="en-US" sz="2000" dirty="0">
                <a:solidFill>
                  <a:schemeClr val="tx1"/>
                </a:solidFill>
              </a:rPr>
              <a:t>is defined as the ability of a project team to respond rapidly to a change.</a:t>
            </a:r>
          </a:p>
        </p:txBody>
      </p:sp>
      <p:sp>
        <p:nvSpPr>
          <p:cNvPr id="3" name="Content Placeholder 2"/>
          <p:cNvSpPr>
            <a:spLocks noGrp="1"/>
          </p:cNvSpPr>
          <p:nvPr>
            <p:ph idx="1"/>
          </p:nvPr>
        </p:nvSpPr>
        <p:spPr>
          <a:xfrm>
            <a:off x="304800" y="1371600"/>
            <a:ext cx="8534399" cy="5791200"/>
          </a:xfrm>
        </p:spPr>
        <p:txBody>
          <a:bodyPr>
            <a:normAutofit fontScale="77500" lnSpcReduction="20000"/>
          </a:bodyPr>
          <a:lstStyle/>
          <a:p>
            <a:pPr marL="0" indent="0">
              <a:buNone/>
            </a:pPr>
            <a:r>
              <a:rPr lang="en-US" sz="2600" b="1" dirty="0">
                <a:solidFill>
                  <a:schemeClr val="tx1"/>
                </a:solidFill>
              </a:rPr>
              <a:t>12 Principles of Agile process:-</a:t>
            </a:r>
          </a:p>
          <a:p>
            <a:pPr>
              <a:buFont typeface="Wingdings" panose="05000000000000000000" pitchFamily="2" charset="2"/>
              <a:buChar char="§"/>
            </a:pPr>
            <a:r>
              <a:rPr lang="en-US" sz="2600" dirty="0">
                <a:solidFill>
                  <a:schemeClr val="tx1"/>
                </a:solidFill>
              </a:rPr>
              <a:t>The highest priority of this process is to satisfy the customer.</a:t>
            </a:r>
          </a:p>
          <a:p>
            <a:pPr>
              <a:buFont typeface="Wingdings" panose="05000000000000000000" pitchFamily="2" charset="2"/>
              <a:buChar char="§"/>
            </a:pPr>
            <a:r>
              <a:rPr lang="en-US" sz="2600" dirty="0">
                <a:solidFill>
                  <a:schemeClr val="tx1"/>
                </a:solidFill>
              </a:rPr>
              <a:t>Acceptance of changing requirement even late in development.</a:t>
            </a:r>
          </a:p>
          <a:p>
            <a:pPr>
              <a:buFont typeface="Wingdings" panose="05000000000000000000" pitchFamily="2" charset="2"/>
              <a:buChar char="§"/>
            </a:pPr>
            <a:r>
              <a:rPr lang="en-US" sz="2600" dirty="0">
                <a:solidFill>
                  <a:schemeClr val="tx1"/>
                </a:solidFill>
              </a:rPr>
              <a:t>Frequently deliver a working software in small time span.</a:t>
            </a:r>
          </a:p>
          <a:p>
            <a:pPr>
              <a:buFont typeface="Wingdings" panose="05000000000000000000" pitchFamily="2" charset="2"/>
              <a:buChar char="§"/>
            </a:pPr>
            <a:r>
              <a:rPr lang="en-US" sz="2600" dirty="0">
                <a:solidFill>
                  <a:schemeClr val="tx1"/>
                </a:solidFill>
              </a:rPr>
              <a:t>Throughout the project business people and developers work together on daily basis.</a:t>
            </a:r>
          </a:p>
          <a:p>
            <a:pPr>
              <a:buFont typeface="Wingdings" panose="05000000000000000000" pitchFamily="2" charset="2"/>
              <a:buChar char="§"/>
            </a:pPr>
            <a:r>
              <a:rPr lang="en-US" sz="2600" dirty="0">
                <a:solidFill>
                  <a:schemeClr val="tx1"/>
                </a:solidFill>
              </a:rPr>
              <a:t>Projects are created around motivated people if they are given  the proper environment and support.</a:t>
            </a:r>
          </a:p>
          <a:p>
            <a:pPr>
              <a:buFont typeface="Wingdings" panose="05000000000000000000" pitchFamily="2" charset="2"/>
              <a:buChar char="§"/>
            </a:pPr>
            <a:r>
              <a:rPr lang="en-US" sz="2600" dirty="0">
                <a:solidFill>
                  <a:schemeClr val="tx1"/>
                </a:solidFill>
              </a:rPr>
              <a:t>Face to face interaction is the most efficient method of moving information in the development team.</a:t>
            </a:r>
          </a:p>
          <a:p>
            <a:pPr>
              <a:buFont typeface="Wingdings" panose="05000000000000000000" pitchFamily="2" charset="2"/>
              <a:buChar char="§"/>
            </a:pPr>
            <a:r>
              <a:rPr lang="en-US" sz="2600" dirty="0">
                <a:solidFill>
                  <a:schemeClr val="tx1"/>
                </a:solidFill>
              </a:rPr>
              <a:t>Primary measure of progress is a working software.</a:t>
            </a:r>
          </a:p>
          <a:p>
            <a:pPr>
              <a:buFont typeface="Wingdings" panose="05000000000000000000" pitchFamily="2" charset="2"/>
              <a:buChar char="§"/>
            </a:pPr>
            <a:r>
              <a:rPr lang="en-US" sz="2600" dirty="0">
                <a:solidFill>
                  <a:schemeClr val="tx1"/>
                </a:solidFill>
              </a:rPr>
              <a:t>Agile process helps in sustainable development.</a:t>
            </a:r>
          </a:p>
          <a:p>
            <a:pPr>
              <a:buFont typeface="Wingdings" panose="05000000000000000000" pitchFamily="2" charset="2"/>
              <a:buChar char="§"/>
            </a:pPr>
            <a:r>
              <a:rPr lang="en-US" sz="2600" dirty="0">
                <a:solidFill>
                  <a:schemeClr val="tx1"/>
                </a:solidFill>
              </a:rPr>
              <a:t>Continuous attention to technical excellence and good design increases agility.</a:t>
            </a:r>
          </a:p>
          <a:p>
            <a:pPr>
              <a:buFont typeface="Wingdings" panose="05000000000000000000" pitchFamily="2" charset="2"/>
              <a:buChar char="§"/>
            </a:pPr>
            <a:r>
              <a:rPr lang="en-US" sz="2600" dirty="0">
                <a:solidFill>
                  <a:schemeClr val="tx1"/>
                </a:solidFill>
              </a:rPr>
              <a:t>From self organizing teams the best architecture, design and requirements are emerged.</a:t>
            </a:r>
          </a:p>
          <a:p>
            <a:pPr>
              <a:buFont typeface="Wingdings" panose="05000000000000000000" pitchFamily="2" charset="2"/>
              <a:buChar char="§"/>
            </a:pPr>
            <a:r>
              <a:rPr lang="en-US" sz="2600" dirty="0">
                <a:solidFill>
                  <a:schemeClr val="tx1"/>
                </a:solidFill>
              </a:rPr>
              <a:t>Simplicity is necessary in development.</a:t>
            </a:r>
          </a:p>
          <a:p>
            <a:endParaRPr lang="en-US" dirty="0"/>
          </a:p>
        </p:txBody>
      </p:sp>
    </p:spTree>
    <p:extLst>
      <p:ext uri="{BB962C8B-B14F-4D97-AF65-F5344CB8AC3E}">
        <p14:creationId xmlns:p14="http://schemas.microsoft.com/office/powerpoint/2010/main" val="2583384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lstStyle/>
          <a:p>
            <a:pPr algn="ctr"/>
            <a:r>
              <a:rPr lang="en-US" b="1" dirty="0"/>
              <a:t>Agile process model</a:t>
            </a:r>
            <a:endParaRPr lang="en-US" dirty="0"/>
          </a:p>
        </p:txBody>
      </p:sp>
      <p:sp>
        <p:nvSpPr>
          <p:cNvPr id="3" name="Content Placeholder 2"/>
          <p:cNvSpPr>
            <a:spLocks noGrp="1"/>
          </p:cNvSpPr>
          <p:nvPr>
            <p:ph idx="1"/>
          </p:nvPr>
        </p:nvSpPr>
        <p:spPr>
          <a:xfrm>
            <a:off x="457200" y="1845734"/>
            <a:ext cx="8305799" cy="4023360"/>
          </a:xfrm>
        </p:spPr>
        <p:txBody>
          <a:bodyPr>
            <a:normAutofit lnSpcReduction="10000"/>
          </a:bodyPr>
          <a:lstStyle/>
          <a:p>
            <a:pPr algn="just"/>
            <a:r>
              <a:rPr lang="en-US" dirty="0">
                <a:solidFill>
                  <a:schemeClr val="tx1"/>
                </a:solidFill>
              </a:rPr>
              <a:t>The meaning of Agile is swift or </a:t>
            </a:r>
            <a:r>
              <a:rPr lang="en-US" dirty="0" err="1">
                <a:solidFill>
                  <a:schemeClr val="tx1"/>
                </a:solidFill>
              </a:rPr>
              <a:t>versatile."</a:t>
            </a:r>
            <a:r>
              <a:rPr lang="en-US" b="1" dirty="0" err="1">
                <a:solidFill>
                  <a:schemeClr val="tx1"/>
                </a:solidFill>
              </a:rPr>
              <a:t>Agile</a:t>
            </a:r>
            <a:r>
              <a:rPr lang="en-US" b="1" dirty="0">
                <a:solidFill>
                  <a:schemeClr val="tx1"/>
                </a:solidFill>
              </a:rPr>
              <a:t> process model</a:t>
            </a:r>
            <a:r>
              <a:rPr lang="en-US" dirty="0">
                <a:solidFill>
                  <a:schemeClr val="tx1"/>
                </a:solidFill>
              </a:rPr>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algn="just"/>
            <a:r>
              <a:rPr lang="en-US" dirty="0">
                <a:solidFill>
                  <a:schemeClr val="tx1"/>
                </a:solidFill>
              </a:rPr>
              <a:t>Each iteration is considered as a short time "</a:t>
            </a:r>
            <a:r>
              <a:rPr lang="en-US" b="1" dirty="0">
                <a:solidFill>
                  <a:schemeClr val="tx1"/>
                </a:solidFill>
              </a:rPr>
              <a:t>frame</a:t>
            </a:r>
            <a:r>
              <a:rPr lang="en-US" dirty="0">
                <a:solidFill>
                  <a:schemeClr val="tx1"/>
                </a:solidFill>
              </a:rPr>
              <a:t>"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p:txBody>
      </p:sp>
    </p:spTree>
    <p:extLst>
      <p:ext uri="{BB962C8B-B14F-4D97-AF65-F5344CB8AC3E}">
        <p14:creationId xmlns:p14="http://schemas.microsoft.com/office/powerpoint/2010/main" val="965102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ile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62001"/>
            <a:ext cx="7315200" cy="5106988"/>
          </a:xfrm>
          <a:prstGeom prst="rect">
            <a:avLst/>
          </a:prstGeom>
          <a:noFill/>
          <a:ln>
            <a:noFill/>
          </a:ln>
        </p:spPr>
      </p:pic>
    </p:spTree>
    <p:extLst>
      <p:ext uri="{BB962C8B-B14F-4D97-AF65-F5344CB8AC3E}">
        <p14:creationId xmlns:p14="http://schemas.microsoft.com/office/powerpoint/2010/main" val="38058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838200"/>
            <a:ext cx="8915400" cy="5715000"/>
          </a:xfrm>
          <a:prstGeom prst="rect">
            <a:avLst/>
          </a:prstGeom>
        </p:spPr>
      </p:pic>
    </p:spTree>
    <p:extLst>
      <p:ext uri="{BB962C8B-B14F-4D97-AF65-F5344CB8AC3E}">
        <p14:creationId xmlns:p14="http://schemas.microsoft.com/office/powerpoint/2010/main" val="371865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a:bodyPr>
          <a:lstStyle/>
          <a:p>
            <a:pPr algn="ctr"/>
            <a:r>
              <a:rPr lang="en-US" sz="4000" dirty="0">
                <a:latin typeface="Agency FB" panose="020B0503020202020204" pitchFamily="34" charset="0"/>
              </a:rPr>
              <a:t>Software is deteriorating due to change</a:t>
            </a:r>
          </a:p>
        </p:txBody>
      </p:sp>
      <p:pic>
        <p:nvPicPr>
          <p:cNvPr id="4" name="Content Placeholder 3"/>
          <p:cNvPicPr>
            <a:picLocks noGrp="1" noChangeAspect="1"/>
          </p:cNvPicPr>
          <p:nvPr>
            <p:ph idx="1"/>
          </p:nvPr>
        </p:nvPicPr>
        <p:blipFill>
          <a:blip r:embed="rId2"/>
          <a:stretch>
            <a:fillRect/>
          </a:stretch>
        </p:blipFill>
        <p:spPr>
          <a:xfrm>
            <a:off x="152400" y="1143000"/>
            <a:ext cx="4419600" cy="2819400"/>
          </a:xfrm>
          <a:prstGeom prst="rect">
            <a:avLst/>
          </a:prstGeom>
        </p:spPr>
      </p:pic>
      <p:pic>
        <p:nvPicPr>
          <p:cNvPr id="5" name="Picture 4"/>
          <p:cNvPicPr>
            <a:picLocks noChangeAspect="1"/>
          </p:cNvPicPr>
          <p:nvPr/>
        </p:nvPicPr>
        <p:blipFill>
          <a:blip r:embed="rId3"/>
          <a:stretch>
            <a:fillRect/>
          </a:stretch>
        </p:blipFill>
        <p:spPr>
          <a:xfrm>
            <a:off x="4876800" y="1247775"/>
            <a:ext cx="4191000" cy="2714625"/>
          </a:xfrm>
          <a:prstGeom prst="rect">
            <a:avLst/>
          </a:prstGeom>
        </p:spPr>
      </p:pic>
      <p:pic>
        <p:nvPicPr>
          <p:cNvPr id="6" name="Picture 5"/>
          <p:cNvPicPr>
            <a:picLocks noChangeAspect="1"/>
          </p:cNvPicPr>
          <p:nvPr/>
        </p:nvPicPr>
        <p:blipFill>
          <a:blip r:embed="rId4"/>
          <a:stretch>
            <a:fillRect/>
          </a:stretch>
        </p:blipFill>
        <p:spPr>
          <a:xfrm>
            <a:off x="2133600" y="4114800"/>
            <a:ext cx="5105400" cy="2667000"/>
          </a:xfrm>
          <a:prstGeom prst="rect">
            <a:avLst/>
          </a:prstGeom>
        </p:spPr>
      </p:pic>
    </p:spTree>
    <p:extLst>
      <p:ext uri="{BB962C8B-B14F-4D97-AF65-F5344CB8AC3E}">
        <p14:creationId xmlns:p14="http://schemas.microsoft.com/office/powerpoint/2010/main" val="40563923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Uses Agile?</a:t>
            </a:r>
            <a:br>
              <a:rPr lang="en-US" b="1" dirty="0"/>
            </a:br>
            <a:endParaRPr lang="en-US" dirty="0"/>
          </a:p>
        </p:txBody>
      </p:sp>
      <p:sp>
        <p:nvSpPr>
          <p:cNvPr id="3" name="Content Placeholder 2"/>
          <p:cNvSpPr>
            <a:spLocks noGrp="1"/>
          </p:cNvSpPr>
          <p:nvPr>
            <p:ph idx="1"/>
          </p:nvPr>
        </p:nvSpPr>
        <p:spPr>
          <a:xfrm>
            <a:off x="822959" y="1524000"/>
            <a:ext cx="7543801" cy="4345094"/>
          </a:xfrm>
        </p:spPr>
        <p:txBody>
          <a:bodyPr>
            <a:normAutofit fontScale="92500" lnSpcReduction="20000"/>
          </a:bodyPr>
          <a:lstStyle/>
          <a:p>
            <a:r>
              <a:rPr lang="en-US" b="1" dirty="0"/>
              <a:t>Any of these project teams can benefit from using Agile: </a:t>
            </a:r>
          </a:p>
          <a:p>
            <a:pPr marL="457200" lvl="0" indent="-457200">
              <a:buFont typeface="+mj-lt"/>
              <a:buAutoNum type="arabicPeriod"/>
            </a:pPr>
            <a:r>
              <a:rPr lang="en-US" dirty="0">
                <a:solidFill>
                  <a:schemeClr val="tx1"/>
                </a:solidFill>
              </a:rPr>
              <a:t>Teams handling fast-changing deliverables, such as technology products</a:t>
            </a:r>
          </a:p>
          <a:p>
            <a:pPr marL="457200" lvl="0" indent="-457200">
              <a:buFont typeface="+mj-lt"/>
              <a:buAutoNum type="arabicPeriod"/>
            </a:pPr>
            <a:r>
              <a:rPr lang="en-US" dirty="0">
                <a:solidFill>
                  <a:schemeClr val="tx1"/>
                </a:solidFill>
              </a:rPr>
              <a:t>Teams working on projects that evolve or do not have clear scope and requirements at the beginning</a:t>
            </a:r>
          </a:p>
          <a:p>
            <a:pPr marL="457200" lvl="0" indent="-457200">
              <a:buFont typeface="+mj-lt"/>
              <a:buAutoNum type="arabicPeriod"/>
            </a:pPr>
            <a:r>
              <a:rPr lang="en-US" dirty="0">
                <a:solidFill>
                  <a:schemeClr val="tx1"/>
                </a:solidFill>
              </a:rPr>
              <a:t>Teams working closely with customers and other external parties throughout a project</a:t>
            </a:r>
          </a:p>
          <a:p>
            <a:pPr marL="457200" lvl="0" indent="-457200">
              <a:buFont typeface="+mj-lt"/>
              <a:buAutoNum type="arabicPeriod"/>
            </a:pPr>
            <a:r>
              <a:rPr lang="en-US" dirty="0">
                <a:solidFill>
                  <a:schemeClr val="tx1"/>
                </a:solidFill>
              </a:rPr>
              <a:t>Teams that emphasize process and product improvement and need a method for continual advancement</a:t>
            </a:r>
          </a:p>
          <a:p>
            <a:pPr marL="457200" lvl="0" indent="-457200">
              <a:buFont typeface="+mj-lt"/>
              <a:buAutoNum type="arabicPeriod"/>
            </a:pPr>
            <a:r>
              <a:rPr lang="en-US" dirty="0">
                <a:solidFill>
                  <a:schemeClr val="tx1"/>
                </a:solidFill>
              </a:rPr>
              <a:t>Teams with numerous interdependent tasks needing to work closely together and frequently communicate to ensure success </a:t>
            </a:r>
          </a:p>
          <a:p>
            <a:pPr marL="457200" lvl="0" indent="-457200">
              <a:buFont typeface="+mj-lt"/>
              <a:buAutoNum type="arabicPeriod"/>
            </a:pPr>
            <a:r>
              <a:rPr lang="en-US" dirty="0">
                <a:solidFill>
                  <a:schemeClr val="tx1"/>
                </a:solidFill>
              </a:rPr>
              <a:t>Teams creating prototypes before building the final project outcome </a:t>
            </a:r>
          </a:p>
          <a:p>
            <a:pPr marL="457200" lvl="0" indent="-457200">
              <a:buFont typeface="+mj-lt"/>
              <a:buAutoNum type="arabicPeriod"/>
            </a:pPr>
            <a:r>
              <a:rPr lang="en-US" dirty="0">
                <a:solidFill>
                  <a:schemeClr val="tx1"/>
                </a:solidFill>
              </a:rPr>
              <a:t>Teams that must have rapid feedback from each product iteration before creating the next draft</a:t>
            </a:r>
          </a:p>
          <a:p>
            <a:pPr marL="457200" indent="-4572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860188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Agile Process Models</a:t>
            </a:r>
            <a:endParaRPr lang="en-US" dirty="0">
              <a:solidFill>
                <a:schemeClr val="tx1"/>
              </a:solidFill>
            </a:endParaRPr>
          </a:p>
        </p:txBody>
      </p:sp>
      <p:sp>
        <p:nvSpPr>
          <p:cNvPr id="5" name="Content Placeholder 4"/>
          <p:cNvSpPr>
            <a:spLocks noGrp="1"/>
          </p:cNvSpPr>
          <p:nvPr>
            <p:ph idx="1"/>
          </p:nvPr>
        </p:nvSpPr>
        <p:spPr/>
        <p:txBody>
          <a:bodyPr/>
          <a:lstStyle/>
          <a:p>
            <a:pPr marL="457200" indent="-457200">
              <a:buFont typeface="+mj-lt"/>
              <a:buAutoNum type="arabicPeriod"/>
            </a:pPr>
            <a:r>
              <a:rPr lang="en-US" dirty="0">
                <a:solidFill>
                  <a:schemeClr val="tx1"/>
                </a:solidFill>
              </a:rPr>
              <a:t>Extreme Programming (XP)</a:t>
            </a:r>
          </a:p>
          <a:p>
            <a:pPr marL="457200" indent="-457200">
              <a:buFont typeface="+mj-lt"/>
              <a:buAutoNum type="arabicPeriod"/>
            </a:pPr>
            <a:r>
              <a:rPr lang="en-US" dirty="0">
                <a:solidFill>
                  <a:schemeClr val="tx1"/>
                </a:solidFill>
              </a:rPr>
              <a:t>Adaptive Software Development (ASD)</a:t>
            </a:r>
          </a:p>
          <a:p>
            <a:pPr marL="457200" indent="-457200">
              <a:buFont typeface="+mj-lt"/>
              <a:buAutoNum type="arabicPeriod"/>
            </a:pPr>
            <a:r>
              <a:rPr lang="en-US" dirty="0">
                <a:solidFill>
                  <a:schemeClr val="tx1"/>
                </a:solidFill>
              </a:rPr>
              <a:t>Dynamic Systems Development Method (DSDM)</a:t>
            </a:r>
          </a:p>
          <a:p>
            <a:pPr marL="457200" indent="-457200">
              <a:buFont typeface="+mj-lt"/>
              <a:buAutoNum type="arabicPeriod"/>
            </a:pPr>
            <a:r>
              <a:rPr lang="en-US" dirty="0">
                <a:solidFill>
                  <a:schemeClr val="tx1"/>
                </a:solidFill>
              </a:rPr>
              <a:t>Scrum.</a:t>
            </a:r>
          </a:p>
          <a:p>
            <a:pPr marL="457200" indent="-457200">
              <a:buFont typeface="+mj-lt"/>
              <a:buAutoNum type="arabicPeriod"/>
            </a:pPr>
            <a:r>
              <a:rPr lang="en-US" dirty="0">
                <a:solidFill>
                  <a:schemeClr val="tx1"/>
                </a:solidFill>
              </a:rPr>
              <a:t>Crystal.</a:t>
            </a:r>
          </a:p>
          <a:p>
            <a:pPr marL="457200" indent="-457200">
              <a:buFont typeface="+mj-lt"/>
              <a:buAutoNum type="arabicPeriod"/>
            </a:pPr>
            <a:r>
              <a:rPr lang="en-US" dirty="0">
                <a:solidFill>
                  <a:schemeClr val="tx1"/>
                </a:solidFill>
              </a:rPr>
              <a:t>Feature Driven Development (FDD)</a:t>
            </a:r>
          </a:p>
          <a:p>
            <a:pPr marL="457200" indent="-457200">
              <a:buFont typeface="+mj-lt"/>
              <a:buAutoNum type="arabicPeriod"/>
            </a:pPr>
            <a:r>
              <a:rPr lang="en-US" dirty="0">
                <a:solidFill>
                  <a:schemeClr val="tx1"/>
                </a:solidFill>
              </a:rPr>
              <a:t>Agile Modeling (AM)</a:t>
            </a:r>
          </a:p>
          <a:p>
            <a:endParaRPr lang="en-US" dirty="0"/>
          </a:p>
        </p:txBody>
      </p:sp>
    </p:spTree>
    <p:extLst>
      <p:ext uri="{BB962C8B-B14F-4D97-AF65-F5344CB8AC3E}">
        <p14:creationId xmlns:p14="http://schemas.microsoft.com/office/powerpoint/2010/main" val="3372992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Extreme Programming (XP)</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rPr>
              <a:t>The Extreme Programming is commonly used agile process model.</a:t>
            </a:r>
          </a:p>
          <a:p>
            <a:pPr>
              <a:buFont typeface="Wingdings" panose="05000000000000000000" pitchFamily="2" charset="2"/>
              <a:buChar char="Ø"/>
            </a:pPr>
            <a:r>
              <a:rPr lang="en-US" dirty="0">
                <a:solidFill>
                  <a:schemeClr val="tx1"/>
                </a:solidFill>
              </a:rPr>
              <a:t>It uses the concept of object-oriented programming.</a:t>
            </a:r>
          </a:p>
          <a:p>
            <a:pPr>
              <a:buFont typeface="Wingdings" panose="05000000000000000000" pitchFamily="2" charset="2"/>
              <a:buChar char="Ø"/>
            </a:pPr>
            <a:r>
              <a:rPr lang="en-US" dirty="0">
                <a:solidFill>
                  <a:schemeClr val="tx1"/>
                </a:solidFill>
              </a:rPr>
              <a:t>A developer focuses on the framework activities like </a:t>
            </a:r>
            <a:r>
              <a:rPr lang="en-US" b="1" dirty="0">
                <a:solidFill>
                  <a:schemeClr val="tx1"/>
                </a:solidFill>
              </a:rPr>
              <a:t>planning, design, coding and testing</a:t>
            </a:r>
            <a:r>
              <a:rPr lang="en-US" dirty="0">
                <a:solidFill>
                  <a:schemeClr val="tx1"/>
                </a:solidFill>
              </a:rPr>
              <a:t>. XP has a set of rules and practices.</a:t>
            </a:r>
          </a:p>
          <a:p>
            <a:pPr>
              <a:buFont typeface="Wingdings" panose="05000000000000000000" pitchFamily="2" charset="2"/>
              <a:buChar char="Ø"/>
            </a:pPr>
            <a:r>
              <a:rPr lang="en-US" dirty="0">
                <a:solidFill>
                  <a:schemeClr val="tx1"/>
                </a:solidFill>
              </a:rPr>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p>
          <a:p>
            <a:pPr marL="0" indent="0">
              <a:buNone/>
            </a:pP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100896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The XP process comprises four framework activities:</a:t>
            </a:r>
            <a:endParaRPr lang="en-US" dirty="0">
              <a:solidFill>
                <a:schemeClr val="tx1"/>
              </a:solidFill>
            </a:endParaRPr>
          </a:p>
        </p:txBody>
      </p:sp>
      <p:sp>
        <p:nvSpPr>
          <p:cNvPr id="3" name="Content Placeholder 2"/>
          <p:cNvSpPr>
            <a:spLocks noGrp="1"/>
          </p:cNvSpPr>
          <p:nvPr>
            <p:ph idx="1"/>
          </p:nvPr>
        </p:nvSpPr>
        <p:spPr>
          <a:xfrm>
            <a:off x="381001" y="1524000"/>
            <a:ext cx="8534400" cy="5029200"/>
          </a:xfrm>
        </p:spPr>
        <p:txBody>
          <a:bodyPr>
            <a:normAutofit lnSpcReduction="10000"/>
          </a:bodyPr>
          <a:lstStyle/>
          <a:p>
            <a:br>
              <a:rPr lang="en-US" dirty="0"/>
            </a:br>
            <a:br>
              <a:rPr lang="en-US" dirty="0"/>
            </a:br>
            <a:r>
              <a:rPr lang="en-US" b="1" dirty="0">
                <a:solidFill>
                  <a:schemeClr val="tx1"/>
                </a:solidFill>
              </a:rPr>
              <a:t>1. Planning:- </a:t>
            </a:r>
            <a:r>
              <a:rPr lang="en-US" dirty="0">
                <a:solidFill>
                  <a:schemeClr val="tx1"/>
                </a:solidFill>
              </a:rPr>
              <a:t>Planning starts with the requirements gathering which enables XP team to     understand the rules for the software. The </a:t>
            </a:r>
            <a:r>
              <a:rPr lang="en-US" b="1" dirty="0">
                <a:solidFill>
                  <a:schemeClr val="tx1"/>
                </a:solidFill>
              </a:rPr>
              <a:t>customer and developer work together</a:t>
            </a:r>
            <a:r>
              <a:rPr lang="en-US" dirty="0">
                <a:solidFill>
                  <a:schemeClr val="tx1"/>
                </a:solidFill>
              </a:rPr>
              <a:t> for the final requirements.</a:t>
            </a:r>
          </a:p>
          <a:p>
            <a:r>
              <a:rPr lang="en-US" b="1" dirty="0">
                <a:solidFill>
                  <a:schemeClr val="tx1"/>
                </a:solidFill>
              </a:rPr>
              <a:t>2. Design:- </a:t>
            </a:r>
            <a:r>
              <a:rPr lang="en-US" dirty="0">
                <a:solidFill>
                  <a:schemeClr val="tx1"/>
                </a:solidFill>
              </a:rPr>
              <a:t>The XP design follows the </a:t>
            </a:r>
            <a:r>
              <a:rPr lang="en-US" b="1" dirty="0">
                <a:solidFill>
                  <a:schemeClr val="tx1"/>
                </a:solidFill>
              </a:rPr>
              <a:t>'keep it simple</a:t>
            </a:r>
            <a:r>
              <a:rPr lang="en-US" dirty="0">
                <a:solidFill>
                  <a:schemeClr val="tx1"/>
                </a:solidFill>
              </a:rPr>
              <a:t>' principle. A simple design always prefers the more difficult representation.</a:t>
            </a:r>
          </a:p>
          <a:p>
            <a:r>
              <a:rPr lang="en-US" b="1" dirty="0">
                <a:solidFill>
                  <a:schemeClr val="tx1"/>
                </a:solidFill>
              </a:rPr>
              <a:t>3. Coding:-</a:t>
            </a:r>
            <a:r>
              <a:rPr lang="en-US" dirty="0">
                <a:solidFill>
                  <a:schemeClr val="tx1"/>
                </a:solidFill>
              </a:rPr>
              <a:t>The coding is started after the initial design work is over. After the initial design work is done, the team </a:t>
            </a:r>
            <a:r>
              <a:rPr lang="en-US" b="1" dirty="0">
                <a:solidFill>
                  <a:schemeClr val="tx1"/>
                </a:solidFill>
              </a:rPr>
              <a:t>creates a set of unit tests </a:t>
            </a:r>
            <a:r>
              <a:rPr lang="en-US" dirty="0">
                <a:solidFill>
                  <a:schemeClr val="tx1"/>
                </a:solidFill>
              </a:rPr>
              <a:t>which can test each situation that should be a part of the release. The developer is focused on what must </a:t>
            </a:r>
            <a:r>
              <a:rPr lang="en-US" b="1" dirty="0">
                <a:solidFill>
                  <a:schemeClr val="tx1"/>
                </a:solidFill>
              </a:rPr>
              <a:t>be implemented to pass the test</a:t>
            </a:r>
            <a:r>
              <a:rPr lang="en-US" dirty="0">
                <a:solidFill>
                  <a:schemeClr val="tx1"/>
                </a:solidFill>
              </a:rPr>
              <a:t>.</a:t>
            </a:r>
          </a:p>
          <a:p>
            <a:r>
              <a:rPr lang="en-US" b="1" dirty="0">
                <a:solidFill>
                  <a:schemeClr val="tx1"/>
                </a:solidFill>
              </a:rPr>
              <a:t>Two people </a:t>
            </a:r>
            <a:r>
              <a:rPr lang="en-US" dirty="0">
                <a:solidFill>
                  <a:schemeClr val="tx1"/>
                </a:solidFill>
              </a:rPr>
              <a:t>are assigned to create the code.  It is an important concept in coding activity.</a:t>
            </a:r>
          </a:p>
          <a:p>
            <a:r>
              <a:rPr lang="en-US" b="1" dirty="0">
                <a:solidFill>
                  <a:schemeClr val="tx1"/>
                </a:solidFill>
              </a:rPr>
              <a:t>4. Testing:- Validation testing </a:t>
            </a:r>
            <a:r>
              <a:rPr lang="en-US" dirty="0">
                <a:solidFill>
                  <a:schemeClr val="tx1"/>
                </a:solidFill>
              </a:rPr>
              <a:t>of the system occurs on a daily basis. It gives the XP team a regular indication of the progress. </a:t>
            </a:r>
            <a:r>
              <a:rPr lang="en-US" b="1" dirty="0">
                <a:solidFill>
                  <a:schemeClr val="tx1"/>
                </a:solidFill>
              </a:rPr>
              <a:t>'XP acceptance tests</a:t>
            </a:r>
            <a:r>
              <a:rPr lang="en-US" dirty="0">
                <a:solidFill>
                  <a:schemeClr val="tx1"/>
                </a:solidFill>
              </a:rPr>
              <a:t>' are known as the customer test.</a:t>
            </a:r>
          </a:p>
          <a:p>
            <a:endParaRPr lang="en-US" dirty="0"/>
          </a:p>
        </p:txBody>
      </p:sp>
    </p:spTree>
    <p:extLst>
      <p:ext uri="{BB962C8B-B14F-4D97-AF65-F5344CB8AC3E}">
        <p14:creationId xmlns:p14="http://schemas.microsoft.com/office/powerpoint/2010/main" val="12986811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914400"/>
            <a:ext cx="8382000" cy="5105399"/>
          </a:xfrm>
          <a:prstGeom prst="rect">
            <a:avLst/>
          </a:prstGeom>
        </p:spPr>
      </p:pic>
    </p:spTree>
    <p:extLst>
      <p:ext uri="{BB962C8B-B14F-4D97-AF65-F5344CB8AC3E}">
        <p14:creationId xmlns:p14="http://schemas.microsoft.com/office/powerpoint/2010/main" val="881873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685800"/>
            <a:ext cx="7543801" cy="5715000"/>
          </a:xfrm>
        </p:spPr>
        <p:txBody>
          <a:bodyPr>
            <a:normAutofit fontScale="92500" lnSpcReduction="20000"/>
          </a:bodyPr>
          <a:lstStyle/>
          <a:p>
            <a:r>
              <a:rPr lang="en-US" b="1" dirty="0"/>
              <a:t>What is Scrum?</a:t>
            </a:r>
          </a:p>
          <a:p>
            <a:r>
              <a:rPr lang="en-US" b="1" dirty="0"/>
              <a:t>Scrum is a framework</a:t>
            </a:r>
            <a:r>
              <a:rPr lang="en-US" dirty="0"/>
              <a:t>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p>
          <a:p>
            <a:r>
              <a:rPr lang="en-US" dirty="0"/>
              <a:t>It is the most frequent software that is used by the development team. Its principle and lessons can be applied to all kinds of teamwork. Its policy and experiences is a reason of popularity of Scrum framework. The Scrum describes a set of tools, meetings, and roles that help the teams structure. It also manages the work done by the team</a:t>
            </a:r>
          </a:p>
          <a:p>
            <a:r>
              <a:rPr lang="en-US" b="1" dirty="0"/>
              <a:t>The framework</a:t>
            </a:r>
          </a:p>
          <a:p>
            <a:r>
              <a:rPr lang="en-US" dirty="0"/>
              <a:t>Scrum and agile are not the same thing because Scrum focused on continuous improvement, which is a core foundation of agile. Scrum framework focuses on ongoing getting work done.</a:t>
            </a:r>
          </a:p>
          <a:p>
            <a:r>
              <a:rPr lang="en-US" b="1" dirty="0"/>
              <a:t>What are sprints?</a:t>
            </a:r>
          </a:p>
          <a:p>
            <a:r>
              <a:rPr lang="en-US" dirty="0"/>
              <a:t>With scrum, a product is built in a series of repetition called </a:t>
            </a:r>
            <a:r>
              <a:rPr lang="en-US" b="1" dirty="0"/>
              <a:t>sprints</a:t>
            </a:r>
            <a:r>
              <a:rPr lang="en-US" dirty="0"/>
              <a:t>. It breaks down big complex projects into bite-size pieces. It makes projects more manageable, allows teams to ship high quality, work faster, and more frequently. The sprints give them more flexibility to adapt to the changes.</a:t>
            </a:r>
          </a:p>
          <a:p>
            <a:endParaRPr lang="en-US" dirty="0"/>
          </a:p>
        </p:txBody>
      </p:sp>
    </p:spTree>
    <p:extLst>
      <p:ext uri="{BB962C8B-B14F-4D97-AF65-F5344CB8AC3E}">
        <p14:creationId xmlns:p14="http://schemas.microsoft.com/office/powerpoint/2010/main" val="2894767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457200"/>
            <a:ext cx="7787641" cy="6019800"/>
          </a:xfrm>
        </p:spPr>
        <p:txBody>
          <a:bodyPr>
            <a:normAutofit fontScale="85000" lnSpcReduction="20000"/>
          </a:bodyPr>
          <a:lstStyle/>
          <a:p>
            <a:r>
              <a:rPr lang="en-US" b="1" dirty="0"/>
              <a:t>Sprints</a:t>
            </a:r>
            <a:r>
              <a:rPr lang="en-US" dirty="0"/>
              <a:t> are a short, time-boxed period for Scrum team that works to complete a set amount of work. Sprints are the core component of Scrum and agile methodology. The right sprints will help our agile team to ship better software.</a:t>
            </a:r>
          </a:p>
          <a:p>
            <a:r>
              <a:rPr lang="en-US" b="1" dirty="0"/>
              <a:t>What is sprint plan?</a:t>
            </a:r>
          </a:p>
          <a:p>
            <a:r>
              <a:rPr lang="en-US" dirty="0"/>
              <a:t>Sprint plan is an action in Scrum that kicks off the sprint. The primary purpose of sprint plan is to define what can deliver in the sprint. It also focuses on how the work will be achieved. It is done in combination with the whole Scrum team members.</a:t>
            </a:r>
          </a:p>
          <a:p>
            <a:r>
              <a:rPr lang="en-US" dirty="0"/>
              <a:t>The sprint is a set of the period where all the work to be done. Before we start the development, we have to set up the sprint. We need to describe how long time is required to achieve the sprint goal and where we are going to start.</a:t>
            </a:r>
          </a:p>
          <a:p>
            <a:r>
              <a:rPr lang="en-US" b="1" dirty="0"/>
              <a:t>Factors affecting Sprint planning</a:t>
            </a:r>
          </a:p>
          <a:p>
            <a:r>
              <a:rPr lang="en-US" b="1" dirty="0"/>
              <a:t>The What:</a:t>
            </a:r>
            <a:r>
              <a:rPr lang="en-US" dirty="0"/>
              <a:t> The product owner describes the goal of the sprint and the backlog items which contribute to achieve that goal.</a:t>
            </a:r>
          </a:p>
          <a:p>
            <a:r>
              <a:rPr lang="en-US" b="1" dirty="0"/>
              <a:t>The How:</a:t>
            </a:r>
            <a:r>
              <a:rPr lang="en-US" dirty="0"/>
              <a:t> Agile development team plans its necessary work on how to achieve and deliver the sprint goal.</a:t>
            </a:r>
          </a:p>
          <a:p>
            <a:r>
              <a:rPr lang="en-US" b="1" dirty="0"/>
              <a:t>The Who:</a:t>
            </a:r>
            <a:r>
              <a:rPr lang="en-US" dirty="0"/>
              <a:t> The product owner defines the goal based on the value that the customers seek. And the developer needs to understand how they can or cannot deliver that goal.</a:t>
            </a:r>
          </a:p>
          <a:p>
            <a:r>
              <a:rPr lang="en-US" b="1" dirty="0"/>
              <a:t>The Inputs:</a:t>
            </a:r>
            <a:r>
              <a:rPr lang="en-US" dirty="0"/>
              <a:t> The product backlog provides the list of input stuff that could potentially be part of the current sprint. The team looks over the existing work done in incremental ways.</a:t>
            </a:r>
          </a:p>
          <a:p>
            <a:r>
              <a:rPr lang="en-US" b="1" dirty="0"/>
              <a:t>The Outputs:</a:t>
            </a:r>
            <a:r>
              <a:rPr lang="en-US" dirty="0"/>
              <a:t> The critical outcome of sprint planning is to meet described team goal. The product set the goal of sprint and how they will start working towards the goal.</a:t>
            </a:r>
          </a:p>
        </p:txBody>
      </p:sp>
    </p:spTree>
    <p:extLst>
      <p:ext uri="{BB962C8B-B14F-4D97-AF65-F5344CB8AC3E}">
        <p14:creationId xmlns:p14="http://schemas.microsoft.com/office/powerpoint/2010/main" val="12958539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1752600"/>
            <a:ext cx="6324600" cy="4419600"/>
          </a:xfrm>
          <a:prstGeom prst="rect">
            <a:avLst/>
          </a:prstGeom>
        </p:spPr>
      </p:pic>
    </p:spTree>
    <p:extLst>
      <p:ext uri="{BB962C8B-B14F-4D97-AF65-F5344CB8AC3E}">
        <p14:creationId xmlns:p14="http://schemas.microsoft.com/office/powerpoint/2010/main" val="2996142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838200"/>
            <a:ext cx="7848600" cy="4229100"/>
          </a:xfrm>
          <a:prstGeom prst="rect">
            <a:avLst/>
          </a:prstGeom>
        </p:spPr>
      </p:pic>
    </p:spTree>
    <p:extLst>
      <p:ext uri="{BB962C8B-B14F-4D97-AF65-F5344CB8AC3E}">
        <p14:creationId xmlns:p14="http://schemas.microsoft.com/office/powerpoint/2010/main" val="2146272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685800"/>
            <a:ext cx="7543801" cy="5183294"/>
          </a:xfrm>
        </p:spPr>
        <p:txBody>
          <a:bodyPr>
            <a:normAutofit lnSpcReduction="10000"/>
          </a:bodyPr>
          <a:lstStyle/>
          <a:p>
            <a:r>
              <a:rPr lang="en-US" b="1" dirty="0"/>
              <a:t>What is the product backlog?</a:t>
            </a:r>
          </a:p>
          <a:p>
            <a:r>
              <a:rPr lang="en-US" dirty="0"/>
              <a:t>A product backlog is a registered list of work for the development team. It is driven from the roadmap and its requirements. The essential task is represented at the top of the product backlog so that the team member knows what to deliver first. The developer team doesn't work through the backlog from the product owner's side and product owner doesn't push the work to the developer team. The developer team pulls work from the product backlog.</a:t>
            </a:r>
          </a:p>
          <a:p>
            <a:r>
              <a:rPr lang="en-US" b="1" dirty="0"/>
              <a:t>Backlog starts with the two "R"s</a:t>
            </a:r>
          </a:p>
          <a:p>
            <a:r>
              <a:rPr lang="en-US" dirty="0"/>
              <a:t>The fundamental product backlog is provided by a team's </a:t>
            </a:r>
            <a:r>
              <a:rPr lang="en-US" b="1" dirty="0"/>
              <a:t>roadmap</a:t>
            </a:r>
            <a:r>
              <a:rPr lang="en-US" dirty="0"/>
              <a:t> and </a:t>
            </a:r>
            <a:r>
              <a:rPr lang="en-US" b="1" dirty="0"/>
              <a:t>requirements</a:t>
            </a:r>
            <a:r>
              <a:rPr lang="en-US" dirty="0"/>
              <a:t>. Roadmap repetition breaks down into several epics, and each epic will have several requirements and user stories.</a:t>
            </a:r>
          </a:p>
          <a:p>
            <a:r>
              <a:rPr lang="en-US" dirty="0"/>
              <a:t>The product owner organizes each of the customer stories into a single list. This story is organized for the development team. The product owner chooses to deliver first complete epic.</a:t>
            </a:r>
          </a:p>
        </p:txBody>
      </p:sp>
    </p:spTree>
    <p:extLst>
      <p:ext uri="{BB962C8B-B14F-4D97-AF65-F5344CB8AC3E}">
        <p14:creationId xmlns:p14="http://schemas.microsoft.com/office/powerpoint/2010/main" val="7364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3940438" cy="369332"/>
          </a:xfrm>
          <a:prstGeom prst="rect">
            <a:avLst/>
          </a:prstGeom>
        </p:spPr>
        <p:txBody>
          <a:bodyPr wrap="none">
            <a:spAutoFit/>
          </a:bodyPr>
          <a:lstStyle/>
          <a:p>
            <a:pPr marL="12700" algn="just">
              <a:lnSpc>
                <a:spcPct val="100000"/>
              </a:lnSpc>
              <a:spcBef>
                <a:spcPts val="5"/>
              </a:spcBef>
            </a:pPr>
            <a:r>
              <a:rPr lang="en-US" b="1" u="sng" spc="-5" dirty="0">
                <a:uFill>
                  <a:solidFill>
                    <a:srgbClr val="000000"/>
                  </a:solidFill>
                </a:uFill>
                <a:latin typeface="Cambria"/>
                <a:cs typeface="Cambria"/>
              </a:rPr>
              <a:t>THE</a:t>
            </a:r>
            <a:r>
              <a:rPr lang="en-US" b="1" u="sng" spc="-20" dirty="0">
                <a:uFill>
                  <a:solidFill>
                    <a:srgbClr val="000000"/>
                  </a:solidFill>
                </a:uFill>
                <a:latin typeface="Cambria"/>
                <a:cs typeface="Cambria"/>
              </a:rPr>
              <a:t> </a:t>
            </a:r>
            <a:r>
              <a:rPr lang="en-US" b="1" u="sng" spc="-5" dirty="0">
                <a:uFill>
                  <a:solidFill>
                    <a:srgbClr val="000000"/>
                  </a:solidFill>
                </a:uFill>
                <a:latin typeface="Cambria"/>
                <a:cs typeface="Cambria"/>
              </a:rPr>
              <a:t>EVOLVING</a:t>
            </a:r>
            <a:r>
              <a:rPr lang="en-US" b="1" u="sng" spc="-15" dirty="0">
                <a:uFill>
                  <a:solidFill>
                    <a:srgbClr val="000000"/>
                  </a:solidFill>
                </a:uFill>
                <a:latin typeface="Cambria"/>
                <a:cs typeface="Cambria"/>
              </a:rPr>
              <a:t> </a:t>
            </a:r>
            <a:r>
              <a:rPr lang="en-US" b="1" u="sng" dirty="0">
                <a:uFill>
                  <a:solidFill>
                    <a:srgbClr val="000000"/>
                  </a:solidFill>
                </a:uFill>
                <a:latin typeface="Cambria"/>
                <a:cs typeface="Cambria"/>
              </a:rPr>
              <a:t>ROLE</a:t>
            </a:r>
            <a:r>
              <a:rPr lang="en-US" b="1" u="sng" spc="-25" dirty="0">
                <a:uFill>
                  <a:solidFill>
                    <a:srgbClr val="000000"/>
                  </a:solidFill>
                </a:uFill>
                <a:latin typeface="Cambria"/>
                <a:cs typeface="Cambria"/>
              </a:rPr>
              <a:t> </a:t>
            </a:r>
            <a:r>
              <a:rPr lang="en-US" b="1" u="sng" dirty="0">
                <a:uFill>
                  <a:solidFill>
                    <a:srgbClr val="000000"/>
                  </a:solidFill>
                </a:uFill>
                <a:latin typeface="Cambria"/>
                <a:cs typeface="Cambria"/>
              </a:rPr>
              <a:t>OF</a:t>
            </a:r>
            <a:r>
              <a:rPr lang="en-US" b="1" u="sng" spc="-20" dirty="0">
                <a:uFill>
                  <a:solidFill>
                    <a:srgbClr val="000000"/>
                  </a:solidFill>
                </a:uFill>
                <a:latin typeface="Cambria"/>
                <a:cs typeface="Cambria"/>
              </a:rPr>
              <a:t> </a:t>
            </a:r>
            <a:r>
              <a:rPr lang="en-US" b="1" u="sng" spc="-5" dirty="0">
                <a:uFill>
                  <a:solidFill>
                    <a:srgbClr val="000000"/>
                  </a:solidFill>
                </a:uFill>
                <a:latin typeface="Cambria"/>
                <a:cs typeface="Cambria"/>
              </a:rPr>
              <a:t>SOFTWARE</a:t>
            </a:r>
            <a:endParaRPr lang="en-US" dirty="0">
              <a:latin typeface="Cambria"/>
              <a:cs typeface="Cambria"/>
            </a:endParaRPr>
          </a:p>
        </p:txBody>
      </p:sp>
      <p:sp>
        <p:nvSpPr>
          <p:cNvPr id="3" name="Rectangle 2"/>
          <p:cNvSpPr/>
          <p:nvPr/>
        </p:nvSpPr>
        <p:spPr>
          <a:xfrm>
            <a:off x="568036" y="1600200"/>
            <a:ext cx="8575964" cy="4524315"/>
          </a:xfrm>
          <a:prstGeom prst="rect">
            <a:avLst/>
          </a:prstGeom>
        </p:spPr>
        <p:txBody>
          <a:bodyPr wrap="square">
            <a:spAutoFit/>
          </a:bodyPr>
          <a:lstStyle/>
          <a:p>
            <a:pPr>
              <a:lnSpc>
                <a:spcPct val="150000"/>
              </a:lnSpc>
            </a:pPr>
            <a:r>
              <a:rPr lang="en-US" sz="2000" spc="-5" dirty="0">
                <a:latin typeface="Cambria"/>
                <a:cs typeface="Cambria"/>
              </a:rPr>
              <a:t>Today, software takes </a:t>
            </a:r>
            <a:r>
              <a:rPr lang="en-US" sz="2000" dirty="0">
                <a:latin typeface="Cambria"/>
                <a:cs typeface="Cambria"/>
              </a:rPr>
              <a:t>on a </a:t>
            </a:r>
            <a:r>
              <a:rPr lang="en-US" sz="2000" spc="-5" dirty="0">
                <a:latin typeface="Cambria"/>
                <a:cs typeface="Cambria"/>
              </a:rPr>
              <a:t>dual role. </a:t>
            </a:r>
          </a:p>
          <a:p>
            <a:pPr marL="285750" indent="-285750">
              <a:lnSpc>
                <a:spcPct val="150000"/>
              </a:lnSpc>
              <a:buFont typeface="Arial" panose="020B0604020202020204" pitchFamily="34" charset="0"/>
              <a:buChar char="•"/>
            </a:pPr>
            <a:r>
              <a:rPr lang="en-US" sz="2000" spc="-5" dirty="0">
                <a:latin typeface="Cambria"/>
                <a:cs typeface="Cambria"/>
              </a:rPr>
              <a:t>It </a:t>
            </a:r>
            <a:r>
              <a:rPr lang="en-US" sz="2000" dirty="0">
                <a:latin typeface="Cambria"/>
                <a:cs typeface="Cambria"/>
              </a:rPr>
              <a:t>is a </a:t>
            </a:r>
            <a:r>
              <a:rPr lang="en-US" sz="2000" b="1" spc="-5" dirty="0">
                <a:solidFill>
                  <a:srgbClr val="FF0000"/>
                </a:solidFill>
                <a:latin typeface="Cambria"/>
                <a:cs typeface="Cambria"/>
              </a:rPr>
              <a:t>product</a:t>
            </a:r>
            <a:r>
              <a:rPr lang="en-US" sz="2000" spc="-5" dirty="0">
                <a:latin typeface="Cambria"/>
                <a:cs typeface="Cambria"/>
              </a:rPr>
              <a:t> and, at the </a:t>
            </a:r>
            <a:r>
              <a:rPr lang="en-US" sz="2000" dirty="0">
                <a:latin typeface="Cambria"/>
                <a:cs typeface="Cambria"/>
              </a:rPr>
              <a:t>same </a:t>
            </a:r>
            <a:r>
              <a:rPr lang="en-US" sz="2000" spc="-5" dirty="0">
                <a:latin typeface="Cambria"/>
                <a:cs typeface="Cambria"/>
              </a:rPr>
              <a:t>time, the </a:t>
            </a:r>
            <a:r>
              <a:rPr lang="en-US" sz="2000" b="1" spc="-5" dirty="0">
                <a:solidFill>
                  <a:srgbClr val="FF0000"/>
                </a:solidFill>
                <a:latin typeface="Cambria"/>
                <a:cs typeface="Cambria"/>
              </a:rPr>
              <a:t>vehicle</a:t>
            </a:r>
            <a:r>
              <a:rPr lang="en-US" sz="2000" spc="-5" dirty="0">
                <a:latin typeface="Cambria"/>
                <a:cs typeface="Cambria"/>
              </a:rPr>
              <a:t> for </a:t>
            </a:r>
            <a:r>
              <a:rPr lang="en-US" sz="2000" dirty="0">
                <a:latin typeface="Cambria"/>
                <a:cs typeface="Cambria"/>
              </a:rPr>
              <a:t> delivering</a:t>
            </a:r>
            <a:r>
              <a:rPr lang="en-US" sz="2000" spc="5" dirty="0">
                <a:latin typeface="Cambria"/>
                <a:cs typeface="Cambria"/>
              </a:rPr>
              <a:t> </a:t>
            </a:r>
            <a:r>
              <a:rPr lang="en-US" sz="2000" dirty="0">
                <a:latin typeface="Cambria"/>
                <a:cs typeface="Cambria"/>
              </a:rPr>
              <a:t>a</a:t>
            </a:r>
            <a:r>
              <a:rPr lang="en-US" sz="2000" spc="5" dirty="0">
                <a:latin typeface="Cambria"/>
                <a:cs typeface="Cambria"/>
              </a:rPr>
              <a:t> </a:t>
            </a:r>
            <a:r>
              <a:rPr lang="en-US" sz="2000" spc="-5" dirty="0">
                <a:latin typeface="Cambria"/>
                <a:cs typeface="Cambria"/>
              </a:rPr>
              <a:t>product.</a:t>
            </a:r>
            <a:r>
              <a:rPr lang="en-US" sz="2000" dirty="0">
                <a:latin typeface="Cambria"/>
                <a:cs typeface="Cambria"/>
              </a:rPr>
              <a:t> </a:t>
            </a:r>
          </a:p>
          <a:p>
            <a:pPr marL="285750" indent="-285750">
              <a:lnSpc>
                <a:spcPct val="150000"/>
              </a:lnSpc>
              <a:buFont typeface="Arial" panose="020B0604020202020204" pitchFamily="34" charset="0"/>
              <a:buChar char="•"/>
            </a:pPr>
            <a:r>
              <a:rPr lang="en-US" sz="2000" dirty="0"/>
              <a:t>As a </a:t>
            </a:r>
            <a:r>
              <a:rPr lang="en-US" sz="2000" b="1" spc="-5" dirty="0">
                <a:solidFill>
                  <a:srgbClr val="FF0000"/>
                </a:solidFill>
                <a:latin typeface="Cambria"/>
                <a:cs typeface="Cambria"/>
              </a:rPr>
              <a:t>product</a:t>
            </a:r>
            <a:r>
              <a:rPr lang="en-US" sz="2000" dirty="0"/>
              <a:t>, it delivers the computing potential embodied by computer</a:t>
            </a:r>
            <a:br>
              <a:rPr lang="en-US" sz="2000" dirty="0"/>
            </a:br>
            <a:r>
              <a:rPr lang="en-US" sz="2000" dirty="0"/>
              <a:t>hardware. Whether it resides within a mobile phone or operates inside a</a:t>
            </a:r>
            <a:br>
              <a:rPr lang="en-US" sz="2000" dirty="0"/>
            </a:br>
            <a:r>
              <a:rPr lang="en-US" sz="2000" dirty="0"/>
              <a:t>mainframe computer, </a:t>
            </a:r>
            <a:r>
              <a:rPr lang="en-US" sz="2000" b="1" dirty="0"/>
              <a:t>software is an information transformer</a:t>
            </a:r>
            <a:r>
              <a:rPr lang="en-US" sz="2000" dirty="0"/>
              <a:t>.</a:t>
            </a:r>
          </a:p>
          <a:p>
            <a:pPr marL="285750" indent="-285750">
              <a:lnSpc>
                <a:spcPct val="150000"/>
              </a:lnSpc>
              <a:buFont typeface="Arial" panose="020B0604020202020204" pitchFamily="34" charset="0"/>
              <a:buChar char="•"/>
            </a:pPr>
            <a:r>
              <a:rPr lang="en-US" sz="2000" dirty="0"/>
              <a:t>As the </a:t>
            </a:r>
            <a:r>
              <a:rPr lang="en-US" sz="2000" b="1" spc="-5" dirty="0">
                <a:solidFill>
                  <a:srgbClr val="FF0000"/>
                </a:solidFill>
                <a:latin typeface="Cambria"/>
                <a:cs typeface="Cambria"/>
              </a:rPr>
              <a:t>vehicle</a:t>
            </a:r>
            <a:r>
              <a:rPr lang="en-US" sz="2000" dirty="0"/>
              <a:t> used to deliver the product, software acts as the basis for</a:t>
            </a:r>
            <a:br>
              <a:rPr lang="en-US" sz="2000" dirty="0"/>
            </a:br>
            <a:r>
              <a:rPr lang="en-US" sz="2000" dirty="0"/>
              <a:t>the control of the computer (operating systems), the communication of</a:t>
            </a:r>
            <a:br>
              <a:rPr lang="en-US" sz="2000" dirty="0"/>
            </a:br>
            <a:r>
              <a:rPr lang="en-US" sz="2000" dirty="0"/>
              <a:t>information (networks), and the creation and control other programs</a:t>
            </a:r>
            <a:br>
              <a:rPr lang="en-US" sz="2000" dirty="0"/>
            </a:br>
            <a:r>
              <a:rPr lang="en-US" sz="2000" dirty="0"/>
              <a:t>(software tools and environments).</a:t>
            </a:r>
            <a:endParaRPr lang="en-US" sz="2000" dirty="0">
              <a:latin typeface="Cambria"/>
              <a:cs typeface="Cambria"/>
            </a:endParaRPr>
          </a:p>
          <a:p>
            <a:endParaRPr lang="en-US" dirty="0"/>
          </a:p>
        </p:txBody>
      </p:sp>
    </p:spTree>
    <p:extLst>
      <p:ext uri="{BB962C8B-B14F-4D97-AF65-F5344CB8AC3E}">
        <p14:creationId xmlns:p14="http://schemas.microsoft.com/office/powerpoint/2010/main" val="10400951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685800"/>
            <a:ext cx="7543801" cy="5183294"/>
          </a:xfrm>
        </p:spPr>
        <p:txBody>
          <a:bodyPr/>
          <a:lstStyle/>
          <a:p>
            <a:pPr fontAlgn="base"/>
            <a:r>
              <a:rPr lang="en-US" b="1" dirty="0"/>
              <a:t>Scrum</a:t>
            </a:r>
            <a:r>
              <a:rPr lang="en-US" dirty="0"/>
              <a:t> is the type of </a:t>
            </a:r>
            <a:r>
              <a:rPr lang="en-US" b="1" dirty="0"/>
              <a:t>Agile framework</a:t>
            </a:r>
            <a:r>
              <a:rPr lang="en-US" dirty="0"/>
              <a:t>. It is a framework within which people can address complex adaptive problem while productivity and creativity of delivering product is at highest possible values. Scrum uses </a:t>
            </a:r>
            <a:r>
              <a:rPr lang="en-US" b="1" dirty="0"/>
              <a:t>Iterative process</a:t>
            </a:r>
            <a:r>
              <a:rPr lang="en-US" dirty="0"/>
              <a:t>.</a:t>
            </a:r>
          </a:p>
          <a:p>
            <a:pPr fontAlgn="base"/>
            <a:r>
              <a:rPr lang="en-US" b="1" dirty="0"/>
              <a:t>Silent features of Scrum are:</a:t>
            </a:r>
            <a:endParaRPr lang="en-US" dirty="0"/>
          </a:p>
          <a:p>
            <a:pPr fontAlgn="base"/>
            <a:r>
              <a:rPr lang="en-US" dirty="0"/>
              <a:t>Scrum is light-weighted framework</a:t>
            </a:r>
          </a:p>
          <a:p>
            <a:pPr fontAlgn="base"/>
            <a:r>
              <a:rPr lang="en-US" dirty="0"/>
              <a:t>Scrum emphasizes self-organization</a:t>
            </a:r>
          </a:p>
          <a:p>
            <a:pPr fontAlgn="base"/>
            <a:r>
              <a:rPr lang="en-US" dirty="0"/>
              <a:t>Scrum is simple to understand</a:t>
            </a:r>
          </a:p>
          <a:p>
            <a:pPr fontAlgn="base"/>
            <a:r>
              <a:rPr lang="en-US" dirty="0"/>
              <a:t>Scrum framework help the team to work together</a:t>
            </a:r>
          </a:p>
          <a:p>
            <a:endParaRPr lang="en-US" dirty="0"/>
          </a:p>
        </p:txBody>
      </p:sp>
    </p:spTree>
    <p:extLst>
      <p:ext uri="{BB962C8B-B14F-4D97-AF65-F5344CB8AC3E}">
        <p14:creationId xmlns:p14="http://schemas.microsoft.com/office/powerpoint/2010/main" val="3481251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scrum</a:t>
            </a:r>
          </a:p>
        </p:txBody>
      </p:sp>
      <p:pic>
        <p:nvPicPr>
          <p:cNvPr id="4" name="Content Placeholder 3"/>
          <p:cNvPicPr>
            <a:picLocks noGrp="1" noChangeAspect="1"/>
          </p:cNvPicPr>
          <p:nvPr>
            <p:ph idx="1"/>
          </p:nvPr>
        </p:nvPicPr>
        <p:blipFill>
          <a:blip r:embed="rId2"/>
          <a:stretch>
            <a:fillRect/>
          </a:stretch>
        </p:blipFill>
        <p:spPr>
          <a:xfrm>
            <a:off x="0" y="2286000"/>
            <a:ext cx="9296400" cy="3733800"/>
          </a:xfrm>
          <a:prstGeom prst="rect">
            <a:avLst/>
          </a:prstGeom>
        </p:spPr>
      </p:pic>
    </p:spTree>
    <p:extLst>
      <p:ext uri="{BB962C8B-B14F-4D97-AF65-F5344CB8AC3E}">
        <p14:creationId xmlns:p14="http://schemas.microsoft.com/office/powerpoint/2010/main" val="61050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52400"/>
            <a:ext cx="7543801" cy="6477000"/>
          </a:xfrm>
        </p:spPr>
        <p:txBody>
          <a:bodyPr>
            <a:normAutofit/>
          </a:bodyPr>
          <a:lstStyle/>
          <a:p>
            <a:pPr fontAlgn="base"/>
            <a:r>
              <a:rPr lang="en-US" b="1" dirty="0"/>
              <a:t>Sprint:</a:t>
            </a:r>
            <a:br>
              <a:rPr lang="en-US" dirty="0"/>
            </a:br>
            <a:r>
              <a:rPr lang="en-US" dirty="0"/>
              <a:t>A Sprint is a time-box of one month or less. A new Sprint starts immediately after the completion of the previous Sprint.</a:t>
            </a:r>
          </a:p>
          <a:p>
            <a:pPr fontAlgn="base"/>
            <a:r>
              <a:rPr lang="en-US" b="1" dirty="0"/>
              <a:t>Release:</a:t>
            </a:r>
            <a:br>
              <a:rPr lang="en-US" dirty="0"/>
            </a:br>
            <a:r>
              <a:rPr lang="en-US" dirty="0"/>
              <a:t>When the product is completed then it goes to the Release stage.</a:t>
            </a:r>
          </a:p>
          <a:p>
            <a:pPr fontAlgn="base"/>
            <a:r>
              <a:rPr lang="en-US" b="1" dirty="0"/>
              <a:t>Sprint Review:</a:t>
            </a:r>
            <a:br>
              <a:rPr lang="en-US" dirty="0"/>
            </a:br>
            <a:r>
              <a:rPr lang="en-US" dirty="0"/>
              <a:t>If the product still have some non-achievable features then it will be checked in this stage and then the product is passed to the Sprint Retrospective stage.</a:t>
            </a:r>
          </a:p>
          <a:p>
            <a:pPr fontAlgn="base"/>
            <a:r>
              <a:rPr lang="en-US" b="1" dirty="0"/>
              <a:t>Sprint Retrospective:</a:t>
            </a:r>
            <a:br>
              <a:rPr lang="en-US" dirty="0"/>
            </a:br>
            <a:r>
              <a:rPr lang="en-US" dirty="0"/>
              <a:t>In this stage quality or status of the product is checked.</a:t>
            </a:r>
          </a:p>
          <a:p>
            <a:pPr fontAlgn="base"/>
            <a:r>
              <a:rPr lang="en-US" b="1" dirty="0"/>
              <a:t>Product Backlog:</a:t>
            </a:r>
            <a:br>
              <a:rPr lang="en-US" dirty="0"/>
            </a:br>
            <a:r>
              <a:rPr lang="en-US" dirty="0"/>
              <a:t>According to the prioritize features the product is organized.</a:t>
            </a:r>
          </a:p>
          <a:p>
            <a:pPr fontAlgn="base"/>
            <a:r>
              <a:rPr lang="en-US" b="1" dirty="0"/>
              <a:t>Sprint Backlog:</a:t>
            </a:r>
            <a:br>
              <a:rPr lang="en-US" dirty="0"/>
            </a:br>
            <a:r>
              <a:rPr lang="en-US" dirty="0"/>
              <a:t>Sprint Backlog is divided into two parts Product assigned features to sprint and Sprint planning meeting.</a:t>
            </a:r>
          </a:p>
          <a:p>
            <a:endParaRPr lang="en-US" dirty="0"/>
          </a:p>
        </p:txBody>
      </p:sp>
    </p:spTree>
    <p:extLst>
      <p:ext uri="{BB962C8B-B14F-4D97-AF65-F5344CB8AC3E}">
        <p14:creationId xmlns:p14="http://schemas.microsoft.com/office/powerpoint/2010/main" val="4274294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990600"/>
            <a:ext cx="7543801" cy="4878494"/>
          </a:xfrm>
        </p:spPr>
        <p:txBody>
          <a:bodyPr/>
          <a:lstStyle/>
          <a:p>
            <a:pPr fontAlgn="base"/>
            <a:r>
              <a:rPr lang="en-US" b="1" dirty="0"/>
              <a:t>Advantage of using Scrum framework:</a:t>
            </a:r>
            <a:endParaRPr lang="en-US" dirty="0"/>
          </a:p>
          <a:p>
            <a:pPr fontAlgn="base"/>
            <a:r>
              <a:rPr lang="en-US" dirty="0"/>
              <a:t>Scrum framework is fast moving and money efficient.</a:t>
            </a:r>
          </a:p>
          <a:p>
            <a:pPr fontAlgn="base"/>
            <a:r>
              <a:rPr lang="en-US" dirty="0"/>
              <a:t>Scrum framework works by dividing the large product into small sub-products. It’s like a divide and conquer strategy</a:t>
            </a:r>
          </a:p>
          <a:p>
            <a:pPr fontAlgn="base"/>
            <a:r>
              <a:rPr lang="en-US" dirty="0"/>
              <a:t>In Scrum customer satisfaction is very important.</a:t>
            </a:r>
          </a:p>
          <a:p>
            <a:pPr fontAlgn="base"/>
            <a:r>
              <a:rPr lang="en-US" dirty="0"/>
              <a:t>Scrum is adaptive in nature because it have short sprint.</a:t>
            </a:r>
          </a:p>
          <a:p>
            <a:pPr fontAlgn="base"/>
            <a:r>
              <a:rPr lang="en-US" dirty="0"/>
              <a:t>As Scrum framework rely on constant feedback therefore the quality of product increases in less amount of time</a:t>
            </a:r>
          </a:p>
        </p:txBody>
      </p:sp>
    </p:spTree>
    <p:extLst>
      <p:ext uri="{BB962C8B-B14F-4D97-AF65-F5344CB8AC3E}">
        <p14:creationId xmlns:p14="http://schemas.microsoft.com/office/powerpoint/2010/main" val="244221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143000"/>
            <a:ext cx="7543801" cy="4726094"/>
          </a:xfrm>
        </p:spPr>
        <p:txBody>
          <a:bodyPr/>
          <a:lstStyle/>
          <a:p>
            <a:pPr fontAlgn="base"/>
            <a:r>
              <a:rPr lang="en-US" b="1" dirty="0"/>
              <a:t>Disadvantage of using Scrum framework:</a:t>
            </a:r>
            <a:endParaRPr lang="en-US" dirty="0"/>
          </a:p>
          <a:p>
            <a:pPr fontAlgn="base"/>
            <a:r>
              <a:rPr lang="en-US" dirty="0"/>
              <a:t>Scrum framework do not allow changes into their sprint.</a:t>
            </a:r>
          </a:p>
          <a:p>
            <a:pPr fontAlgn="base"/>
            <a:r>
              <a:rPr lang="en-US" dirty="0"/>
              <a:t>Scrum framework is not fully described model. If you want to adopt it you need to fill in the framework with your own details like Extreme Programming(XP), Kanban, DSDM.</a:t>
            </a:r>
          </a:p>
          <a:p>
            <a:pPr fontAlgn="base"/>
            <a:r>
              <a:rPr lang="en-US" dirty="0"/>
              <a:t>It can be difficult for the Scrum to plan, structure and organize a project that lacks a clear definition.</a:t>
            </a:r>
          </a:p>
          <a:p>
            <a:pPr fontAlgn="base"/>
            <a:r>
              <a:rPr lang="en-US" dirty="0"/>
              <a:t>The daily Scrum meetings and frequent reviews require substantial resources.</a:t>
            </a:r>
          </a:p>
          <a:p>
            <a:endParaRPr lang="en-US" dirty="0"/>
          </a:p>
        </p:txBody>
      </p:sp>
    </p:spTree>
    <p:extLst>
      <p:ext uri="{BB962C8B-B14F-4D97-AF65-F5344CB8AC3E}">
        <p14:creationId xmlns:p14="http://schemas.microsoft.com/office/powerpoint/2010/main" val="20352128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lstStyle/>
          <a:p>
            <a:pPr algn="ctr"/>
            <a:r>
              <a:rPr lang="en-US" dirty="0"/>
              <a:t>ASD Model</a:t>
            </a:r>
          </a:p>
        </p:txBody>
      </p:sp>
      <p:pic>
        <p:nvPicPr>
          <p:cNvPr id="4" name="Content Placeholder 3"/>
          <p:cNvPicPr>
            <a:picLocks noGrp="1" noChangeAspect="1"/>
          </p:cNvPicPr>
          <p:nvPr>
            <p:ph idx="1"/>
          </p:nvPr>
        </p:nvPicPr>
        <p:blipFill>
          <a:blip r:embed="rId2"/>
          <a:stretch>
            <a:fillRect/>
          </a:stretch>
        </p:blipFill>
        <p:spPr>
          <a:xfrm>
            <a:off x="1143000" y="1447801"/>
            <a:ext cx="7391400" cy="4495800"/>
          </a:xfrm>
          <a:prstGeom prst="rect">
            <a:avLst/>
          </a:prstGeom>
        </p:spPr>
      </p:pic>
    </p:spTree>
    <p:extLst>
      <p:ext uri="{BB962C8B-B14F-4D97-AF65-F5344CB8AC3E}">
        <p14:creationId xmlns:p14="http://schemas.microsoft.com/office/powerpoint/2010/main" val="28435450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adaptive software development </a:t>
            </a:r>
            <a:endParaRPr lang="en-US" dirty="0"/>
          </a:p>
        </p:txBody>
      </p:sp>
      <p:sp>
        <p:nvSpPr>
          <p:cNvPr id="3" name="Content Placeholder 2"/>
          <p:cNvSpPr>
            <a:spLocks noGrp="1"/>
          </p:cNvSpPr>
          <p:nvPr>
            <p:ph idx="1"/>
          </p:nvPr>
        </p:nvSpPr>
        <p:spPr/>
        <p:txBody>
          <a:bodyPr/>
          <a:lstStyle/>
          <a:p>
            <a:r>
              <a:rPr lang="en-US" dirty="0"/>
              <a:t>There are several benefits to the ASD approach. These include:</a:t>
            </a:r>
          </a:p>
          <a:p>
            <a:r>
              <a:rPr lang="en-US" dirty="0"/>
              <a:t>A better and stronger overall end product.</a:t>
            </a:r>
          </a:p>
          <a:p>
            <a:r>
              <a:rPr lang="en-US" dirty="0"/>
              <a:t>Increased transparency between developers and customers.</a:t>
            </a:r>
          </a:p>
          <a:p>
            <a:r>
              <a:rPr lang="en-US" dirty="0"/>
              <a:t>A user-first approach which leads to a more intuitive piece of software.</a:t>
            </a:r>
          </a:p>
          <a:p>
            <a:r>
              <a:rPr lang="en-US" dirty="0"/>
              <a:t>Higher likelihood of on-time (or early!) delivery, </a:t>
            </a:r>
          </a:p>
        </p:txBody>
      </p:sp>
    </p:spTree>
    <p:extLst>
      <p:ext uri="{BB962C8B-B14F-4D97-AF65-F5344CB8AC3E}">
        <p14:creationId xmlns:p14="http://schemas.microsoft.com/office/powerpoint/2010/main" val="12460727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adaptive software development drawbacks</a:t>
            </a:r>
            <a:endParaRPr lang="en-US" dirty="0"/>
          </a:p>
        </p:txBody>
      </p:sp>
      <p:sp>
        <p:nvSpPr>
          <p:cNvPr id="3" name="Content Placeholder 2"/>
          <p:cNvSpPr>
            <a:spLocks noGrp="1"/>
          </p:cNvSpPr>
          <p:nvPr>
            <p:ph idx="1"/>
          </p:nvPr>
        </p:nvSpPr>
        <p:spPr/>
        <p:txBody>
          <a:bodyPr/>
          <a:lstStyle/>
          <a:p>
            <a:r>
              <a:rPr lang="en-US" dirty="0"/>
              <a:t>However, no agile framework is perfect! With ASD, there are a few drawbacks that need to be weighed against the benefits:</a:t>
            </a:r>
          </a:p>
          <a:p>
            <a:r>
              <a:rPr lang="en-US" dirty="0"/>
              <a:t>Extensive testing can lead to higher project costs.</a:t>
            </a:r>
          </a:p>
          <a:p>
            <a:r>
              <a:rPr lang="en-US" dirty="0"/>
              <a:t>The level of user involvement required can be difficult to resource.</a:t>
            </a:r>
          </a:p>
          <a:p>
            <a:r>
              <a:rPr lang="en-US" dirty="0"/>
              <a:t>An emphasis on constant product iteration and feedback can lead to burnout.</a:t>
            </a:r>
          </a:p>
          <a:p>
            <a:r>
              <a:rPr lang="en-US" dirty="0"/>
              <a:t>Lastly, ASD works better where teams can be dedicated solely to a single project.</a:t>
            </a:r>
          </a:p>
        </p:txBody>
      </p:sp>
    </p:spTree>
    <p:extLst>
      <p:ext uri="{BB962C8B-B14F-4D97-AF65-F5344CB8AC3E}">
        <p14:creationId xmlns:p14="http://schemas.microsoft.com/office/powerpoint/2010/main" val="30809447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Engineering</a:t>
            </a:r>
          </a:p>
        </p:txBody>
      </p:sp>
      <p:sp>
        <p:nvSpPr>
          <p:cNvPr id="3" name="Content Placeholder 2"/>
          <p:cNvSpPr>
            <a:spLocks noGrp="1"/>
          </p:cNvSpPr>
          <p:nvPr>
            <p:ph idx="1"/>
          </p:nvPr>
        </p:nvSpPr>
        <p:spPr>
          <a:xfrm>
            <a:off x="381000" y="1845734"/>
            <a:ext cx="8381999" cy="4402666"/>
          </a:xfrm>
        </p:spPr>
        <p:txBody>
          <a:bodyPr>
            <a:normAutofit/>
          </a:bodyPr>
          <a:lstStyle/>
          <a:p>
            <a:pPr algn="just" fontAlgn="base"/>
            <a:r>
              <a:rPr lang="en-US" dirty="0"/>
              <a:t>“Requirement engineering can be defined as the systematic process of documenting requirements through an interactive and co-operative process of analyzing the problem, documenting the resulting observations in a variety of representation format and checking the accuracy of the understanding gain.”</a:t>
            </a:r>
          </a:p>
          <a:p>
            <a:pPr algn="just" fontAlgn="base"/>
            <a:endParaRPr lang="en-US" dirty="0"/>
          </a:p>
          <a:p>
            <a:pPr algn="just" fontAlgn="base"/>
            <a:r>
              <a:rPr lang="en-US" dirty="0"/>
              <a:t>Requirements engineering is the discipline that involves establishing and documenting requirements. The various activities associated with requirements engineering are elicitation, specification, analysis, verification and validation, and management.</a:t>
            </a:r>
          </a:p>
          <a:p>
            <a:pPr algn="just" fontAlgn="base"/>
            <a:r>
              <a:rPr lang="en-US" dirty="0"/>
              <a:t>A software requirement is a capability that somebody needs or wants. It can be a component of an entire new application , a new feature for an existing application(an enhancement), or a request to correct a current shortcoming</a:t>
            </a:r>
          </a:p>
        </p:txBody>
      </p:sp>
    </p:spTree>
    <p:extLst>
      <p:ext uri="{BB962C8B-B14F-4D97-AF65-F5344CB8AC3E}">
        <p14:creationId xmlns:p14="http://schemas.microsoft.com/office/powerpoint/2010/main" val="4021351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61196"/>
          </a:xfrm>
        </p:spPr>
        <p:txBody>
          <a:bodyPr>
            <a:normAutofit fontScale="90000"/>
          </a:bodyPr>
          <a:lstStyle/>
          <a:p>
            <a:pPr algn="ctr"/>
            <a:br>
              <a:rPr lang="en-US" b="1" dirty="0"/>
            </a:br>
            <a:br>
              <a:rPr lang="en-US" b="1" dirty="0"/>
            </a:br>
            <a:br>
              <a:rPr lang="en-US" b="1" dirty="0"/>
            </a:br>
            <a:r>
              <a:rPr lang="en-US" b="1" dirty="0"/>
              <a:t>Requirement Engineering tools/ Techniques</a:t>
            </a:r>
          </a:p>
        </p:txBody>
      </p:sp>
      <p:sp>
        <p:nvSpPr>
          <p:cNvPr id="3" name="Content Placeholder 2"/>
          <p:cNvSpPr>
            <a:spLocks noGrp="1"/>
          </p:cNvSpPr>
          <p:nvPr>
            <p:ph idx="1"/>
          </p:nvPr>
        </p:nvSpPr>
        <p:spPr>
          <a:xfrm>
            <a:off x="822959" y="1489364"/>
            <a:ext cx="7543801" cy="5410200"/>
          </a:xfrm>
        </p:spPr>
        <p:txBody>
          <a:bodyPr>
            <a:normAutofit/>
          </a:bodyPr>
          <a:lstStyle/>
          <a:p>
            <a:r>
              <a:rPr lang="en-US" dirty="0"/>
              <a:t>1. Psychology and Sociology</a:t>
            </a:r>
          </a:p>
          <a:p>
            <a:r>
              <a:rPr lang="en-US" dirty="0"/>
              <a:t>2. marketing</a:t>
            </a:r>
          </a:p>
          <a:p>
            <a:r>
              <a:rPr lang="en-US" dirty="0"/>
              <a:t>3. Object oriented Analysis</a:t>
            </a:r>
          </a:p>
          <a:p>
            <a:pPr lvl="0" fontAlgn="base"/>
            <a:r>
              <a:rPr lang="en-US" dirty="0"/>
              <a:t>4. observation report</a:t>
            </a:r>
          </a:p>
          <a:p>
            <a:pPr lvl="0" fontAlgn="base"/>
            <a:r>
              <a:rPr lang="en-US" dirty="0"/>
              <a:t>5. Questionnaire ( survey , poll )</a:t>
            </a:r>
          </a:p>
          <a:p>
            <a:pPr lvl="0" fontAlgn="base"/>
            <a:r>
              <a:rPr lang="en-US" dirty="0"/>
              <a:t>6. Use cases</a:t>
            </a:r>
          </a:p>
          <a:p>
            <a:pPr lvl="0" fontAlgn="base"/>
            <a:r>
              <a:rPr lang="en-US" dirty="0"/>
              <a:t>7. User stories</a:t>
            </a:r>
          </a:p>
          <a:p>
            <a:pPr lvl="0" fontAlgn="base"/>
            <a:r>
              <a:rPr lang="en-US" dirty="0"/>
              <a:t>8. Requirement workshop</a:t>
            </a:r>
          </a:p>
          <a:p>
            <a:pPr lvl="0" fontAlgn="base"/>
            <a:r>
              <a:rPr lang="en-US" dirty="0"/>
              <a:t>9. Prototyping</a:t>
            </a:r>
          </a:p>
          <a:p>
            <a:r>
              <a:rPr lang="en-US" dirty="0"/>
              <a:t>10. Structured Analysis</a:t>
            </a:r>
          </a:p>
          <a:p>
            <a:r>
              <a:rPr lang="en-US" dirty="0"/>
              <a:t>11. Participative Design</a:t>
            </a:r>
          </a:p>
          <a:p>
            <a:endParaRPr lang="en-US" dirty="0"/>
          </a:p>
          <a:p>
            <a:endParaRPr lang="en-US" dirty="0"/>
          </a:p>
        </p:txBody>
      </p:sp>
    </p:spTree>
    <p:extLst>
      <p:ext uri="{BB962C8B-B14F-4D97-AF65-F5344CB8AC3E}">
        <p14:creationId xmlns:p14="http://schemas.microsoft.com/office/powerpoint/2010/main" val="268530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3253648" cy="369332"/>
          </a:xfrm>
          <a:prstGeom prst="rect">
            <a:avLst/>
          </a:prstGeom>
        </p:spPr>
        <p:txBody>
          <a:bodyPr wrap="none">
            <a:spAutoFit/>
          </a:bodyPr>
          <a:lstStyle/>
          <a:p>
            <a:pPr marL="12700">
              <a:lnSpc>
                <a:spcPct val="100000"/>
              </a:lnSpc>
              <a:spcBef>
                <a:spcPts val="100"/>
              </a:spcBef>
            </a:pPr>
            <a:r>
              <a:rPr lang="en-US" b="1" u="heavy" spc="-5" dirty="0">
                <a:uFill>
                  <a:solidFill>
                    <a:srgbClr val="000000"/>
                  </a:solidFill>
                </a:uFill>
                <a:latin typeface="Cambria"/>
                <a:cs typeface="Cambria"/>
              </a:rPr>
              <a:t>Changing</a:t>
            </a:r>
            <a:r>
              <a:rPr lang="en-US" b="1" u="heavy" spc="-20" dirty="0">
                <a:uFill>
                  <a:solidFill>
                    <a:srgbClr val="000000"/>
                  </a:solidFill>
                </a:uFill>
                <a:latin typeface="Cambria"/>
                <a:cs typeface="Cambria"/>
              </a:rPr>
              <a:t> </a:t>
            </a:r>
            <a:r>
              <a:rPr lang="en-US" b="1" u="heavy" spc="-5" dirty="0">
                <a:uFill>
                  <a:solidFill>
                    <a:srgbClr val="000000"/>
                  </a:solidFill>
                </a:uFill>
                <a:latin typeface="Cambria"/>
                <a:cs typeface="Cambria"/>
              </a:rPr>
              <a:t>Nature</a:t>
            </a:r>
            <a:r>
              <a:rPr lang="en-US" b="1" u="heavy" spc="-15" dirty="0">
                <a:uFill>
                  <a:solidFill>
                    <a:srgbClr val="000000"/>
                  </a:solidFill>
                </a:uFill>
                <a:latin typeface="Cambria"/>
                <a:cs typeface="Cambria"/>
              </a:rPr>
              <a:t> </a:t>
            </a:r>
            <a:r>
              <a:rPr lang="en-US" b="1" u="heavy" dirty="0">
                <a:uFill>
                  <a:solidFill>
                    <a:srgbClr val="000000"/>
                  </a:solidFill>
                </a:uFill>
                <a:latin typeface="Cambria"/>
                <a:cs typeface="Cambria"/>
              </a:rPr>
              <a:t>of</a:t>
            </a:r>
            <a:r>
              <a:rPr lang="en-US" b="1" u="heavy" spc="-20" dirty="0">
                <a:uFill>
                  <a:solidFill>
                    <a:srgbClr val="000000"/>
                  </a:solidFill>
                </a:uFill>
                <a:latin typeface="Cambria"/>
                <a:cs typeface="Cambria"/>
              </a:rPr>
              <a:t> </a:t>
            </a:r>
            <a:r>
              <a:rPr lang="en-US" b="1" u="heavy" spc="-5" dirty="0">
                <a:uFill>
                  <a:solidFill>
                    <a:srgbClr val="000000"/>
                  </a:solidFill>
                </a:uFill>
                <a:latin typeface="Cambria"/>
                <a:cs typeface="Cambria"/>
              </a:rPr>
              <a:t>Software:</a:t>
            </a:r>
            <a:endParaRPr lang="en-US" dirty="0">
              <a:latin typeface="Cambria"/>
              <a:cs typeface="Cambria"/>
            </a:endParaRPr>
          </a:p>
        </p:txBody>
      </p:sp>
      <p:sp>
        <p:nvSpPr>
          <p:cNvPr id="5" name="Rectangle 4"/>
          <p:cNvSpPr/>
          <p:nvPr/>
        </p:nvSpPr>
        <p:spPr>
          <a:xfrm>
            <a:off x="762000" y="1600200"/>
            <a:ext cx="7696200" cy="4480137"/>
          </a:xfrm>
          <a:prstGeom prst="rect">
            <a:avLst/>
          </a:prstGeom>
        </p:spPr>
        <p:txBody>
          <a:bodyPr wrap="square">
            <a:spAutoFit/>
          </a:bodyPr>
          <a:lstStyle/>
          <a:p>
            <a:pPr marL="12700">
              <a:lnSpc>
                <a:spcPct val="100000"/>
              </a:lnSpc>
              <a:spcBef>
                <a:spcPts val="1025"/>
              </a:spcBef>
            </a:pPr>
            <a:r>
              <a:rPr lang="en-US" spc="-5" dirty="0">
                <a:latin typeface="Cambria"/>
                <a:cs typeface="Cambria"/>
              </a:rPr>
              <a:t>The nature</a:t>
            </a:r>
            <a:r>
              <a:rPr lang="en-US" dirty="0">
                <a:latin typeface="Cambria"/>
                <a:cs typeface="Cambria"/>
              </a:rPr>
              <a:t> of </a:t>
            </a:r>
            <a:r>
              <a:rPr lang="en-US" spc="-5" dirty="0">
                <a:latin typeface="Cambria"/>
                <a:cs typeface="Cambria"/>
              </a:rPr>
              <a:t>software</a:t>
            </a:r>
            <a:r>
              <a:rPr lang="en-US" spc="5" dirty="0">
                <a:latin typeface="Cambria"/>
                <a:cs typeface="Cambria"/>
              </a:rPr>
              <a:t> </a:t>
            </a:r>
            <a:r>
              <a:rPr lang="en-US" dirty="0">
                <a:latin typeface="Cambria"/>
                <a:cs typeface="Cambria"/>
              </a:rPr>
              <a:t>has </a:t>
            </a:r>
            <a:r>
              <a:rPr lang="en-US" spc="-5" dirty="0">
                <a:latin typeface="Cambria"/>
                <a:cs typeface="Cambria"/>
              </a:rPr>
              <a:t>changed</a:t>
            </a:r>
            <a:r>
              <a:rPr lang="en-US" spc="5" dirty="0">
                <a:latin typeface="Cambria"/>
                <a:cs typeface="Cambria"/>
              </a:rPr>
              <a:t> </a:t>
            </a:r>
            <a:r>
              <a:rPr lang="en-US" dirty="0">
                <a:latin typeface="Cambria"/>
                <a:cs typeface="Cambria"/>
              </a:rPr>
              <a:t>a</a:t>
            </a:r>
            <a:r>
              <a:rPr lang="en-US" spc="-5" dirty="0">
                <a:latin typeface="Cambria"/>
                <a:cs typeface="Cambria"/>
              </a:rPr>
              <a:t> lot over</a:t>
            </a:r>
            <a:r>
              <a:rPr lang="en-US" dirty="0">
                <a:latin typeface="Cambria"/>
                <a:cs typeface="Cambria"/>
              </a:rPr>
              <a:t> </a:t>
            </a:r>
            <a:r>
              <a:rPr lang="en-US" spc="-5" dirty="0">
                <a:latin typeface="Cambria"/>
                <a:cs typeface="Cambria"/>
              </a:rPr>
              <a:t>the years.</a:t>
            </a:r>
            <a:endParaRPr lang="en-US" dirty="0">
              <a:latin typeface="Cambria"/>
              <a:cs typeface="Cambria"/>
            </a:endParaRPr>
          </a:p>
          <a:p>
            <a:pPr>
              <a:lnSpc>
                <a:spcPct val="100000"/>
              </a:lnSpc>
              <a:spcBef>
                <a:spcPts val="10"/>
              </a:spcBef>
            </a:pPr>
            <a:endParaRPr lang="en-US" sz="2800" dirty="0">
              <a:latin typeface="Cambria"/>
              <a:cs typeface="Cambria"/>
            </a:endParaRPr>
          </a:p>
          <a:p>
            <a:pPr marL="12700" marR="6350" algn="just">
              <a:lnSpc>
                <a:spcPct val="146200"/>
              </a:lnSpc>
              <a:buSzPct val="91666"/>
              <a:buAutoNum type="arabicPeriod"/>
              <a:tabLst>
                <a:tab pos="139065" algn="l"/>
              </a:tabLst>
            </a:pPr>
            <a:r>
              <a:rPr lang="en-US" b="1" dirty="0">
                <a:latin typeface="Cambria"/>
                <a:cs typeface="Cambria"/>
              </a:rPr>
              <a:t>System</a:t>
            </a:r>
            <a:r>
              <a:rPr lang="en-US" b="1" spc="5" dirty="0">
                <a:latin typeface="Cambria"/>
                <a:cs typeface="Cambria"/>
              </a:rPr>
              <a:t> </a:t>
            </a:r>
            <a:r>
              <a:rPr lang="en-US" b="1" spc="-5" dirty="0">
                <a:latin typeface="Cambria"/>
                <a:cs typeface="Cambria"/>
              </a:rPr>
              <a:t>software:</a:t>
            </a:r>
            <a:r>
              <a:rPr lang="en-US" b="1" dirty="0">
                <a:latin typeface="Cambria"/>
                <a:cs typeface="Cambria"/>
              </a:rPr>
              <a:t> </a:t>
            </a:r>
            <a:r>
              <a:rPr lang="en-US" spc="-10" dirty="0">
                <a:latin typeface="Cambria"/>
                <a:cs typeface="Cambria"/>
              </a:rPr>
              <a:t>Infrastructure</a:t>
            </a:r>
            <a:r>
              <a:rPr lang="en-US" spc="-5" dirty="0">
                <a:latin typeface="Cambria"/>
                <a:cs typeface="Cambria"/>
              </a:rPr>
              <a:t> software</a:t>
            </a:r>
            <a:r>
              <a:rPr lang="en-US" dirty="0">
                <a:latin typeface="Cambria"/>
                <a:cs typeface="Cambria"/>
              </a:rPr>
              <a:t> </a:t>
            </a:r>
            <a:r>
              <a:rPr lang="en-US" spc="-5" dirty="0">
                <a:latin typeface="Cambria"/>
                <a:cs typeface="Cambria"/>
              </a:rPr>
              <a:t>come</a:t>
            </a:r>
            <a:r>
              <a:rPr lang="en-US" dirty="0">
                <a:latin typeface="Cambria"/>
                <a:cs typeface="Cambria"/>
              </a:rPr>
              <a:t> </a:t>
            </a:r>
            <a:r>
              <a:rPr lang="en-US" spc="-5" dirty="0">
                <a:latin typeface="Cambria"/>
                <a:cs typeface="Cambria"/>
              </a:rPr>
              <a:t>under</a:t>
            </a:r>
            <a:r>
              <a:rPr lang="en-US" dirty="0">
                <a:latin typeface="Cambria"/>
                <a:cs typeface="Cambria"/>
              </a:rPr>
              <a:t> </a:t>
            </a:r>
            <a:r>
              <a:rPr lang="en-US" spc="-5" dirty="0">
                <a:latin typeface="Cambria"/>
                <a:cs typeface="Cambria"/>
              </a:rPr>
              <a:t>this</a:t>
            </a:r>
            <a:r>
              <a:rPr lang="en-US" dirty="0">
                <a:latin typeface="Cambria"/>
                <a:cs typeface="Cambria"/>
              </a:rPr>
              <a:t> </a:t>
            </a:r>
            <a:r>
              <a:rPr lang="en-US" spc="-5" dirty="0">
                <a:latin typeface="Cambria"/>
                <a:cs typeface="Cambria"/>
              </a:rPr>
              <a:t>category</a:t>
            </a:r>
            <a:r>
              <a:rPr lang="en-US" dirty="0">
                <a:latin typeface="Cambria"/>
                <a:cs typeface="Cambria"/>
              </a:rPr>
              <a:t> </a:t>
            </a:r>
            <a:r>
              <a:rPr lang="en-US" spc="-5" dirty="0">
                <a:latin typeface="Cambria"/>
                <a:cs typeface="Cambria"/>
              </a:rPr>
              <a:t>like</a:t>
            </a:r>
            <a:r>
              <a:rPr lang="en-US" dirty="0">
                <a:latin typeface="Cambria"/>
                <a:cs typeface="Cambria"/>
              </a:rPr>
              <a:t> </a:t>
            </a:r>
            <a:r>
              <a:rPr lang="en-US" spc="-5" dirty="0">
                <a:latin typeface="Cambria"/>
                <a:cs typeface="Cambria"/>
              </a:rPr>
              <a:t>compilers, </a:t>
            </a:r>
            <a:r>
              <a:rPr lang="en-US" dirty="0">
                <a:latin typeface="Cambria"/>
                <a:cs typeface="Cambria"/>
              </a:rPr>
              <a:t> </a:t>
            </a:r>
            <a:r>
              <a:rPr lang="en-US" spc="-5" dirty="0">
                <a:latin typeface="Cambria"/>
                <a:cs typeface="Cambria"/>
              </a:rPr>
              <a:t>operating</a:t>
            </a:r>
            <a:r>
              <a:rPr lang="en-US" dirty="0">
                <a:latin typeface="Cambria"/>
                <a:cs typeface="Cambria"/>
              </a:rPr>
              <a:t> </a:t>
            </a:r>
            <a:r>
              <a:rPr lang="en-US" spc="-5" dirty="0">
                <a:latin typeface="Cambria"/>
                <a:cs typeface="Cambria"/>
              </a:rPr>
              <a:t>systems,</a:t>
            </a:r>
            <a:r>
              <a:rPr lang="en-US" dirty="0">
                <a:latin typeface="Cambria"/>
                <a:cs typeface="Cambria"/>
              </a:rPr>
              <a:t> </a:t>
            </a:r>
            <a:r>
              <a:rPr lang="en-US" spc="-5" dirty="0">
                <a:latin typeface="Cambria"/>
                <a:cs typeface="Cambria"/>
              </a:rPr>
              <a:t>editors,</a:t>
            </a:r>
            <a:r>
              <a:rPr lang="en-US" dirty="0">
                <a:latin typeface="Cambria"/>
                <a:cs typeface="Cambria"/>
              </a:rPr>
              <a:t> </a:t>
            </a:r>
            <a:r>
              <a:rPr lang="en-US" spc="-5" dirty="0">
                <a:latin typeface="Cambria"/>
                <a:cs typeface="Cambria"/>
              </a:rPr>
              <a:t>drivers,</a:t>
            </a:r>
            <a:r>
              <a:rPr lang="en-US" dirty="0">
                <a:latin typeface="Cambria"/>
                <a:cs typeface="Cambria"/>
              </a:rPr>
              <a:t> etc.</a:t>
            </a:r>
            <a:r>
              <a:rPr lang="en-US" spc="5" dirty="0">
                <a:latin typeface="Cambria"/>
                <a:cs typeface="Cambria"/>
              </a:rPr>
              <a:t> </a:t>
            </a:r>
            <a:r>
              <a:rPr lang="en-US" spc="-5" dirty="0">
                <a:latin typeface="Cambria"/>
                <a:cs typeface="Cambria"/>
              </a:rPr>
              <a:t>Basically</a:t>
            </a:r>
            <a:r>
              <a:rPr lang="en-US" dirty="0">
                <a:latin typeface="Cambria"/>
                <a:cs typeface="Cambria"/>
              </a:rPr>
              <a:t> </a:t>
            </a:r>
            <a:r>
              <a:rPr lang="en-US" spc="-5" dirty="0">
                <a:latin typeface="Cambria"/>
                <a:cs typeface="Cambria"/>
              </a:rPr>
              <a:t>system</a:t>
            </a:r>
            <a:r>
              <a:rPr lang="en-US" dirty="0">
                <a:latin typeface="Cambria"/>
                <a:cs typeface="Cambria"/>
              </a:rPr>
              <a:t> </a:t>
            </a:r>
            <a:r>
              <a:rPr lang="en-US" spc="-5" dirty="0">
                <a:latin typeface="Cambria"/>
                <a:cs typeface="Cambria"/>
              </a:rPr>
              <a:t>software</a:t>
            </a:r>
            <a:r>
              <a:rPr lang="en-US" dirty="0">
                <a:latin typeface="Cambria"/>
                <a:cs typeface="Cambria"/>
              </a:rPr>
              <a:t> is</a:t>
            </a:r>
            <a:r>
              <a:rPr lang="en-US" spc="5" dirty="0">
                <a:latin typeface="Cambria"/>
                <a:cs typeface="Cambria"/>
              </a:rPr>
              <a:t> </a:t>
            </a:r>
            <a:r>
              <a:rPr lang="en-US" dirty="0">
                <a:latin typeface="Cambria"/>
                <a:cs typeface="Cambria"/>
              </a:rPr>
              <a:t>a</a:t>
            </a:r>
            <a:r>
              <a:rPr lang="en-US" spc="260" dirty="0">
                <a:latin typeface="Cambria"/>
                <a:cs typeface="Cambria"/>
              </a:rPr>
              <a:t> </a:t>
            </a:r>
            <a:r>
              <a:rPr lang="en-US" spc="-5" dirty="0">
                <a:latin typeface="Cambria"/>
                <a:cs typeface="Cambria"/>
              </a:rPr>
              <a:t>collection</a:t>
            </a:r>
            <a:r>
              <a:rPr lang="en-US" spc="254" dirty="0">
                <a:latin typeface="Cambria"/>
                <a:cs typeface="Cambria"/>
              </a:rPr>
              <a:t> </a:t>
            </a:r>
            <a:r>
              <a:rPr lang="en-US" dirty="0">
                <a:latin typeface="Cambria"/>
                <a:cs typeface="Cambria"/>
              </a:rPr>
              <a:t>of </a:t>
            </a:r>
            <a:r>
              <a:rPr lang="en-US" spc="5" dirty="0">
                <a:latin typeface="Cambria"/>
                <a:cs typeface="Cambria"/>
              </a:rPr>
              <a:t> </a:t>
            </a:r>
            <a:r>
              <a:rPr lang="en-US" spc="-5" dirty="0">
                <a:latin typeface="Cambria"/>
                <a:cs typeface="Cambria"/>
              </a:rPr>
              <a:t>programs to provide</a:t>
            </a:r>
            <a:r>
              <a:rPr lang="en-US" dirty="0">
                <a:latin typeface="Cambria"/>
                <a:cs typeface="Cambria"/>
              </a:rPr>
              <a:t> </a:t>
            </a:r>
            <a:r>
              <a:rPr lang="en-US" spc="-5" dirty="0">
                <a:latin typeface="Cambria"/>
                <a:cs typeface="Cambria"/>
              </a:rPr>
              <a:t>service</a:t>
            </a:r>
            <a:r>
              <a:rPr lang="en-US" dirty="0">
                <a:latin typeface="Cambria"/>
                <a:cs typeface="Cambria"/>
              </a:rPr>
              <a:t> to other</a:t>
            </a:r>
            <a:r>
              <a:rPr lang="en-US" spc="-5" dirty="0">
                <a:latin typeface="Cambria"/>
                <a:cs typeface="Cambria"/>
              </a:rPr>
              <a:t> programs.</a:t>
            </a:r>
            <a:endParaRPr lang="en-US" dirty="0">
              <a:latin typeface="Cambria"/>
              <a:cs typeface="Cambria"/>
            </a:endParaRPr>
          </a:p>
          <a:p>
            <a:pPr>
              <a:lnSpc>
                <a:spcPct val="100000"/>
              </a:lnSpc>
              <a:spcBef>
                <a:spcPts val="5"/>
              </a:spcBef>
              <a:buFont typeface="Cambria"/>
              <a:buAutoNum type="arabicPeriod"/>
            </a:pPr>
            <a:endParaRPr lang="en-US" sz="2800" dirty="0">
              <a:latin typeface="Cambria"/>
              <a:cs typeface="Cambria"/>
            </a:endParaRPr>
          </a:p>
          <a:p>
            <a:pPr marL="12700" marR="6350" algn="just">
              <a:lnSpc>
                <a:spcPct val="146700"/>
              </a:lnSpc>
              <a:buSzPct val="91666"/>
              <a:buAutoNum type="arabicPeriod"/>
              <a:tabLst>
                <a:tab pos="172720" algn="l"/>
              </a:tabLst>
            </a:pPr>
            <a:r>
              <a:rPr lang="en-US" b="1" spc="-5" dirty="0">
                <a:latin typeface="Cambria"/>
                <a:cs typeface="Cambria"/>
              </a:rPr>
              <a:t>Real time software: </a:t>
            </a:r>
            <a:r>
              <a:rPr lang="en-US" spc="-5" dirty="0">
                <a:latin typeface="Cambria"/>
                <a:cs typeface="Cambria"/>
              </a:rPr>
              <a:t>These software are </a:t>
            </a:r>
            <a:r>
              <a:rPr lang="en-US" dirty="0">
                <a:latin typeface="Cambria"/>
                <a:cs typeface="Cambria"/>
              </a:rPr>
              <a:t>used </a:t>
            </a:r>
            <a:r>
              <a:rPr lang="en-US" spc="-5" dirty="0">
                <a:latin typeface="Cambria"/>
                <a:cs typeface="Cambria"/>
              </a:rPr>
              <a:t>to monitor, control </a:t>
            </a:r>
            <a:r>
              <a:rPr lang="en-US" dirty="0">
                <a:latin typeface="Cambria"/>
                <a:cs typeface="Cambria"/>
              </a:rPr>
              <a:t>and </a:t>
            </a:r>
            <a:r>
              <a:rPr lang="en-US" spc="-5" dirty="0">
                <a:latin typeface="Cambria"/>
                <a:cs typeface="Cambria"/>
              </a:rPr>
              <a:t>analyze real </a:t>
            </a:r>
            <a:r>
              <a:rPr lang="en-US" spc="-10" dirty="0">
                <a:latin typeface="Cambria"/>
                <a:cs typeface="Cambria"/>
              </a:rPr>
              <a:t>world </a:t>
            </a:r>
            <a:r>
              <a:rPr lang="en-US" spc="-5" dirty="0">
                <a:latin typeface="Cambria"/>
                <a:cs typeface="Cambria"/>
              </a:rPr>
              <a:t> </a:t>
            </a:r>
            <a:r>
              <a:rPr lang="en-US" dirty="0">
                <a:latin typeface="Cambria"/>
                <a:cs typeface="Cambria"/>
              </a:rPr>
              <a:t>events </a:t>
            </a:r>
            <a:r>
              <a:rPr lang="en-US" spc="-5" dirty="0">
                <a:latin typeface="Cambria"/>
                <a:cs typeface="Cambria"/>
              </a:rPr>
              <a:t>as they occur. </a:t>
            </a:r>
            <a:r>
              <a:rPr lang="en-US" spc="-10" dirty="0">
                <a:latin typeface="Cambria"/>
                <a:cs typeface="Cambria"/>
              </a:rPr>
              <a:t>An </a:t>
            </a:r>
            <a:r>
              <a:rPr lang="en-US" spc="-5" dirty="0">
                <a:latin typeface="Cambria"/>
                <a:cs typeface="Cambria"/>
              </a:rPr>
              <a:t>example </a:t>
            </a:r>
            <a:r>
              <a:rPr lang="en-US" dirty="0">
                <a:latin typeface="Cambria"/>
                <a:cs typeface="Cambria"/>
              </a:rPr>
              <a:t>may be </a:t>
            </a:r>
            <a:r>
              <a:rPr lang="en-US" spc="-5" dirty="0">
                <a:latin typeface="Cambria"/>
                <a:cs typeface="Cambria"/>
              </a:rPr>
              <a:t>software required for weather forecasting. Such </a:t>
            </a:r>
            <a:r>
              <a:rPr lang="en-US"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will</a:t>
            </a:r>
            <a:r>
              <a:rPr lang="en-US" dirty="0">
                <a:latin typeface="Cambria"/>
                <a:cs typeface="Cambria"/>
              </a:rPr>
              <a:t> </a:t>
            </a:r>
            <a:r>
              <a:rPr lang="en-US" spc="-5" dirty="0">
                <a:latin typeface="Cambria"/>
                <a:cs typeface="Cambria"/>
              </a:rPr>
              <a:t>gather</a:t>
            </a:r>
            <a:r>
              <a:rPr lang="en-US" dirty="0">
                <a:latin typeface="Cambria"/>
                <a:cs typeface="Cambria"/>
              </a:rPr>
              <a:t> </a:t>
            </a:r>
            <a:r>
              <a:rPr lang="en-US" spc="-5" dirty="0">
                <a:latin typeface="Cambria"/>
                <a:cs typeface="Cambria"/>
              </a:rPr>
              <a:t>and</a:t>
            </a:r>
            <a:r>
              <a:rPr lang="en-US" dirty="0">
                <a:latin typeface="Cambria"/>
                <a:cs typeface="Cambria"/>
              </a:rPr>
              <a:t> process</a:t>
            </a:r>
            <a:r>
              <a:rPr lang="en-US" spc="5" dirty="0">
                <a:latin typeface="Cambria"/>
                <a:cs typeface="Cambria"/>
              </a:rPr>
              <a:t> </a:t>
            </a:r>
            <a:r>
              <a:rPr lang="en-US" spc="-5" dirty="0">
                <a:latin typeface="Cambria"/>
                <a:cs typeface="Cambria"/>
              </a:rPr>
              <a:t>the</a:t>
            </a:r>
            <a:r>
              <a:rPr lang="en-US" dirty="0">
                <a:latin typeface="Cambria"/>
                <a:cs typeface="Cambria"/>
              </a:rPr>
              <a:t> </a:t>
            </a:r>
            <a:r>
              <a:rPr lang="en-US" spc="-10" dirty="0">
                <a:latin typeface="Cambria"/>
                <a:cs typeface="Cambria"/>
              </a:rPr>
              <a:t>status</a:t>
            </a:r>
            <a:r>
              <a:rPr lang="en-US" spc="-5" dirty="0">
                <a:latin typeface="Cambria"/>
                <a:cs typeface="Cambria"/>
              </a:rPr>
              <a:t> </a:t>
            </a:r>
            <a:r>
              <a:rPr lang="en-US" dirty="0">
                <a:latin typeface="Cambria"/>
                <a:cs typeface="Cambria"/>
              </a:rPr>
              <a:t>of</a:t>
            </a:r>
            <a:r>
              <a:rPr lang="en-US" spc="5" dirty="0">
                <a:latin typeface="Cambria"/>
                <a:cs typeface="Cambria"/>
              </a:rPr>
              <a:t> </a:t>
            </a:r>
            <a:r>
              <a:rPr lang="en-US" spc="-5" dirty="0">
                <a:latin typeface="Cambria"/>
                <a:cs typeface="Cambria"/>
              </a:rPr>
              <a:t>temperature,</a:t>
            </a:r>
            <a:r>
              <a:rPr lang="en-US" dirty="0">
                <a:latin typeface="Cambria"/>
                <a:cs typeface="Cambria"/>
              </a:rPr>
              <a:t> </a:t>
            </a:r>
            <a:r>
              <a:rPr lang="en-US" spc="-5" dirty="0">
                <a:latin typeface="Cambria"/>
                <a:cs typeface="Cambria"/>
              </a:rPr>
              <a:t>humidity</a:t>
            </a:r>
            <a:r>
              <a:rPr lang="en-US" dirty="0">
                <a:latin typeface="Cambria"/>
                <a:cs typeface="Cambria"/>
              </a:rPr>
              <a:t> </a:t>
            </a:r>
            <a:r>
              <a:rPr lang="en-US" spc="-5" dirty="0">
                <a:latin typeface="Cambria"/>
                <a:cs typeface="Cambria"/>
              </a:rPr>
              <a:t>and</a:t>
            </a:r>
            <a:r>
              <a:rPr lang="en-US" dirty="0">
                <a:latin typeface="Cambria"/>
                <a:cs typeface="Cambria"/>
              </a:rPr>
              <a:t> other </a:t>
            </a:r>
            <a:r>
              <a:rPr lang="en-US" spc="5" dirty="0">
                <a:latin typeface="Cambria"/>
                <a:cs typeface="Cambria"/>
              </a:rPr>
              <a:t> </a:t>
            </a:r>
            <a:r>
              <a:rPr lang="en-US" spc="-5" dirty="0">
                <a:latin typeface="Cambria"/>
                <a:cs typeface="Cambria"/>
              </a:rPr>
              <a:t>environmental</a:t>
            </a:r>
            <a:r>
              <a:rPr lang="en-US" spc="-10" dirty="0">
                <a:latin typeface="Cambria"/>
                <a:cs typeface="Cambria"/>
              </a:rPr>
              <a:t> </a:t>
            </a:r>
            <a:r>
              <a:rPr lang="en-US" spc="-5" dirty="0">
                <a:latin typeface="Cambria"/>
                <a:cs typeface="Cambria"/>
              </a:rPr>
              <a:t>parameters</a:t>
            </a:r>
            <a:r>
              <a:rPr lang="en-US" dirty="0">
                <a:latin typeface="Cambria"/>
                <a:cs typeface="Cambria"/>
              </a:rPr>
              <a:t> </a:t>
            </a:r>
            <a:r>
              <a:rPr lang="en-US" spc="-5" dirty="0">
                <a:latin typeface="Cambria"/>
                <a:cs typeface="Cambria"/>
              </a:rPr>
              <a:t>to forecast </a:t>
            </a:r>
            <a:r>
              <a:rPr lang="en-US" dirty="0">
                <a:latin typeface="Cambria"/>
                <a:cs typeface="Cambria"/>
              </a:rPr>
              <a:t>the </a:t>
            </a:r>
            <a:r>
              <a:rPr lang="en-US" spc="-5" dirty="0">
                <a:latin typeface="Cambria"/>
                <a:cs typeface="Cambria"/>
              </a:rPr>
              <a:t>weather.</a:t>
            </a:r>
            <a:endParaRPr lang="en-US" dirty="0">
              <a:latin typeface="Cambria"/>
              <a:cs typeface="Cambria"/>
            </a:endParaRPr>
          </a:p>
        </p:txBody>
      </p:sp>
    </p:spTree>
    <p:extLst>
      <p:ext uri="{BB962C8B-B14F-4D97-AF65-F5344CB8AC3E}">
        <p14:creationId xmlns:p14="http://schemas.microsoft.com/office/powerpoint/2010/main" val="2005425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371600"/>
            <a:ext cx="7543801" cy="4497494"/>
          </a:xfrm>
        </p:spPr>
        <p:txBody>
          <a:bodyPr/>
          <a:lstStyle/>
          <a:p>
            <a:pPr fontAlgn="base"/>
            <a:r>
              <a:rPr lang="en-US" dirty="0"/>
              <a:t>Requirements Engineering Process consists of the following main activities:</a:t>
            </a:r>
          </a:p>
          <a:p>
            <a:pPr fontAlgn="base">
              <a:buFont typeface="Wingdings" panose="05000000000000000000" pitchFamily="2" charset="2"/>
              <a:buChar char="Ø"/>
            </a:pPr>
            <a:r>
              <a:rPr lang="en-US" dirty="0"/>
              <a:t>Requirements elicitation</a:t>
            </a:r>
          </a:p>
          <a:p>
            <a:pPr fontAlgn="base">
              <a:buFont typeface="Wingdings" panose="05000000000000000000" pitchFamily="2" charset="2"/>
              <a:buChar char="Ø"/>
            </a:pPr>
            <a:r>
              <a:rPr lang="en-US" dirty="0"/>
              <a:t>Requirements specification</a:t>
            </a:r>
          </a:p>
          <a:p>
            <a:pPr fontAlgn="base">
              <a:buFont typeface="Wingdings" panose="05000000000000000000" pitchFamily="2" charset="2"/>
              <a:buChar char="Ø"/>
            </a:pPr>
            <a:r>
              <a:rPr lang="en-US" dirty="0"/>
              <a:t>Requirements verification and validation</a:t>
            </a:r>
          </a:p>
          <a:p>
            <a:pPr fontAlgn="base">
              <a:buFont typeface="Wingdings" panose="05000000000000000000" pitchFamily="2" charset="2"/>
              <a:buChar char="Ø"/>
            </a:pPr>
            <a:r>
              <a:rPr lang="en-US" dirty="0"/>
              <a:t>Requirements management</a:t>
            </a:r>
          </a:p>
          <a:p>
            <a:endParaRPr lang="en-US" dirty="0"/>
          </a:p>
        </p:txBody>
      </p:sp>
    </p:spTree>
    <p:extLst>
      <p:ext uri="{BB962C8B-B14F-4D97-AF65-F5344CB8AC3E}">
        <p14:creationId xmlns:p14="http://schemas.microsoft.com/office/powerpoint/2010/main" val="8525202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 Process</a:t>
            </a:r>
          </a:p>
        </p:txBody>
      </p:sp>
      <p:sp>
        <p:nvSpPr>
          <p:cNvPr id="3" name="Content Placeholder 2"/>
          <p:cNvSpPr>
            <a:spLocks noGrp="1"/>
          </p:cNvSpPr>
          <p:nvPr>
            <p:ph idx="1"/>
          </p:nvPr>
        </p:nvSpPr>
        <p:spPr/>
        <p:txBody>
          <a:bodyPr/>
          <a:lstStyle/>
          <a:p>
            <a:r>
              <a:rPr lang="en-US" dirty="0"/>
              <a:t>1. Feasibility Study</a:t>
            </a:r>
          </a:p>
          <a:p>
            <a:r>
              <a:rPr lang="en-US" dirty="0"/>
              <a:t>2. Requirement Elicitation</a:t>
            </a:r>
          </a:p>
          <a:p>
            <a:r>
              <a:rPr lang="en-US" dirty="0"/>
              <a:t>3. Requirement Analysis</a:t>
            </a:r>
          </a:p>
          <a:p>
            <a:r>
              <a:rPr lang="en-US" dirty="0"/>
              <a:t>4. Documentation or Requirement specification</a:t>
            </a:r>
          </a:p>
          <a:p>
            <a:r>
              <a:rPr lang="en-US" dirty="0"/>
              <a:t>5. Requirement Validation</a:t>
            </a:r>
          </a:p>
          <a:p>
            <a:r>
              <a:rPr lang="en-US" dirty="0"/>
              <a:t>6. Review of user needs</a:t>
            </a:r>
          </a:p>
          <a:p>
            <a:r>
              <a:rPr lang="en-US" dirty="0"/>
              <a:t>7.  Management of user needs</a:t>
            </a:r>
          </a:p>
        </p:txBody>
      </p:sp>
    </p:spTree>
    <p:extLst>
      <p:ext uri="{BB962C8B-B14F-4D97-AF65-F5344CB8AC3E}">
        <p14:creationId xmlns:p14="http://schemas.microsoft.com/office/powerpoint/2010/main" val="2156017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Feasibility Study</a:t>
            </a:r>
          </a:p>
        </p:txBody>
      </p:sp>
      <p:sp>
        <p:nvSpPr>
          <p:cNvPr id="3" name="Content Placeholder 2"/>
          <p:cNvSpPr>
            <a:spLocks noGrp="1"/>
          </p:cNvSpPr>
          <p:nvPr>
            <p:ph idx="1"/>
          </p:nvPr>
        </p:nvSpPr>
        <p:spPr/>
        <p:txBody>
          <a:bodyPr/>
          <a:lstStyle/>
          <a:p>
            <a:r>
              <a:rPr lang="en-US" dirty="0"/>
              <a:t>1. Information Assessment</a:t>
            </a:r>
          </a:p>
          <a:p>
            <a:r>
              <a:rPr lang="en-US" dirty="0"/>
              <a:t>2. Information Collection</a:t>
            </a:r>
          </a:p>
          <a:p>
            <a:r>
              <a:rPr lang="en-US" dirty="0"/>
              <a:t>3. Report Writing</a:t>
            </a:r>
          </a:p>
        </p:txBody>
      </p:sp>
    </p:spTree>
    <p:extLst>
      <p:ext uri="{BB962C8B-B14F-4D97-AF65-F5344CB8AC3E}">
        <p14:creationId xmlns:p14="http://schemas.microsoft.com/office/powerpoint/2010/main" val="9558459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161196"/>
          </a:xfrm>
        </p:spPr>
        <p:txBody>
          <a:bodyPr>
            <a:normAutofit/>
          </a:bodyPr>
          <a:lstStyle/>
          <a:p>
            <a:pPr algn="ctr"/>
            <a:r>
              <a:rPr lang="en-US" b="1" dirty="0"/>
              <a:t>2. Requirement Elicitation</a:t>
            </a:r>
          </a:p>
        </p:txBody>
      </p:sp>
      <p:sp>
        <p:nvSpPr>
          <p:cNvPr id="3" name="Content Placeholder 2"/>
          <p:cNvSpPr>
            <a:spLocks noGrp="1"/>
          </p:cNvSpPr>
          <p:nvPr>
            <p:ph idx="1"/>
          </p:nvPr>
        </p:nvSpPr>
        <p:spPr/>
        <p:txBody>
          <a:bodyPr/>
          <a:lstStyle/>
          <a:p>
            <a:r>
              <a:rPr lang="en-US" dirty="0"/>
              <a:t>1. Brainstorming</a:t>
            </a:r>
          </a:p>
          <a:p>
            <a:r>
              <a:rPr lang="en-US" dirty="0"/>
              <a:t>2. Interviewing</a:t>
            </a:r>
          </a:p>
          <a:p>
            <a:r>
              <a:rPr lang="en-US" dirty="0"/>
              <a:t>3. FAST(Facilitated Application Specification Technique)</a:t>
            </a:r>
          </a:p>
          <a:p>
            <a:r>
              <a:rPr lang="en-US" dirty="0"/>
              <a:t>4. Joint Application Design(JAD)</a:t>
            </a:r>
          </a:p>
          <a:p>
            <a:r>
              <a:rPr lang="en-US" dirty="0"/>
              <a:t>5. Use Case Scenarios</a:t>
            </a:r>
          </a:p>
          <a:p>
            <a:r>
              <a:rPr lang="en-US" dirty="0"/>
              <a:t>6. Quality Function Deployment(QFD)</a:t>
            </a:r>
          </a:p>
          <a:p>
            <a:r>
              <a:rPr lang="en-US" dirty="0"/>
              <a:t>7. Form Analysis</a:t>
            </a:r>
          </a:p>
          <a:p>
            <a:r>
              <a:rPr lang="en-US" dirty="0"/>
              <a:t>8. Task Analysis</a:t>
            </a:r>
          </a:p>
          <a:p>
            <a:r>
              <a:rPr lang="en-US" dirty="0"/>
              <a:t>9. Delphi Techniques</a:t>
            </a:r>
          </a:p>
          <a:p>
            <a:endParaRPr lang="en-US" dirty="0"/>
          </a:p>
        </p:txBody>
      </p:sp>
    </p:spTree>
    <p:extLst>
      <p:ext uri="{BB962C8B-B14F-4D97-AF65-F5344CB8AC3E}">
        <p14:creationId xmlns:p14="http://schemas.microsoft.com/office/powerpoint/2010/main" val="27885418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5"/>
          </a:xfrm>
        </p:spPr>
        <p:txBody>
          <a:bodyPr/>
          <a:lstStyle/>
          <a:p>
            <a:pPr algn="ctr"/>
            <a:r>
              <a:rPr lang="en-US" dirty="0"/>
              <a:t>Brainstorming</a:t>
            </a:r>
          </a:p>
        </p:txBody>
      </p:sp>
      <p:sp>
        <p:nvSpPr>
          <p:cNvPr id="3" name="Content Placeholder 2"/>
          <p:cNvSpPr>
            <a:spLocks noGrp="1"/>
          </p:cNvSpPr>
          <p:nvPr>
            <p:ph idx="1"/>
          </p:nvPr>
        </p:nvSpPr>
        <p:spPr>
          <a:xfrm>
            <a:off x="822959" y="1295400"/>
            <a:ext cx="7543801" cy="4573694"/>
          </a:xfrm>
        </p:spPr>
        <p:txBody>
          <a:bodyPr/>
          <a:lstStyle/>
          <a:p>
            <a:r>
              <a:rPr lang="en-US" dirty="0"/>
              <a:t>Three roles are required for Brainstorming Session:-</a:t>
            </a:r>
          </a:p>
          <a:p>
            <a:r>
              <a:rPr lang="en-US" dirty="0"/>
              <a:t>Leader</a:t>
            </a:r>
          </a:p>
          <a:p>
            <a:r>
              <a:rPr lang="en-US" dirty="0"/>
              <a:t>Scribe</a:t>
            </a:r>
          </a:p>
          <a:p>
            <a:r>
              <a:rPr lang="en-US" dirty="0"/>
              <a:t>Participant</a:t>
            </a:r>
          </a:p>
          <a:p>
            <a:endParaRPr lang="en-US" dirty="0"/>
          </a:p>
          <a:p>
            <a:pPr algn="ctr"/>
            <a:r>
              <a:rPr lang="en-US" b="1" dirty="0"/>
              <a:t>FAST(Facilitated Application Specification Technique)</a:t>
            </a:r>
          </a:p>
          <a:p>
            <a:pPr algn="just"/>
            <a:r>
              <a:rPr lang="en-US" dirty="0"/>
              <a:t>In order to reduce the expectation gap, a team oriented approach is </a:t>
            </a:r>
            <a:r>
              <a:rPr lang="en-US" dirty="0" err="1"/>
              <a:t>develoed</a:t>
            </a:r>
            <a:r>
              <a:rPr lang="en-US" dirty="0"/>
              <a:t> for requirements gathering known as FAST.</a:t>
            </a:r>
          </a:p>
          <a:p>
            <a:endParaRPr lang="en-US" dirty="0"/>
          </a:p>
        </p:txBody>
      </p:sp>
    </p:spTree>
    <p:extLst>
      <p:ext uri="{BB962C8B-B14F-4D97-AF65-F5344CB8AC3E}">
        <p14:creationId xmlns:p14="http://schemas.microsoft.com/office/powerpoint/2010/main" val="41197172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Create the questions</a:t>
            </a:r>
          </a:p>
          <a:p>
            <a:r>
              <a:rPr lang="en-US" dirty="0"/>
              <a:t>Select the Interviewer</a:t>
            </a:r>
          </a:p>
          <a:p>
            <a:r>
              <a:rPr lang="en-US" dirty="0"/>
              <a:t>Conduct the Interview</a:t>
            </a:r>
          </a:p>
          <a:p>
            <a:endParaRPr lang="en-US" dirty="0"/>
          </a:p>
          <a:p>
            <a:pPr algn="ctr"/>
            <a:r>
              <a:rPr lang="en-US" b="1" u="sng" dirty="0"/>
              <a:t>Quality Function Deployment(QFD)</a:t>
            </a:r>
          </a:p>
          <a:p>
            <a:r>
              <a:rPr lang="en-US" dirty="0"/>
              <a:t>Normal Requirement</a:t>
            </a:r>
          </a:p>
          <a:p>
            <a:r>
              <a:rPr lang="en-US" dirty="0"/>
              <a:t>Expected Requirement</a:t>
            </a:r>
          </a:p>
          <a:p>
            <a:r>
              <a:rPr lang="en-US" dirty="0"/>
              <a:t>Exciting Requirement</a:t>
            </a:r>
          </a:p>
          <a:p>
            <a:endParaRPr lang="en-US" dirty="0"/>
          </a:p>
        </p:txBody>
      </p:sp>
    </p:spTree>
    <p:extLst>
      <p:ext uri="{BB962C8B-B14F-4D97-AF65-F5344CB8AC3E}">
        <p14:creationId xmlns:p14="http://schemas.microsoft.com/office/powerpoint/2010/main" val="25206830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Delphi Techniques</a:t>
            </a:r>
            <a:br>
              <a:rPr lang="en-US" dirty="0"/>
            </a:br>
            <a:endParaRPr lang="en-US" dirty="0"/>
          </a:p>
        </p:txBody>
      </p:sp>
    </p:spTree>
    <p:extLst>
      <p:ext uri="{BB962C8B-B14F-4D97-AF65-F5344CB8AC3E}">
        <p14:creationId xmlns:p14="http://schemas.microsoft.com/office/powerpoint/2010/main" val="17405122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609600"/>
            <a:ext cx="7543801" cy="5259494"/>
          </a:xfrm>
        </p:spPr>
        <p:txBody>
          <a:bodyPr>
            <a:normAutofit/>
          </a:bodyPr>
          <a:lstStyle/>
          <a:p>
            <a:endParaRPr lang="en-US" dirty="0"/>
          </a:p>
          <a:p>
            <a:pPr algn="ctr"/>
            <a:r>
              <a:rPr lang="en-US" b="1" u="sng" dirty="0"/>
              <a:t>3. Requirement Analysis</a:t>
            </a:r>
          </a:p>
          <a:p>
            <a:r>
              <a:rPr lang="en-US" dirty="0"/>
              <a:t>What is the Problem?</a:t>
            </a:r>
          </a:p>
          <a:p>
            <a:r>
              <a:rPr lang="en-US" dirty="0"/>
              <a:t>Why is it important  to solve the problem?</a:t>
            </a:r>
          </a:p>
          <a:p>
            <a:r>
              <a:rPr lang="en-US" dirty="0"/>
              <a:t>What are the possible solutions to the problem?</a:t>
            </a:r>
          </a:p>
          <a:p>
            <a:r>
              <a:rPr lang="en-US" dirty="0"/>
              <a:t>What are the exact data inputs and data outputs to the system?</a:t>
            </a:r>
          </a:p>
          <a:p>
            <a:r>
              <a:rPr lang="en-US" dirty="0"/>
              <a:t>What are likely complexities that might arise while solving the problem?</a:t>
            </a:r>
          </a:p>
          <a:p>
            <a:endParaRPr lang="en-US" dirty="0"/>
          </a:p>
          <a:p>
            <a:endParaRPr lang="en-US" dirty="0"/>
          </a:p>
          <a:p>
            <a:endParaRPr lang="en-US" dirty="0"/>
          </a:p>
        </p:txBody>
      </p:sp>
    </p:spTree>
    <p:extLst>
      <p:ext uri="{BB962C8B-B14F-4D97-AF65-F5344CB8AC3E}">
        <p14:creationId xmlns:p14="http://schemas.microsoft.com/office/powerpoint/2010/main" val="19067630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31186"/>
            <a:ext cx="7543800" cy="1450757"/>
          </a:xfrm>
        </p:spPr>
        <p:txBody>
          <a:bodyPr/>
          <a:lstStyle/>
          <a:p>
            <a:r>
              <a:rPr lang="en-US" b="1" dirty="0"/>
              <a:t>4. Requirement Specification</a:t>
            </a:r>
          </a:p>
        </p:txBody>
      </p:sp>
      <p:sp>
        <p:nvSpPr>
          <p:cNvPr id="3" name="Content Placeholder 2"/>
          <p:cNvSpPr>
            <a:spLocks noGrp="1"/>
          </p:cNvSpPr>
          <p:nvPr>
            <p:ph idx="1"/>
          </p:nvPr>
        </p:nvSpPr>
        <p:spPr/>
        <p:txBody>
          <a:bodyPr/>
          <a:lstStyle/>
          <a:p>
            <a:pPr algn="just"/>
            <a:r>
              <a:rPr lang="en-US" dirty="0"/>
              <a:t>The production of the requirements stage of the software development process is </a:t>
            </a:r>
            <a:r>
              <a:rPr lang="en-US" b="1" dirty="0"/>
              <a:t>Software Requirements Specifications (SRS)</a:t>
            </a:r>
            <a:r>
              <a:rPr lang="en-US" dirty="0"/>
              <a:t> (also called a </a:t>
            </a:r>
            <a:r>
              <a:rPr lang="en-US" b="1" dirty="0"/>
              <a:t>requirements document</a:t>
            </a:r>
            <a:r>
              <a:rPr lang="en-US" dirty="0"/>
              <a:t>). This report lays a foundation for software engineering activities and is constructing when entire requirements are elicited and analyzed. </a:t>
            </a:r>
            <a:r>
              <a:rPr lang="en-US" b="1" dirty="0"/>
              <a:t>SRS</a:t>
            </a:r>
            <a:r>
              <a:rPr lang="en-US" dirty="0"/>
              <a:t> is a formal report, which acts as a representation of software that enables the customers to review whether it (SRS) is according to their requirements. Also, it comprises user requirements for a system as well as detailed specifications of the system requirements.</a:t>
            </a:r>
          </a:p>
          <a:p>
            <a:pPr algn="just"/>
            <a:endParaRPr lang="en-US" dirty="0"/>
          </a:p>
        </p:txBody>
      </p:sp>
    </p:spTree>
    <p:extLst>
      <p:ext uri="{BB962C8B-B14F-4D97-AF65-F5344CB8AC3E}">
        <p14:creationId xmlns:p14="http://schemas.microsoft.com/office/powerpoint/2010/main" val="823508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1186"/>
            <a:ext cx="8458200" cy="1064213"/>
          </a:xfrm>
        </p:spPr>
        <p:txBody>
          <a:bodyPr>
            <a:normAutofit fontScale="90000"/>
          </a:bodyPr>
          <a:lstStyle/>
          <a:p>
            <a:r>
              <a:rPr lang="en-US" b="1" u="sng" dirty="0"/>
              <a:t>Characteristics of a good SRS document</a:t>
            </a:r>
          </a:p>
        </p:txBody>
      </p:sp>
      <p:pic>
        <p:nvPicPr>
          <p:cNvPr id="4" name="Content Placeholder 3"/>
          <p:cNvPicPr>
            <a:picLocks noGrp="1" noChangeAspect="1"/>
          </p:cNvPicPr>
          <p:nvPr>
            <p:ph idx="1"/>
          </p:nvPr>
        </p:nvPicPr>
        <p:blipFill>
          <a:blip r:embed="rId2"/>
          <a:stretch>
            <a:fillRect/>
          </a:stretch>
        </p:blipFill>
        <p:spPr>
          <a:xfrm>
            <a:off x="381000" y="1371600"/>
            <a:ext cx="8168640" cy="5257800"/>
          </a:xfrm>
          <a:prstGeom prst="rect">
            <a:avLst/>
          </a:prstGeom>
        </p:spPr>
      </p:pic>
    </p:spTree>
    <p:extLst>
      <p:ext uri="{BB962C8B-B14F-4D97-AF65-F5344CB8AC3E}">
        <p14:creationId xmlns:p14="http://schemas.microsoft.com/office/powerpoint/2010/main" val="250543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077200" cy="5840060"/>
          </a:xfrm>
          <a:prstGeom prst="rect">
            <a:avLst/>
          </a:prstGeom>
        </p:spPr>
        <p:txBody>
          <a:bodyPr wrap="square">
            <a:spAutoFit/>
          </a:bodyPr>
          <a:lstStyle/>
          <a:p>
            <a:pPr>
              <a:lnSpc>
                <a:spcPct val="100000"/>
              </a:lnSpc>
              <a:spcBef>
                <a:spcPts val="45"/>
              </a:spcBef>
              <a:buFont typeface="Cambria"/>
              <a:buAutoNum type="arabicPeriod"/>
            </a:pPr>
            <a:endParaRPr lang="en-US" sz="2800" dirty="0">
              <a:latin typeface="Cambria"/>
              <a:cs typeface="Cambria"/>
            </a:endParaRPr>
          </a:p>
          <a:p>
            <a:pPr marL="12700" marR="5080" algn="just">
              <a:lnSpc>
                <a:spcPct val="146700"/>
              </a:lnSpc>
              <a:buSzPct val="91666"/>
              <a:tabLst>
                <a:tab pos="212725" algn="l"/>
              </a:tabLst>
            </a:pPr>
            <a:r>
              <a:rPr lang="en-US" b="1" dirty="0">
                <a:latin typeface="Cambria"/>
                <a:cs typeface="Cambria"/>
              </a:rPr>
              <a:t>3. Embedded </a:t>
            </a:r>
            <a:r>
              <a:rPr lang="en-US" b="1" spc="-5" dirty="0">
                <a:latin typeface="Cambria"/>
                <a:cs typeface="Cambria"/>
              </a:rPr>
              <a:t>software: </a:t>
            </a:r>
            <a:r>
              <a:rPr lang="en-US" spc="-5" dirty="0">
                <a:latin typeface="Cambria"/>
                <a:cs typeface="Cambria"/>
              </a:rPr>
              <a:t>This type </a:t>
            </a:r>
            <a:r>
              <a:rPr lang="en-US" dirty="0">
                <a:latin typeface="Cambria"/>
                <a:cs typeface="Cambria"/>
              </a:rPr>
              <a:t>of </a:t>
            </a:r>
            <a:r>
              <a:rPr lang="en-US" spc="-5" dirty="0">
                <a:latin typeface="Cambria"/>
                <a:cs typeface="Cambria"/>
              </a:rPr>
              <a:t>software </a:t>
            </a:r>
            <a:r>
              <a:rPr lang="en-US" dirty="0">
                <a:latin typeface="Cambria"/>
                <a:cs typeface="Cambria"/>
              </a:rPr>
              <a:t>is </a:t>
            </a:r>
            <a:r>
              <a:rPr lang="en-US" spc="-5" dirty="0">
                <a:latin typeface="Cambria"/>
                <a:cs typeface="Cambria"/>
              </a:rPr>
              <a:t>placed </a:t>
            </a:r>
            <a:r>
              <a:rPr lang="en-US" dirty="0">
                <a:latin typeface="Cambria"/>
                <a:cs typeface="Cambria"/>
              </a:rPr>
              <a:t>in </a:t>
            </a:r>
            <a:r>
              <a:rPr lang="en-US" spc="-5" dirty="0">
                <a:latin typeface="Cambria"/>
                <a:cs typeface="Cambria"/>
              </a:rPr>
              <a:t>“Read-Only- Memory (ROM)” of </a:t>
            </a:r>
            <a:r>
              <a:rPr lang="en-US" dirty="0">
                <a:latin typeface="Cambria"/>
                <a:cs typeface="Cambria"/>
              </a:rPr>
              <a:t> </a:t>
            </a:r>
            <a:r>
              <a:rPr lang="en-US" spc="-5" dirty="0">
                <a:latin typeface="Cambria"/>
                <a:cs typeface="Cambria"/>
              </a:rPr>
              <a:t>the product and control the various functions </a:t>
            </a:r>
            <a:r>
              <a:rPr lang="en-US" dirty="0">
                <a:latin typeface="Cambria"/>
                <a:cs typeface="Cambria"/>
              </a:rPr>
              <a:t>of </a:t>
            </a:r>
            <a:r>
              <a:rPr lang="en-US" spc="-5" dirty="0">
                <a:latin typeface="Cambria"/>
                <a:cs typeface="Cambria"/>
              </a:rPr>
              <a:t>the product. The </a:t>
            </a:r>
            <a:r>
              <a:rPr lang="en-US" dirty="0">
                <a:latin typeface="Cambria"/>
                <a:cs typeface="Cambria"/>
              </a:rPr>
              <a:t>product </a:t>
            </a:r>
            <a:r>
              <a:rPr lang="en-US" spc="-5" dirty="0">
                <a:latin typeface="Cambria"/>
                <a:cs typeface="Cambria"/>
              </a:rPr>
              <a:t>could </a:t>
            </a:r>
            <a:r>
              <a:rPr lang="en-US" dirty="0">
                <a:latin typeface="Cambria"/>
                <a:cs typeface="Cambria"/>
              </a:rPr>
              <a:t>be </a:t>
            </a:r>
            <a:r>
              <a:rPr lang="en-US" spc="-5" dirty="0">
                <a:latin typeface="Cambria"/>
                <a:cs typeface="Cambria"/>
              </a:rPr>
              <a:t>an </a:t>
            </a:r>
            <a:r>
              <a:rPr lang="en-US" dirty="0">
                <a:latin typeface="Cambria"/>
                <a:cs typeface="Cambria"/>
              </a:rPr>
              <a:t> </a:t>
            </a:r>
            <a:r>
              <a:rPr lang="en-US" spc="-5" dirty="0">
                <a:latin typeface="Cambria"/>
                <a:cs typeface="Cambria"/>
              </a:rPr>
              <a:t>aircraft, automobile, security system, </a:t>
            </a:r>
            <a:r>
              <a:rPr lang="en-US" dirty="0">
                <a:latin typeface="Cambria"/>
                <a:cs typeface="Cambria"/>
              </a:rPr>
              <a:t>signaling </a:t>
            </a:r>
            <a:r>
              <a:rPr lang="en-US" spc="-5" dirty="0">
                <a:latin typeface="Cambria"/>
                <a:cs typeface="Cambria"/>
              </a:rPr>
              <a:t>system, control unit </a:t>
            </a:r>
            <a:r>
              <a:rPr lang="en-US" dirty="0">
                <a:latin typeface="Cambria"/>
                <a:cs typeface="Cambria"/>
              </a:rPr>
              <a:t>of </a:t>
            </a:r>
            <a:r>
              <a:rPr lang="en-US" spc="-5" dirty="0">
                <a:latin typeface="Cambria"/>
                <a:cs typeface="Cambria"/>
              </a:rPr>
              <a:t>power plants, </a:t>
            </a:r>
            <a:r>
              <a:rPr lang="en-US" dirty="0">
                <a:latin typeface="Cambria"/>
                <a:cs typeface="Cambria"/>
              </a:rPr>
              <a:t>etc. The </a:t>
            </a:r>
            <a:r>
              <a:rPr lang="en-US" spc="5" dirty="0">
                <a:latin typeface="Cambria"/>
                <a:cs typeface="Cambria"/>
              </a:rPr>
              <a:t> </a:t>
            </a:r>
            <a:r>
              <a:rPr lang="en-US" dirty="0">
                <a:latin typeface="Cambria"/>
                <a:cs typeface="Cambria"/>
              </a:rPr>
              <a:t>embedded</a:t>
            </a:r>
            <a:r>
              <a:rPr lang="en-US" spc="5"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handles</a:t>
            </a:r>
            <a:r>
              <a:rPr lang="en-US" dirty="0">
                <a:latin typeface="Cambria"/>
                <a:cs typeface="Cambria"/>
              </a:rPr>
              <a:t> </a:t>
            </a:r>
            <a:r>
              <a:rPr lang="en-US" spc="-5" dirty="0">
                <a:latin typeface="Cambria"/>
                <a:cs typeface="Cambria"/>
              </a:rPr>
              <a:t>hardware</a:t>
            </a:r>
            <a:r>
              <a:rPr lang="en-US" dirty="0">
                <a:latin typeface="Cambria"/>
                <a:cs typeface="Cambria"/>
              </a:rPr>
              <a:t> </a:t>
            </a:r>
            <a:r>
              <a:rPr lang="en-US" spc="-5" dirty="0">
                <a:latin typeface="Cambria"/>
                <a:cs typeface="Cambria"/>
              </a:rPr>
              <a:t>components</a:t>
            </a:r>
            <a:r>
              <a:rPr lang="en-US" dirty="0">
                <a:latin typeface="Cambria"/>
                <a:cs typeface="Cambria"/>
              </a:rPr>
              <a:t> </a:t>
            </a:r>
            <a:r>
              <a:rPr lang="en-US" spc="-5" dirty="0">
                <a:latin typeface="Cambria"/>
                <a:cs typeface="Cambria"/>
              </a:rPr>
              <a:t>and</a:t>
            </a:r>
            <a:r>
              <a:rPr lang="en-US" dirty="0">
                <a:latin typeface="Cambria"/>
                <a:cs typeface="Cambria"/>
              </a:rPr>
              <a:t> is</a:t>
            </a:r>
            <a:r>
              <a:rPr lang="en-US" spc="5" dirty="0">
                <a:latin typeface="Cambria"/>
                <a:cs typeface="Cambria"/>
              </a:rPr>
              <a:t> </a:t>
            </a:r>
            <a:r>
              <a:rPr lang="en-US" spc="-5" dirty="0">
                <a:latin typeface="Cambria"/>
                <a:cs typeface="Cambria"/>
              </a:rPr>
              <a:t>also</a:t>
            </a:r>
            <a:r>
              <a:rPr lang="en-US" dirty="0">
                <a:latin typeface="Cambria"/>
                <a:cs typeface="Cambria"/>
              </a:rPr>
              <a:t> </a:t>
            </a:r>
            <a:r>
              <a:rPr lang="en-US" spc="-5" dirty="0">
                <a:latin typeface="Cambria"/>
                <a:cs typeface="Cambria"/>
              </a:rPr>
              <a:t>termed</a:t>
            </a:r>
            <a:r>
              <a:rPr lang="en-US" dirty="0">
                <a:latin typeface="Cambria"/>
                <a:cs typeface="Cambria"/>
              </a:rPr>
              <a:t> </a:t>
            </a:r>
            <a:r>
              <a:rPr lang="en-US" spc="-5" dirty="0">
                <a:latin typeface="Cambria"/>
                <a:cs typeface="Cambria"/>
              </a:rPr>
              <a:t>as</a:t>
            </a:r>
            <a:r>
              <a:rPr lang="en-US" dirty="0">
                <a:latin typeface="Cambria"/>
                <a:cs typeface="Cambria"/>
              </a:rPr>
              <a:t> </a:t>
            </a:r>
            <a:r>
              <a:rPr lang="en-US" spc="-5" dirty="0">
                <a:latin typeface="Cambria"/>
                <a:cs typeface="Cambria"/>
              </a:rPr>
              <a:t>intelligent </a:t>
            </a:r>
            <a:r>
              <a:rPr lang="en-US" dirty="0">
                <a:latin typeface="Cambria"/>
                <a:cs typeface="Cambria"/>
              </a:rPr>
              <a:t> </a:t>
            </a:r>
            <a:r>
              <a:rPr lang="en-US" spc="-5" dirty="0">
                <a:latin typeface="Cambria"/>
                <a:cs typeface="Cambria"/>
              </a:rPr>
              <a:t>software </a:t>
            </a:r>
            <a:r>
              <a:rPr lang="en-US" dirty="0">
                <a:latin typeface="Cambria"/>
                <a:cs typeface="Cambria"/>
              </a:rPr>
              <a:t>.</a:t>
            </a:r>
          </a:p>
          <a:p>
            <a:pPr>
              <a:lnSpc>
                <a:spcPct val="100000"/>
              </a:lnSpc>
              <a:spcBef>
                <a:spcPts val="5"/>
              </a:spcBef>
              <a:buFont typeface="Cambria"/>
              <a:buAutoNum type="arabicPeriod"/>
            </a:pPr>
            <a:endParaRPr lang="en-US" sz="2800" dirty="0">
              <a:latin typeface="Cambria"/>
              <a:cs typeface="Cambria"/>
            </a:endParaRPr>
          </a:p>
          <a:p>
            <a:pPr marL="12700" marR="5715" algn="just">
              <a:lnSpc>
                <a:spcPct val="146500"/>
              </a:lnSpc>
              <a:buSzPct val="91666"/>
              <a:tabLst>
                <a:tab pos="207645" algn="l"/>
              </a:tabLst>
            </a:pPr>
            <a:r>
              <a:rPr lang="en-US" b="1" spc="-5" dirty="0">
                <a:latin typeface="Cambria"/>
                <a:cs typeface="Cambria"/>
              </a:rPr>
              <a:t>4. Business</a:t>
            </a:r>
            <a:r>
              <a:rPr lang="en-US" b="1" dirty="0">
                <a:latin typeface="Cambria"/>
                <a:cs typeface="Cambria"/>
              </a:rPr>
              <a:t> software</a:t>
            </a:r>
            <a:r>
              <a:rPr lang="en-US" b="1" spc="5" dirty="0">
                <a:latin typeface="Cambria"/>
                <a:cs typeface="Cambria"/>
              </a:rPr>
              <a:t> </a:t>
            </a:r>
            <a:r>
              <a:rPr lang="en-US" b="1" dirty="0">
                <a:latin typeface="Cambria"/>
                <a:cs typeface="Cambria"/>
              </a:rPr>
              <a:t>:</a:t>
            </a:r>
            <a:r>
              <a:rPr lang="en-US" b="1" spc="5" dirty="0">
                <a:latin typeface="Cambria"/>
                <a:cs typeface="Cambria"/>
              </a:rPr>
              <a:t> </a:t>
            </a:r>
            <a:r>
              <a:rPr lang="en-US" spc="-5" dirty="0">
                <a:latin typeface="Cambria"/>
                <a:cs typeface="Cambria"/>
              </a:rPr>
              <a:t>This</a:t>
            </a:r>
            <a:r>
              <a:rPr lang="en-US" dirty="0">
                <a:latin typeface="Cambria"/>
                <a:cs typeface="Cambria"/>
              </a:rPr>
              <a:t> is</a:t>
            </a:r>
            <a:r>
              <a:rPr lang="en-US" spc="5" dirty="0">
                <a:latin typeface="Cambria"/>
                <a:cs typeface="Cambria"/>
              </a:rPr>
              <a:t> </a:t>
            </a:r>
            <a:r>
              <a:rPr lang="en-US" spc="-5" dirty="0">
                <a:latin typeface="Cambria"/>
                <a:cs typeface="Cambria"/>
              </a:rPr>
              <a:t>the</a:t>
            </a:r>
            <a:r>
              <a:rPr lang="en-US" dirty="0">
                <a:latin typeface="Cambria"/>
                <a:cs typeface="Cambria"/>
              </a:rPr>
              <a:t> </a:t>
            </a:r>
            <a:r>
              <a:rPr lang="en-US" spc="-5" dirty="0">
                <a:latin typeface="Cambria"/>
                <a:cs typeface="Cambria"/>
              </a:rPr>
              <a:t>largest</a:t>
            </a:r>
            <a:r>
              <a:rPr lang="en-US" dirty="0">
                <a:latin typeface="Cambria"/>
                <a:cs typeface="Cambria"/>
              </a:rPr>
              <a:t> </a:t>
            </a:r>
            <a:r>
              <a:rPr lang="en-US" spc="-5" dirty="0">
                <a:latin typeface="Cambria"/>
                <a:cs typeface="Cambria"/>
              </a:rPr>
              <a:t>application</a:t>
            </a:r>
            <a:r>
              <a:rPr lang="en-US" dirty="0">
                <a:latin typeface="Cambria"/>
                <a:cs typeface="Cambria"/>
              </a:rPr>
              <a:t> </a:t>
            </a:r>
            <a:r>
              <a:rPr lang="en-US" spc="-5" dirty="0">
                <a:latin typeface="Cambria"/>
                <a:cs typeface="Cambria"/>
              </a:rPr>
              <a:t>area.</a:t>
            </a:r>
            <a:r>
              <a:rPr lang="en-US" dirty="0">
                <a:latin typeface="Cambria"/>
                <a:cs typeface="Cambria"/>
              </a:rPr>
              <a:t> </a:t>
            </a:r>
            <a:r>
              <a:rPr lang="en-US" spc="-5" dirty="0">
                <a:latin typeface="Cambria"/>
                <a:cs typeface="Cambria"/>
              </a:rPr>
              <a:t>The</a:t>
            </a:r>
            <a:r>
              <a:rPr lang="en-US"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designed</a:t>
            </a:r>
            <a:r>
              <a:rPr lang="en-US" dirty="0">
                <a:latin typeface="Cambria"/>
                <a:cs typeface="Cambria"/>
              </a:rPr>
              <a:t> </a:t>
            </a:r>
            <a:r>
              <a:rPr lang="en-US" spc="-5" dirty="0">
                <a:latin typeface="Cambria"/>
                <a:cs typeface="Cambria"/>
              </a:rPr>
              <a:t>to </a:t>
            </a:r>
            <a:r>
              <a:rPr lang="en-US" dirty="0">
                <a:latin typeface="Cambria"/>
                <a:cs typeface="Cambria"/>
              </a:rPr>
              <a:t> </a:t>
            </a:r>
            <a:r>
              <a:rPr lang="en-US" spc="-5" dirty="0">
                <a:latin typeface="Cambria"/>
                <a:cs typeface="Cambria"/>
              </a:rPr>
              <a:t>process</a:t>
            </a:r>
            <a:r>
              <a:rPr lang="en-US" dirty="0">
                <a:latin typeface="Cambria"/>
                <a:cs typeface="Cambria"/>
              </a:rPr>
              <a:t> </a:t>
            </a:r>
            <a:r>
              <a:rPr lang="en-US" spc="-5" dirty="0">
                <a:latin typeface="Cambria"/>
                <a:cs typeface="Cambria"/>
              </a:rPr>
              <a:t>business</a:t>
            </a:r>
            <a:r>
              <a:rPr lang="en-US" dirty="0">
                <a:latin typeface="Cambria"/>
                <a:cs typeface="Cambria"/>
              </a:rPr>
              <a:t> </a:t>
            </a:r>
            <a:r>
              <a:rPr lang="en-US" spc="-5" dirty="0">
                <a:latin typeface="Cambria"/>
                <a:cs typeface="Cambria"/>
              </a:rPr>
              <a:t>applications</a:t>
            </a:r>
            <a:r>
              <a:rPr lang="en-US" dirty="0">
                <a:latin typeface="Cambria"/>
                <a:cs typeface="Cambria"/>
              </a:rPr>
              <a:t> is</a:t>
            </a:r>
            <a:r>
              <a:rPr lang="en-US" spc="5" dirty="0">
                <a:latin typeface="Cambria"/>
                <a:cs typeface="Cambria"/>
              </a:rPr>
              <a:t> </a:t>
            </a:r>
            <a:r>
              <a:rPr lang="en-US" dirty="0">
                <a:latin typeface="Cambria"/>
                <a:cs typeface="Cambria"/>
              </a:rPr>
              <a:t>called</a:t>
            </a:r>
            <a:r>
              <a:rPr lang="en-US" spc="5" dirty="0">
                <a:latin typeface="Cambria"/>
                <a:cs typeface="Cambria"/>
              </a:rPr>
              <a:t> </a:t>
            </a:r>
            <a:r>
              <a:rPr lang="en-US" spc="-5" dirty="0">
                <a:latin typeface="Cambria"/>
                <a:cs typeface="Cambria"/>
              </a:rPr>
              <a:t>business</a:t>
            </a:r>
            <a:r>
              <a:rPr lang="en-US"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Business</a:t>
            </a:r>
            <a:r>
              <a:rPr lang="en-US"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could</a:t>
            </a:r>
            <a:r>
              <a:rPr lang="en-US" dirty="0">
                <a:latin typeface="Cambria"/>
                <a:cs typeface="Cambria"/>
              </a:rPr>
              <a:t> </a:t>
            </a:r>
            <a:r>
              <a:rPr lang="en-US" spc="-5" dirty="0">
                <a:latin typeface="Cambria"/>
                <a:cs typeface="Cambria"/>
              </a:rPr>
              <a:t>be </a:t>
            </a:r>
            <a:r>
              <a:rPr lang="en-US" dirty="0">
                <a:latin typeface="Cambria"/>
                <a:cs typeface="Cambria"/>
              </a:rPr>
              <a:t> </a:t>
            </a:r>
            <a:r>
              <a:rPr lang="en-US" spc="-5" dirty="0">
                <a:latin typeface="Cambria"/>
                <a:cs typeface="Cambria"/>
              </a:rPr>
              <a:t>payroll,</a:t>
            </a:r>
            <a:r>
              <a:rPr lang="en-US" spc="114" dirty="0">
                <a:latin typeface="Cambria"/>
                <a:cs typeface="Cambria"/>
              </a:rPr>
              <a:t> </a:t>
            </a:r>
            <a:r>
              <a:rPr lang="en-US" dirty="0">
                <a:latin typeface="Cambria"/>
                <a:cs typeface="Cambria"/>
              </a:rPr>
              <a:t>file</a:t>
            </a:r>
            <a:r>
              <a:rPr lang="en-US" spc="110" dirty="0">
                <a:latin typeface="Cambria"/>
                <a:cs typeface="Cambria"/>
              </a:rPr>
              <a:t> </a:t>
            </a:r>
            <a:r>
              <a:rPr lang="en-US" spc="-5" dirty="0">
                <a:latin typeface="Cambria"/>
                <a:cs typeface="Cambria"/>
              </a:rPr>
              <a:t>monitoring</a:t>
            </a:r>
            <a:r>
              <a:rPr lang="en-US" spc="114" dirty="0">
                <a:latin typeface="Cambria"/>
                <a:cs typeface="Cambria"/>
              </a:rPr>
              <a:t> </a:t>
            </a:r>
            <a:r>
              <a:rPr lang="en-US" spc="-5" dirty="0">
                <a:latin typeface="Cambria"/>
                <a:cs typeface="Cambria"/>
              </a:rPr>
              <a:t>system,</a:t>
            </a:r>
            <a:r>
              <a:rPr lang="en-US" spc="120" dirty="0">
                <a:latin typeface="Cambria"/>
                <a:cs typeface="Cambria"/>
              </a:rPr>
              <a:t> </a:t>
            </a:r>
            <a:r>
              <a:rPr lang="en-US" spc="-5" dirty="0">
                <a:latin typeface="Cambria"/>
                <a:cs typeface="Cambria"/>
              </a:rPr>
              <a:t>employee</a:t>
            </a:r>
            <a:r>
              <a:rPr lang="en-US" spc="114" dirty="0">
                <a:latin typeface="Cambria"/>
                <a:cs typeface="Cambria"/>
              </a:rPr>
              <a:t> </a:t>
            </a:r>
            <a:r>
              <a:rPr lang="en-US" spc="-5" dirty="0">
                <a:latin typeface="Cambria"/>
                <a:cs typeface="Cambria"/>
              </a:rPr>
              <a:t>management,</a:t>
            </a:r>
            <a:r>
              <a:rPr lang="en-US" spc="114" dirty="0">
                <a:latin typeface="Cambria"/>
                <a:cs typeface="Cambria"/>
              </a:rPr>
              <a:t> </a:t>
            </a:r>
            <a:r>
              <a:rPr lang="en-US" spc="-5" dirty="0">
                <a:latin typeface="Cambria"/>
                <a:cs typeface="Cambria"/>
              </a:rPr>
              <a:t>account</a:t>
            </a:r>
            <a:r>
              <a:rPr lang="en-US" spc="120" dirty="0">
                <a:latin typeface="Cambria"/>
                <a:cs typeface="Cambria"/>
              </a:rPr>
              <a:t> </a:t>
            </a:r>
            <a:r>
              <a:rPr lang="en-US" spc="-5" dirty="0">
                <a:latin typeface="Cambria"/>
                <a:cs typeface="Cambria"/>
              </a:rPr>
              <a:t>management.</a:t>
            </a:r>
            <a:r>
              <a:rPr lang="en-US" spc="114" dirty="0">
                <a:latin typeface="Cambria"/>
                <a:cs typeface="Cambria"/>
              </a:rPr>
              <a:t> </a:t>
            </a:r>
            <a:r>
              <a:rPr lang="en-US" spc="-5" dirty="0">
                <a:latin typeface="Cambria"/>
                <a:cs typeface="Cambria"/>
              </a:rPr>
              <a:t>It</a:t>
            </a:r>
            <a:r>
              <a:rPr lang="en-US" spc="110" dirty="0">
                <a:latin typeface="Cambria"/>
                <a:cs typeface="Cambria"/>
              </a:rPr>
              <a:t> </a:t>
            </a:r>
            <a:r>
              <a:rPr lang="en-US" dirty="0">
                <a:latin typeface="Cambria"/>
                <a:cs typeface="Cambria"/>
              </a:rPr>
              <a:t>may</a:t>
            </a:r>
            <a:r>
              <a:rPr lang="en-US" spc="110" dirty="0">
                <a:latin typeface="Cambria"/>
                <a:cs typeface="Cambria"/>
              </a:rPr>
              <a:t> </a:t>
            </a:r>
            <a:r>
              <a:rPr lang="en-US" spc="-5" dirty="0">
                <a:latin typeface="Cambria"/>
                <a:cs typeface="Cambria"/>
              </a:rPr>
              <a:t>also </a:t>
            </a:r>
            <a:r>
              <a:rPr lang="en-US" spc="-254" dirty="0">
                <a:latin typeface="Cambria"/>
                <a:cs typeface="Cambria"/>
              </a:rPr>
              <a:t> </a:t>
            </a:r>
            <a:r>
              <a:rPr lang="en-US" dirty="0">
                <a:latin typeface="Cambria"/>
                <a:cs typeface="Cambria"/>
              </a:rPr>
              <a:t>be</a:t>
            </a:r>
            <a:r>
              <a:rPr lang="en-US" spc="5" dirty="0">
                <a:latin typeface="Cambria"/>
                <a:cs typeface="Cambria"/>
              </a:rPr>
              <a:t> </a:t>
            </a:r>
            <a:r>
              <a:rPr lang="en-US" dirty="0">
                <a:latin typeface="Cambria"/>
                <a:cs typeface="Cambria"/>
              </a:rPr>
              <a:t>a</a:t>
            </a:r>
            <a:r>
              <a:rPr lang="en-US" spc="5" dirty="0">
                <a:latin typeface="Cambria"/>
                <a:cs typeface="Cambria"/>
              </a:rPr>
              <a:t> </a:t>
            </a:r>
            <a:r>
              <a:rPr lang="en-US" b="1" spc="-5" dirty="0">
                <a:latin typeface="Cambria"/>
                <a:cs typeface="Cambria"/>
              </a:rPr>
              <a:t>data</a:t>
            </a:r>
            <a:r>
              <a:rPr lang="en-US" b="1" dirty="0">
                <a:latin typeface="Cambria"/>
                <a:cs typeface="Cambria"/>
              </a:rPr>
              <a:t> </a:t>
            </a:r>
            <a:r>
              <a:rPr lang="en-US" b="1" spc="-5" dirty="0">
                <a:latin typeface="Cambria"/>
                <a:cs typeface="Cambria"/>
              </a:rPr>
              <a:t>warehousing</a:t>
            </a:r>
            <a:r>
              <a:rPr lang="en-US" b="1" dirty="0">
                <a:latin typeface="Cambria"/>
                <a:cs typeface="Cambria"/>
              </a:rPr>
              <a:t> </a:t>
            </a:r>
            <a:r>
              <a:rPr lang="en-US" b="1" spc="-5" dirty="0">
                <a:latin typeface="Cambria"/>
                <a:cs typeface="Cambria"/>
              </a:rPr>
              <a:t>tool</a:t>
            </a:r>
            <a:r>
              <a:rPr lang="en-US" b="1" dirty="0">
                <a:latin typeface="Cambria"/>
                <a:cs typeface="Cambria"/>
              </a:rPr>
              <a:t> </a:t>
            </a:r>
            <a:r>
              <a:rPr lang="en-US" spc="-5" dirty="0">
                <a:latin typeface="Cambria"/>
                <a:cs typeface="Cambria"/>
              </a:rPr>
              <a:t>which</a:t>
            </a:r>
            <a:r>
              <a:rPr lang="en-US" dirty="0">
                <a:latin typeface="Cambria"/>
                <a:cs typeface="Cambria"/>
              </a:rPr>
              <a:t> helps</a:t>
            </a:r>
            <a:r>
              <a:rPr lang="en-US" spc="5" dirty="0">
                <a:latin typeface="Cambria"/>
                <a:cs typeface="Cambria"/>
              </a:rPr>
              <a:t> </a:t>
            </a:r>
            <a:r>
              <a:rPr lang="en-US" spc="-5" dirty="0">
                <a:latin typeface="Cambria"/>
                <a:cs typeface="Cambria"/>
              </a:rPr>
              <a:t>us</a:t>
            </a:r>
            <a:r>
              <a:rPr lang="en-US" dirty="0">
                <a:latin typeface="Cambria"/>
                <a:cs typeface="Cambria"/>
              </a:rPr>
              <a:t> </a:t>
            </a:r>
            <a:r>
              <a:rPr lang="en-US" spc="-5" dirty="0">
                <a:latin typeface="Cambria"/>
                <a:cs typeface="Cambria"/>
              </a:rPr>
              <a:t>to</a:t>
            </a:r>
            <a:r>
              <a:rPr lang="en-US" dirty="0">
                <a:latin typeface="Cambria"/>
                <a:cs typeface="Cambria"/>
              </a:rPr>
              <a:t> </a:t>
            </a:r>
            <a:r>
              <a:rPr lang="en-US" spc="-5" dirty="0">
                <a:latin typeface="Cambria"/>
                <a:cs typeface="Cambria"/>
              </a:rPr>
              <a:t>take</a:t>
            </a:r>
            <a:r>
              <a:rPr lang="en-US" dirty="0">
                <a:latin typeface="Cambria"/>
                <a:cs typeface="Cambria"/>
              </a:rPr>
              <a:t> decisions</a:t>
            </a:r>
            <a:r>
              <a:rPr lang="en-US" spc="5" dirty="0">
                <a:latin typeface="Cambria"/>
                <a:cs typeface="Cambria"/>
              </a:rPr>
              <a:t> </a:t>
            </a:r>
            <a:r>
              <a:rPr lang="en-US" spc="-5" dirty="0">
                <a:latin typeface="Cambria"/>
                <a:cs typeface="Cambria"/>
              </a:rPr>
              <a:t>based</a:t>
            </a:r>
            <a:r>
              <a:rPr lang="en-US" dirty="0">
                <a:latin typeface="Cambria"/>
                <a:cs typeface="Cambria"/>
              </a:rPr>
              <a:t> on</a:t>
            </a:r>
            <a:r>
              <a:rPr lang="en-US" spc="5" dirty="0">
                <a:latin typeface="Cambria"/>
                <a:cs typeface="Cambria"/>
              </a:rPr>
              <a:t> </a:t>
            </a:r>
            <a:r>
              <a:rPr lang="en-US" spc="-5" dirty="0">
                <a:latin typeface="Cambria"/>
                <a:cs typeface="Cambria"/>
              </a:rPr>
              <a:t>available</a:t>
            </a:r>
            <a:r>
              <a:rPr lang="en-US" dirty="0">
                <a:latin typeface="Cambria"/>
                <a:cs typeface="Cambria"/>
              </a:rPr>
              <a:t> </a:t>
            </a:r>
            <a:r>
              <a:rPr lang="en-US" spc="-5" dirty="0">
                <a:latin typeface="Cambria"/>
                <a:cs typeface="Cambria"/>
              </a:rPr>
              <a:t>data. </a:t>
            </a:r>
            <a:r>
              <a:rPr lang="en-US" dirty="0">
                <a:latin typeface="Cambria"/>
                <a:cs typeface="Cambria"/>
              </a:rPr>
              <a:t> </a:t>
            </a:r>
            <a:r>
              <a:rPr lang="en-US" spc="-5" dirty="0">
                <a:latin typeface="Cambria"/>
                <a:cs typeface="Cambria"/>
              </a:rPr>
              <a:t>Management</a:t>
            </a:r>
            <a:r>
              <a:rPr lang="en-US" dirty="0">
                <a:latin typeface="Cambria"/>
                <a:cs typeface="Cambria"/>
              </a:rPr>
              <a:t> </a:t>
            </a:r>
            <a:r>
              <a:rPr lang="en-US" spc="-5" dirty="0">
                <a:latin typeface="Cambria"/>
                <a:cs typeface="Cambria"/>
              </a:rPr>
              <a:t>information</a:t>
            </a:r>
            <a:r>
              <a:rPr lang="en-US" dirty="0">
                <a:latin typeface="Cambria"/>
                <a:cs typeface="Cambria"/>
              </a:rPr>
              <a:t> </a:t>
            </a:r>
            <a:r>
              <a:rPr lang="en-US" spc="-5" dirty="0">
                <a:latin typeface="Cambria"/>
                <a:cs typeface="Cambria"/>
              </a:rPr>
              <a:t>system,</a:t>
            </a:r>
            <a:r>
              <a:rPr lang="en-US" dirty="0">
                <a:latin typeface="Cambria"/>
                <a:cs typeface="Cambria"/>
              </a:rPr>
              <a:t> </a:t>
            </a:r>
            <a:r>
              <a:rPr lang="en-US" spc="-5" dirty="0">
                <a:latin typeface="Cambria"/>
                <a:cs typeface="Cambria"/>
              </a:rPr>
              <a:t>enterprise</a:t>
            </a:r>
            <a:r>
              <a:rPr lang="en-US" dirty="0">
                <a:latin typeface="Cambria"/>
                <a:cs typeface="Cambria"/>
              </a:rPr>
              <a:t> </a:t>
            </a:r>
            <a:r>
              <a:rPr lang="en-US" spc="-5" dirty="0">
                <a:latin typeface="Cambria"/>
                <a:cs typeface="Cambria"/>
              </a:rPr>
              <a:t>resource</a:t>
            </a:r>
            <a:r>
              <a:rPr lang="en-US" dirty="0">
                <a:latin typeface="Cambria"/>
                <a:cs typeface="Cambria"/>
              </a:rPr>
              <a:t> </a:t>
            </a:r>
            <a:r>
              <a:rPr lang="en-US" spc="-5" dirty="0">
                <a:latin typeface="Cambria"/>
                <a:cs typeface="Cambria"/>
              </a:rPr>
              <a:t>planning</a:t>
            </a:r>
            <a:r>
              <a:rPr lang="en-US" dirty="0">
                <a:latin typeface="Cambria"/>
                <a:cs typeface="Cambria"/>
              </a:rPr>
              <a:t> (ERP)</a:t>
            </a:r>
            <a:r>
              <a:rPr lang="en-US" spc="5"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such</a:t>
            </a:r>
            <a:r>
              <a:rPr lang="en-US" dirty="0">
                <a:latin typeface="Cambria"/>
                <a:cs typeface="Cambria"/>
              </a:rPr>
              <a:t> other </a:t>
            </a:r>
            <a:r>
              <a:rPr lang="en-US" spc="5" dirty="0">
                <a:latin typeface="Cambria"/>
                <a:cs typeface="Cambria"/>
              </a:rPr>
              <a:t> </a:t>
            </a:r>
            <a:r>
              <a:rPr lang="en-US" spc="-5" dirty="0">
                <a:latin typeface="Cambria"/>
                <a:cs typeface="Cambria"/>
              </a:rPr>
              <a:t>software</a:t>
            </a:r>
            <a:r>
              <a:rPr lang="en-US" dirty="0">
                <a:latin typeface="Cambria"/>
                <a:cs typeface="Cambria"/>
              </a:rPr>
              <a:t> </a:t>
            </a:r>
            <a:r>
              <a:rPr lang="en-US" spc="-5" dirty="0">
                <a:latin typeface="Cambria"/>
                <a:cs typeface="Cambria"/>
              </a:rPr>
              <a:t>are</a:t>
            </a:r>
            <a:r>
              <a:rPr lang="en-US" dirty="0">
                <a:latin typeface="Cambria"/>
                <a:cs typeface="Cambria"/>
              </a:rPr>
              <a:t> popular </a:t>
            </a:r>
            <a:r>
              <a:rPr lang="en-US" spc="-5" dirty="0">
                <a:latin typeface="Cambria"/>
                <a:cs typeface="Cambria"/>
              </a:rPr>
              <a:t>examples </a:t>
            </a:r>
            <a:r>
              <a:rPr lang="en-US" dirty="0">
                <a:latin typeface="Cambria"/>
                <a:cs typeface="Cambria"/>
              </a:rPr>
              <a:t>of</a:t>
            </a:r>
            <a:r>
              <a:rPr lang="en-US" spc="-5" dirty="0">
                <a:latin typeface="Cambria"/>
                <a:cs typeface="Cambria"/>
              </a:rPr>
              <a:t> business</a:t>
            </a:r>
            <a:r>
              <a:rPr lang="en-US" dirty="0">
                <a:latin typeface="Cambria"/>
                <a:cs typeface="Cambria"/>
              </a:rPr>
              <a:t> </a:t>
            </a:r>
            <a:r>
              <a:rPr lang="en-US" spc="-10" dirty="0">
                <a:latin typeface="Cambria"/>
                <a:cs typeface="Cambria"/>
              </a:rPr>
              <a:t>software.</a:t>
            </a:r>
            <a:endParaRPr lang="en-US" dirty="0">
              <a:latin typeface="Cambria"/>
              <a:cs typeface="Cambria"/>
            </a:endParaRPr>
          </a:p>
        </p:txBody>
      </p:sp>
    </p:spTree>
    <p:extLst>
      <p:ext uri="{BB962C8B-B14F-4D97-AF65-F5344CB8AC3E}">
        <p14:creationId xmlns:p14="http://schemas.microsoft.com/office/powerpoint/2010/main" val="11248080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295400"/>
            <a:ext cx="7543801" cy="4573694"/>
          </a:xfrm>
        </p:spPr>
        <p:txBody>
          <a:bodyPr/>
          <a:lstStyle/>
          <a:p>
            <a:r>
              <a:rPr lang="en-US" b="1" dirty="0"/>
              <a:t>5. Review of user needs</a:t>
            </a:r>
          </a:p>
          <a:p>
            <a:r>
              <a:rPr lang="en-US" b="1" dirty="0"/>
              <a:t>6. Management of user needs</a:t>
            </a:r>
          </a:p>
          <a:p>
            <a:endParaRPr lang="en-US" dirty="0"/>
          </a:p>
        </p:txBody>
      </p:sp>
    </p:spTree>
    <p:extLst>
      <p:ext uri="{BB962C8B-B14F-4D97-AF65-F5344CB8AC3E}">
        <p14:creationId xmlns:p14="http://schemas.microsoft.com/office/powerpoint/2010/main" val="10771981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Modeling</a:t>
            </a:r>
            <a:br>
              <a:rPr lang="en-US" dirty="0"/>
            </a:br>
            <a:endParaRPr lang="en-US" dirty="0"/>
          </a:p>
        </p:txBody>
      </p:sp>
      <p:sp>
        <p:nvSpPr>
          <p:cNvPr id="3" name="Content Placeholder 2"/>
          <p:cNvSpPr>
            <a:spLocks noGrp="1"/>
          </p:cNvSpPr>
          <p:nvPr>
            <p:ph idx="1"/>
          </p:nvPr>
        </p:nvSpPr>
        <p:spPr/>
        <p:txBody>
          <a:bodyPr>
            <a:normAutofit/>
          </a:bodyPr>
          <a:lstStyle/>
          <a:p>
            <a:r>
              <a:rPr lang="en-US" b="1" dirty="0"/>
              <a:t>1. SA Methodology:</a:t>
            </a:r>
          </a:p>
          <a:p>
            <a:r>
              <a:rPr lang="en-US" dirty="0"/>
              <a:t>DFD</a:t>
            </a:r>
          </a:p>
          <a:p>
            <a:r>
              <a:rPr lang="en-US" dirty="0"/>
              <a:t>Context Diagram</a:t>
            </a:r>
          </a:p>
          <a:p>
            <a:r>
              <a:rPr lang="en-US" dirty="0"/>
              <a:t>Event List</a:t>
            </a:r>
          </a:p>
          <a:p>
            <a:r>
              <a:rPr lang="en-US" dirty="0"/>
              <a:t>Data Dictionary</a:t>
            </a:r>
          </a:p>
          <a:p>
            <a:r>
              <a:rPr lang="en-US" dirty="0"/>
              <a:t>Process Spec.</a:t>
            </a:r>
          </a:p>
          <a:p>
            <a:r>
              <a:rPr lang="en-US" dirty="0"/>
              <a:t>ER Diagram</a:t>
            </a:r>
          </a:p>
          <a:p>
            <a:r>
              <a:rPr lang="en-US" dirty="0"/>
              <a:t>State transition Diagram</a:t>
            </a:r>
          </a:p>
          <a:p>
            <a:r>
              <a:rPr lang="en-US" b="1" dirty="0"/>
              <a:t>2. SD Methodology</a:t>
            </a:r>
          </a:p>
        </p:txBody>
      </p:sp>
    </p:spTree>
    <p:extLst>
      <p:ext uri="{BB962C8B-B14F-4D97-AF65-F5344CB8AC3E}">
        <p14:creationId xmlns:p14="http://schemas.microsoft.com/office/powerpoint/2010/main" val="22350350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475396"/>
          </a:xfrm>
        </p:spPr>
        <p:txBody>
          <a:bodyPr>
            <a:normAutofit fontScale="90000"/>
          </a:bodyPr>
          <a:lstStyle/>
          <a:p>
            <a:pPr algn="ctr"/>
            <a:r>
              <a:rPr lang="en-US" dirty="0"/>
              <a:t>DFD</a:t>
            </a:r>
          </a:p>
        </p:txBody>
      </p:sp>
      <p:sp>
        <p:nvSpPr>
          <p:cNvPr id="3" name="Content Placeholder 2"/>
          <p:cNvSpPr>
            <a:spLocks noGrp="1"/>
          </p:cNvSpPr>
          <p:nvPr>
            <p:ph idx="1"/>
          </p:nvPr>
        </p:nvSpPr>
        <p:spPr>
          <a:xfrm>
            <a:off x="822959" y="990600"/>
            <a:ext cx="7543801" cy="4878494"/>
          </a:xfrm>
        </p:spPr>
        <p:txBody>
          <a:bodyPr/>
          <a:lstStyle/>
          <a:p>
            <a:pPr algn="ctr"/>
            <a:r>
              <a:rPr lang="en-US" dirty="0"/>
              <a:t>Context diagram /0 level DFD</a:t>
            </a:r>
          </a:p>
        </p:txBody>
      </p:sp>
      <p:pic>
        <p:nvPicPr>
          <p:cNvPr id="4" name="Picture 3"/>
          <p:cNvPicPr>
            <a:picLocks noChangeAspect="1"/>
          </p:cNvPicPr>
          <p:nvPr/>
        </p:nvPicPr>
        <p:blipFill>
          <a:blip r:embed="rId2"/>
          <a:stretch>
            <a:fillRect/>
          </a:stretch>
        </p:blipFill>
        <p:spPr>
          <a:xfrm>
            <a:off x="1828800" y="2057400"/>
            <a:ext cx="5181600" cy="2743200"/>
          </a:xfrm>
          <a:prstGeom prst="rect">
            <a:avLst/>
          </a:prstGeom>
        </p:spPr>
      </p:pic>
    </p:spTree>
    <p:extLst>
      <p:ext uri="{BB962C8B-B14F-4D97-AF65-F5344CB8AC3E}">
        <p14:creationId xmlns:p14="http://schemas.microsoft.com/office/powerpoint/2010/main" val="12307580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2960" y="1219201"/>
            <a:ext cx="7543800" cy="3701256"/>
          </a:xfrm>
          <a:prstGeom prst="rect">
            <a:avLst/>
          </a:prstGeom>
        </p:spPr>
      </p:pic>
    </p:spTree>
    <p:extLst>
      <p:ext uri="{BB962C8B-B14F-4D97-AF65-F5344CB8AC3E}">
        <p14:creationId xmlns:p14="http://schemas.microsoft.com/office/powerpoint/2010/main" val="24664124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533400"/>
            <a:ext cx="7543801" cy="5335694"/>
          </a:xfrm>
        </p:spPr>
        <p:txBody>
          <a:bodyPr>
            <a:normAutofit/>
          </a:bodyPr>
          <a:lstStyle/>
          <a:p>
            <a:r>
              <a:rPr lang="en-US" dirty="0"/>
              <a:t>Advantage and Disadvantage of DFD:-</a:t>
            </a:r>
          </a:p>
          <a:p>
            <a:pPr fontAlgn="base"/>
            <a:r>
              <a:rPr lang="en-US" b="1" dirty="0"/>
              <a:t>1. Advantages of data flow diagram:</a:t>
            </a:r>
            <a:endParaRPr lang="en-US" dirty="0"/>
          </a:p>
          <a:p>
            <a:pPr fontAlgn="base"/>
            <a:r>
              <a:rPr lang="en-US" dirty="0"/>
              <a:t>It aids in describing the boundaries of the system.</a:t>
            </a:r>
          </a:p>
          <a:p>
            <a:pPr fontAlgn="base"/>
            <a:r>
              <a:rPr lang="en-US" dirty="0"/>
              <a:t>It is beneficial for communicating existing system knowledge to the users.</a:t>
            </a:r>
          </a:p>
          <a:p>
            <a:pPr fontAlgn="base"/>
            <a:r>
              <a:rPr lang="en-US" dirty="0"/>
              <a:t>A straightforward graphical technique which is easy to </a:t>
            </a:r>
            <a:r>
              <a:rPr lang="en-US" dirty="0" err="1"/>
              <a:t>recognise</a:t>
            </a:r>
            <a:r>
              <a:rPr lang="en-US" dirty="0"/>
              <a:t>.</a:t>
            </a:r>
          </a:p>
          <a:p>
            <a:pPr fontAlgn="base"/>
            <a:r>
              <a:rPr lang="en-US" dirty="0"/>
              <a:t>DFDs can provide a detailed representation of system components.</a:t>
            </a:r>
          </a:p>
          <a:p>
            <a:pPr fontAlgn="base"/>
            <a:r>
              <a:rPr lang="en-US" dirty="0"/>
              <a:t>It is used as the part of system documentation file.</a:t>
            </a:r>
          </a:p>
          <a:p>
            <a:pPr fontAlgn="base"/>
            <a:r>
              <a:rPr lang="en-US" dirty="0"/>
              <a:t>DFDs are easier to understand by technical and nontechnical audiences</a:t>
            </a:r>
          </a:p>
          <a:p>
            <a:pPr fontAlgn="base"/>
            <a:r>
              <a:rPr lang="en-US" dirty="0"/>
              <a:t>It supports the logic behind the data flow within the system.</a:t>
            </a:r>
          </a:p>
          <a:p>
            <a:endParaRPr lang="en-US" dirty="0"/>
          </a:p>
        </p:txBody>
      </p:sp>
    </p:spTree>
    <p:extLst>
      <p:ext uri="{BB962C8B-B14F-4D97-AF65-F5344CB8AC3E}">
        <p14:creationId xmlns:p14="http://schemas.microsoft.com/office/powerpoint/2010/main" val="32775146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 Disadvantages of data flow diagram:</a:t>
            </a:r>
            <a:endParaRPr lang="en-US" dirty="0"/>
          </a:p>
          <a:p>
            <a:pPr fontAlgn="base"/>
            <a:r>
              <a:rPr lang="en-US" dirty="0"/>
              <a:t>It make the programmers little confusing concerning the system.</a:t>
            </a:r>
          </a:p>
          <a:p>
            <a:pPr fontAlgn="base"/>
            <a:r>
              <a:rPr lang="en-US" dirty="0"/>
              <a:t>The biggest drawback of the DFD is that it simply takes a long time to create, so long that the analyst may not receive support from management to complete it.</a:t>
            </a:r>
          </a:p>
          <a:p>
            <a:pPr fontAlgn="base"/>
            <a:r>
              <a:rPr lang="en-US" dirty="0"/>
              <a:t>Physical considerations are left out.</a:t>
            </a:r>
          </a:p>
          <a:p>
            <a:endParaRPr lang="en-US" dirty="0"/>
          </a:p>
        </p:txBody>
      </p:sp>
    </p:spTree>
    <p:extLst>
      <p:ext uri="{BB962C8B-B14F-4D97-AF65-F5344CB8AC3E}">
        <p14:creationId xmlns:p14="http://schemas.microsoft.com/office/powerpoint/2010/main" val="31572376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Context diagram /0-Level diagram</a:t>
            </a:r>
          </a:p>
          <a:p>
            <a:r>
              <a:rPr lang="en-US" dirty="0"/>
              <a:t>1- Level DFD diagram</a:t>
            </a:r>
          </a:p>
          <a:p>
            <a:r>
              <a:rPr lang="en-US" dirty="0"/>
              <a:t>2- level DFD Diagram</a:t>
            </a:r>
          </a:p>
        </p:txBody>
      </p:sp>
    </p:spTree>
    <p:extLst>
      <p:ext uri="{BB962C8B-B14F-4D97-AF65-F5344CB8AC3E}">
        <p14:creationId xmlns:p14="http://schemas.microsoft.com/office/powerpoint/2010/main" val="38885857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457200"/>
            <a:ext cx="7543801" cy="5411894"/>
          </a:xfrm>
        </p:spPr>
        <p:txBody>
          <a:bodyPr/>
          <a:lstStyle/>
          <a:p>
            <a:r>
              <a:rPr lang="en-US" b="1" dirty="0"/>
              <a:t>Process Specification:-</a:t>
            </a:r>
          </a:p>
          <a:p>
            <a:r>
              <a:rPr lang="en-US" dirty="0"/>
              <a:t>Used to give the description of  logic contained in a process at the lowest level of decomposition. Process specification can be written using:-</a:t>
            </a:r>
          </a:p>
          <a:p>
            <a:r>
              <a:rPr lang="en-US" dirty="0"/>
              <a:t>Decision table</a:t>
            </a:r>
          </a:p>
          <a:p>
            <a:r>
              <a:rPr lang="en-US" dirty="0"/>
              <a:t>Decision tree</a:t>
            </a:r>
          </a:p>
          <a:p>
            <a:r>
              <a:rPr lang="en-US" dirty="0"/>
              <a:t>Flow charts</a:t>
            </a:r>
          </a:p>
          <a:p>
            <a:r>
              <a:rPr lang="en-US" dirty="0"/>
              <a:t>Structural language</a:t>
            </a:r>
          </a:p>
        </p:txBody>
      </p:sp>
    </p:spTree>
    <p:extLst>
      <p:ext uri="{BB962C8B-B14F-4D97-AF65-F5344CB8AC3E}">
        <p14:creationId xmlns:p14="http://schemas.microsoft.com/office/powerpoint/2010/main" val="10114264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50462"/>
          </a:xfrm>
        </p:spPr>
        <p:txBody>
          <a:bodyPr/>
          <a:lstStyle/>
          <a:p>
            <a:pPr algn="l"/>
            <a:r>
              <a:rPr lang="en-US" b="1" dirty="0"/>
              <a:t>Design engineering</a:t>
            </a:r>
            <a:endParaRPr lang="en-US" b="1" dirty="0">
              <a:latin typeface="Times New Roman Bold" panose="02020503050405090304" charset="0"/>
              <a:cs typeface="Times New Roman Bold" panose="02020503050405090304" charset="0"/>
            </a:endParaRPr>
          </a:p>
        </p:txBody>
      </p:sp>
      <p:sp>
        <p:nvSpPr>
          <p:cNvPr id="3" name="Content Placeholder 2"/>
          <p:cNvSpPr>
            <a:spLocks noGrp="1"/>
          </p:cNvSpPr>
          <p:nvPr>
            <p:ph idx="1"/>
          </p:nvPr>
        </p:nvSpPr>
        <p:spPr>
          <a:xfrm>
            <a:off x="458390" y="1472726"/>
            <a:ext cx="8229600" cy="5216525"/>
          </a:xfrm>
        </p:spPr>
        <p:txBody>
          <a:bodyPr/>
          <a:lstStyle/>
          <a:p>
            <a:pPr algn="just">
              <a:buNone/>
            </a:pPr>
            <a:r>
              <a:rPr lang="en-US" sz="2400" b="1" dirty="0"/>
              <a:t>Introduction to design process: </a:t>
            </a:r>
          </a:p>
          <a:p>
            <a:pPr algn="just"/>
            <a:r>
              <a:rPr lang="en-US" sz="2400" dirty="0"/>
              <a:t>The main aim of design engineering is to generate a model which shows firmness, delight and commodity.</a:t>
            </a:r>
          </a:p>
          <a:p>
            <a:pPr algn="just"/>
            <a:r>
              <a:rPr lang="en-US" sz="2400" dirty="0"/>
              <a:t>Software design is an iterative process through which requirements are translated into the blueprint for building the software.</a:t>
            </a:r>
          </a:p>
          <a:p>
            <a:pPr algn="just"/>
            <a:endParaRPr lang="en-US" sz="2400" dirty="0"/>
          </a:p>
          <a:p>
            <a:pPr algn="just"/>
            <a:endParaRPr lang="en-US" sz="2400" dirty="0"/>
          </a:p>
          <a:p>
            <a:pPr>
              <a:buNone/>
            </a:pPr>
            <a:br>
              <a:rPr lang="en-US" sz="2400" b="1" dirty="0"/>
            </a:br>
            <a:endParaRPr lang="en-US" sz="2400" dirty="0"/>
          </a:p>
        </p:txBody>
      </p:sp>
      <p:sp>
        <p:nvSpPr>
          <p:cNvPr id="4" name="Date Placeholder 3"/>
          <p:cNvSpPr>
            <a:spLocks noGrp="1"/>
          </p:cNvSpPr>
          <p:nvPr>
            <p:ph type="dt" sz="half" idx="10"/>
          </p:nvPr>
        </p:nvSpPr>
        <p:spPr/>
        <p:txBody>
          <a:bodyPr/>
          <a:lstStyle/>
          <a:p>
            <a:r>
              <a:rPr lang="en-US" dirty="0">
                <a:sym typeface="+mn-ea"/>
              </a:rPr>
              <a:t>Object Oriented Software Engineering</a:t>
            </a: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a:t>98</a:t>
            </a:fld>
            <a:endParaRPr lang="en-US"/>
          </a:p>
        </p:txBody>
      </p:sp>
    </p:spTree>
    <p:extLst>
      <p:ext uri="{BB962C8B-B14F-4D97-AF65-F5344CB8AC3E}">
        <p14:creationId xmlns:p14="http://schemas.microsoft.com/office/powerpoint/2010/main" val="34908136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Models</a:t>
            </a:r>
          </a:p>
        </p:txBody>
      </p:sp>
      <p:sp>
        <p:nvSpPr>
          <p:cNvPr id="3" name="Content Placeholder 2"/>
          <p:cNvSpPr>
            <a:spLocks noGrp="1"/>
          </p:cNvSpPr>
          <p:nvPr>
            <p:ph idx="1"/>
          </p:nvPr>
        </p:nvSpPr>
        <p:spPr/>
        <p:txBody>
          <a:bodyPr/>
          <a:lstStyle/>
          <a:p>
            <a:endParaRPr lang="en-US" dirty="0"/>
          </a:p>
          <a:p>
            <a:endParaRPr lang="en-US" dirty="0"/>
          </a:p>
          <a:p>
            <a:pPr algn="just"/>
            <a:r>
              <a:rPr lang="en-US" dirty="0"/>
              <a:t>1. </a:t>
            </a:r>
            <a:r>
              <a:rPr lang="en-US" b="1" dirty="0"/>
              <a:t>Static Model- </a:t>
            </a:r>
            <a:r>
              <a:rPr lang="en-US" dirty="0"/>
              <a:t>Object &amp; Class Diagram, use case diagrams, Implementation Diagrams, Operation Specification,</a:t>
            </a:r>
          </a:p>
          <a:p>
            <a:pPr algn="just"/>
            <a:r>
              <a:rPr lang="en-US" dirty="0"/>
              <a:t>2. </a:t>
            </a:r>
            <a:r>
              <a:rPr lang="en-US" b="1" dirty="0"/>
              <a:t>Dynamic Model- </a:t>
            </a:r>
            <a:r>
              <a:rPr lang="en-US" dirty="0"/>
              <a:t>Interaction Diagram, State Charts, Data Flow diagrams, Decision tree and tables</a:t>
            </a:r>
          </a:p>
        </p:txBody>
      </p:sp>
    </p:spTree>
    <p:extLst>
      <p:ext uri="{BB962C8B-B14F-4D97-AF65-F5344CB8AC3E}">
        <p14:creationId xmlns:p14="http://schemas.microsoft.com/office/powerpoint/2010/main" val="10112373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1436</TotalTime>
  <Words>5813</Words>
  <Application>Microsoft Office PowerPoint</Application>
  <PresentationFormat>On-screen Show (4:3)</PresentationFormat>
  <Paragraphs>818</Paragraphs>
  <Slides>151</Slides>
  <Notes>2</Notes>
  <HiddenSlides>0</HiddenSlides>
  <MMClips>0</MMClips>
  <ScaleCrop>false</ScaleCrop>
  <HeadingPairs>
    <vt:vector size="4" baseType="variant">
      <vt:variant>
        <vt:lpstr>Theme</vt:lpstr>
      </vt:variant>
      <vt:variant>
        <vt:i4>1</vt:i4>
      </vt:variant>
      <vt:variant>
        <vt:lpstr>Slide Titles</vt:lpstr>
      </vt:variant>
      <vt:variant>
        <vt:i4>151</vt:i4>
      </vt:variant>
    </vt:vector>
  </HeadingPairs>
  <TitlesOfParts>
    <vt:vector size="152" baseType="lpstr">
      <vt:lpstr>Retrospect</vt:lpstr>
      <vt:lpstr>Introduction to Software Engineering               BY  Dr. Rani Choudhary</vt:lpstr>
      <vt:lpstr>PowerPoint Presentation</vt:lpstr>
      <vt:lpstr>PowerPoint Presentation</vt:lpstr>
      <vt:lpstr>PowerPoint Presentation</vt:lpstr>
      <vt:lpstr>PowerPoint Presentation</vt:lpstr>
      <vt:lpstr>Software is deteriorating due to change</vt:lpstr>
      <vt:lpstr>PowerPoint Presentation</vt:lpstr>
      <vt:lpstr>PowerPoint Presentation</vt:lpstr>
      <vt:lpstr>PowerPoint Presentation</vt:lpstr>
      <vt:lpstr>PowerPoint Presentation</vt:lpstr>
      <vt:lpstr>Importance of Software Engineering</vt:lpstr>
      <vt:lpstr>               Software engineering - Layered technology </vt:lpstr>
      <vt:lpstr>PowerPoint Presentation</vt:lpstr>
      <vt:lpstr>Software Process Framework</vt:lpstr>
      <vt:lpstr>Software Process</vt:lpstr>
      <vt:lpstr>Process Models/SDLC Models</vt:lpstr>
      <vt:lpstr>Waterfall Model</vt:lpstr>
      <vt:lpstr>PowerPoint Presentation</vt:lpstr>
      <vt:lpstr>  When to use SDLC Waterfall Model? </vt:lpstr>
      <vt:lpstr>Waterfall Strengths</vt:lpstr>
      <vt:lpstr>PowerPoint Presentation</vt:lpstr>
      <vt:lpstr>Iterative Waterfall Model</vt:lpstr>
      <vt:lpstr>Prototype model</vt:lpstr>
      <vt:lpstr>PowerPoint Presentation</vt:lpstr>
      <vt:lpstr>PowerPoint Presentation</vt:lpstr>
      <vt:lpstr>Types of Prototype Model </vt:lpstr>
      <vt:lpstr>Advantages of Prototype Model</vt:lpstr>
      <vt:lpstr>Disadvantages of Prototype Model</vt:lpstr>
      <vt:lpstr>Iterative Enhancement Model</vt:lpstr>
      <vt:lpstr>PowerPoint Presentation</vt:lpstr>
      <vt:lpstr>Advantages of Iterative Enhancement Model:</vt:lpstr>
      <vt:lpstr>Disadvantage of Model: </vt:lpstr>
      <vt:lpstr>Evolutionary Model</vt:lpstr>
      <vt:lpstr>PowerPoint Presentation</vt:lpstr>
      <vt:lpstr>Advantage of the Model: </vt:lpstr>
      <vt:lpstr>PowerPoint Presentation</vt:lpstr>
      <vt:lpstr>Spiral Model</vt:lpstr>
      <vt:lpstr>PowerPoint Presentation</vt:lpstr>
      <vt:lpstr>Spiral Quadrant Determine objectives, alternatives and constraints </vt:lpstr>
      <vt:lpstr>Spiral Quadrant Evaluate alternatives,  identify and resolve risks </vt:lpstr>
      <vt:lpstr>Spiral Quadrant Develop next-level product</vt:lpstr>
      <vt:lpstr>Spiral Quadrant Plan next phase</vt:lpstr>
      <vt:lpstr>Spiral Model Strengths</vt:lpstr>
      <vt:lpstr>Spiral Model Weaknesses</vt:lpstr>
      <vt:lpstr>When to use Spiral Model</vt:lpstr>
      <vt:lpstr>Advantages of Spiral Model:  </vt:lpstr>
      <vt:lpstr>Disadvantages of Spiral Model: </vt:lpstr>
      <vt:lpstr>RAD Model</vt:lpstr>
      <vt:lpstr>PowerPoint Presentation</vt:lpstr>
      <vt:lpstr>PowerPoint Presentation</vt:lpstr>
      <vt:lpstr>PowerPoint Presentation</vt:lpstr>
      <vt:lpstr>PowerPoint Presentation</vt:lpstr>
      <vt:lpstr>PowerPoint Presentation</vt:lpstr>
      <vt:lpstr>V-Model</vt:lpstr>
      <vt:lpstr>PowerPoint Presentation</vt:lpstr>
      <vt:lpstr>Agile Process:  Agility is defined as the ability of a project team to respond rapidly to a change.</vt:lpstr>
      <vt:lpstr>Agile process model</vt:lpstr>
      <vt:lpstr>PowerPoint Presentation</vt:lpstr>
      <vt:lpstr>PowerPoint Presentation</vt:lpstr>
      <vt:lpstr>Who Uses Agile? </vt:lpstr>
      <vt:lpstr>Agile Process Models</vt:lpstr>
      <vt:lpstr>Extreme Programming (XP)</vt:lpstr>
      <vt:lpstr>The XP process comprises four framework 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Lifecycle of scrum</vt:lpstr>
      <vt:lpstr>PowerPoint Presentation</vt:lpstr>
      <vt:lpstr>PowerPoint Presentation</vt:lpstr>
      <vt:lpstr>PowerPoint Presentation</vt:lpstr>
      <vt:lpstr>ASD Model</vt:lpstr>
      <vt:lpstr>Advantages of adaptive software development </vt:lpstr>
      <vt:lpstr>Disadvantages of adaptive software development drawbacks</vt:lpstr>
      <vt:lpstr>Requirement Engineering</vt:lpstr>
      <vt:lpstr>   Requirement Engineering tools/ Techniques</vt:lpstr>
      <vt:lpstr>PowerPoint Presentation</vt:lpstr>
      <vt:lpstr>Requirement engineering Process</vt:lpstr>
      <vt:lpstr>1. Feasibility Study</vt:lpstr>
      <vt:lpstr>2. Requirement Elicitation</vt:lpstr>
      <vt:lpstr>Brainstorming</vt:lpstr>
      <vt:lpstr>Interviewing</vt:lpstr>
      <vt:lpstr>Delphi Techniques </vt:lpstr>
      <vt:lpstr>PowerPoint Presentation</vt:lpstr>
      <vt:lpstr>4. Requirement Specification</vt:lpstr>
      <vt:lpstr>Characteristics of a good SRS document</vt:lpstr>
      <vt:lpstr>PowerPoint Presentation</vt:lpstr>
      <vt:lpstr>Information Modeling </vt:lpstr>
      <vt:lpstr>DFD</vt:lpstr>
      <vt:lpstr>PowerPoint Presentation</vt:lpstr>
      <vt:lpstr>PowerPoint Presentation</vt:lpstr>
      <vt:lpstr>PowerPoint Presentation</vt:lpstr>
      <vt:lpstr>PowerPoint Presentation</vt:lpstr>
      <vt:lpstr>PowerPoint Presentation</vt:lpstr>
      <vt:lpstr>Design engineering</vt:lpstr>
      <vt:lpstr>Software Design Models</vt:lpstr>
      <vt:lpstr>General Design Process</vt:lpstr>
      <vt:lpstr>Design concepts</vt:lpstr>
      <vt:lpstr> </vt:lpstr>
      <vt:lpstr> </vt:lpstr>
      <vt:lpstr> </vt:lpstr>
      <vt:lpstr>PowerPoint Presentation</vt:lpstr>
      <vt:lpstr>Modularity</vt:lpstr>
      <vt:lpstr>Advantages/ Importance of Modularity</vt:lpstr>
      <vt:lpstr>Cohesion</vt:lpstr>
      <vt:lpstr>Coupling</vt:lpstr>
      <vt:lpstr>Building analysis model</vt:lpstr>
      <vt:lpstr>Data modelling</vt:lpstr>
      <vt:lpstr>Flow oriented modelling</vt:lpstr>
      <vt:lpstr>Contd…</vt:lpstr>
      <vt:lpstr>Contd…</vt:lpstr>
      <vt:lpstr>Levels of Software Design process</vt:lpstr>
      <vt:lpstr>User Interface design</vt:lpstr>
      <vt:lpstr>PowerPoint Presentation</vt:lpstr>
      <vt:lpstr>Principles of User Interface design</vt:lpstr>
      <vt:lpstr>Golden rules For UI designing </vt:lpstr>
      <vt:lpstr>Design Steps for UI </vt:lpstr>
      <vt:lpstr>User Interface Design Process:</vt:lpstr>
      <vt:lpstr>Architectural/ Structural design</vt:lpstr>
      <vt:lpstr>PowerPoint Presentation</vt:lpstr>
      <vt:lpstr>PowerPoint Presentation</vt:lpstr>
      <vt:lpstr>PowerPoint Presentation</vt:lpstr>
      <vt:lpstr>Introduction to Use Case Diagram</vt:lpstr>
      <vt:lpstr>Contd…</vt:lpstr>
      <vt:lpstr>Contd…</vt:lpstr>
      <vt:lpstr>Contd…</vt:lpstr>
      <vt:lpstr>Contd…</vt:lpstr>
      <vt:lpstr>Contd…</vt:lpstr>
      <vt:lpstr>Introduction to class diagram</vt:lpstr>
      <vt:lpstr>Contd…</vt:lpstr>
      <vt:lpstr>Contd…</vt:lpstr>
      <vt:lpstr>Contd…</vt:lpstr>
      <vt:lpstr>Contd…</vt:lpstr>
      <vt:lpstr>Example of use case diagram</vt:lpstr>
      <vt:lpstr>Contd…</vt:lpstr>
      <vt:lpstr>Contd…</vt:lpstr>
      <vt:lpstr>Contd…</vt:lpstr>
      <vt:lpstr>Contd…</vt:lpstr>
      <vt:lpstr>Contd…</vt:lpstr>
      <vt:lpstr>Contd…</vt:lpstr>
      <vt:lpstr>Contd…</vt:lpstr>
      <vt:lpstr>Contd…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Satvik Dixit</cp:lastModifiedBy>
  <cp:revision>105</cp:revision>
  <dcterms:created xsi:type="dcterms:W3CDTF">2020-04-16T03:02:51Z</dcterms:created>
  <dcterms:modified xsi:type="dcterms:W3CDTF">2023-04-23T16:48:32Z</dcterms:modified>
</cp:coreProperties>
</file>