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5"/>
  </p:notesMasterIdLst>
  <p:handoutMasterIdLst>
    <p:handoutMasterId r:id="rId16"/>
  </p:handoutMasterIdLst>
  <p:sldIdLst>
    <p:sldId id="268" r:id="rId3"/>
    <p:sldId id="375" r:id="rId4"/>
    <p:sldId id="386" r:id="rId5"/>
    <p:sldId id="387" r:id="rId6"/>
    <p:sldId id="388" r:id="rId7"/>
    <p:sldId id="389" r:id="rId8"/>
    <p:sldId id="390" r:id="rId9"/>
    <p:sldId id="393" r:id="rId10"/>
    <p:sldId id="394" r:id="rId11"/>
    <p:sldId id="395" r:id="rId12"/>
    <p:sldId id="396" r:id="rId13"/>
    <p:sldId id="39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2C7C1E-86A3-415F-A80B-48ED8C299100}"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4DF2B-F74E-4BE7-B454-FC26241F6C4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E1CC87A-2084-49F4-9F63-8732DB6164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E1CC87A-2084-49F4-9F63-8732DB6164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1C1C17B-0FF4-4F16-A45C-D684EAA191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2C5AA-2BD8-4847-A22D-CFC4035D083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E1CC87A-2084-49F4-9F63-8732DB6164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6E1CC87A-2084-49F4-9F63-8732DB61642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en-US" smtClean="0"/>
              <a:t>Click to edit Master text styles</a:t>
            </a:r>
            <a:endParaRPr lang="en-US" smtClean="0"/>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en-US" smtClean="0"/>
              <a:t>Click to edit Master text styles</a:t>
            </a:r>
            <a:endParaRPr lang="en-US" smtClean="0"/>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6E1CC87A-2084-49F4-9F63-8732DB61642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C8E92-D437-4C8C-9793-7ED372A80AE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1CC87A-2084-49F4-9F63-8732DB61642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C8E92-D437-4C8C-9793-7ED372A80AE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CC87A-2084-49F4-9F63-8732DB61642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C8E92-D437-4C8C-9793-7ED372A80AE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defRPr/>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E1CC87A-2084-49F4-9F63-8732DB616421}" type="datetimeFigureOut">
              <a:rPr lang="en-US" smtClean="0"/>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8DC8E92-D437-4C8C-9793-7ED372A80AE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1" fmla="*/ 0 w 7104888"/>
              <a:gd name="connsiteY0-2" fmla="*/ 0 h 6858000"/>
              <a:gd name="connsiteX1-3" fmla="*/ 5695188 w 7104888"/>
              <a:gd name="connsiteY1-4" fmla="*/ 0 h 6858000"/>
              <a:gd name="connsiteX2-5" fmla="*/ 7104888 w 7104888"/>
              <a:gd name="connsiteY2-6" fmla="*/ 0 h 6858000"/>
              <a:gd name="connsiteX3-7" fmla="*/ 7104888 w 7104888"/>
              <a:gd name="connsiteY3-8" fmla="*/ 6858000 h 6858000"/>
              <a:gd name="connsiteX4-9" fmla="*/ 0 w 7104888"/>
              <a:gd name="connsiteY4-10" fmla="*/ 6858000 h 6858000"/>
              <a:gd name="connsiteX5" fmla="*/ 0 w 7104888"/>
              <a:gd name="connsiteY5" fmla="*/ 0 h 6858000"/>
              <a:gd name="connsiteX0-11" fmla="*/ 10287 w 7115175"/>
              <a:gd name="connsiteY0-12" fmla="*/ 0 h 6858000"/>
              <a:gd name="connsiteX1-13" fmla="*/ 5705475 w 7115175"/>
              <a:gd name="connsiteY1-14" fmla="*/ 0 h 6858000"/>
              <a:gd name="connsiteX2-15" fmla="*/ 7115175 w 7115175"/>
              <a:gd name="connsiteY2-16" fmla="*/ 0 h 6858000"/>
              <a:gd name="connsiteX3-17" fmla="*/ 7115175 w 7115175"/>
              <a:gd name="connsiteY3-18" fmla="*/ 6858000 h 6858000"/>
              <a:gd name="connsiteX4-19" fmla="*/ 10287 w 7115175"/>
              <a:gd name="connsiteY4-20" fmla="*/ 6858000 h 6858000"/>
              <a:gd name="connsiteX5-21" fmla="*/ 0 w 7115175"/>
              <a:gd name="connsiteY5-22" fmla="*/ 5048250 h 6858000"/>
              <a:gd name="connsiteX6" fmla="*/ 10287 w 7115175"/>
              <a:gd name="connsiteY6" fmla="*/ 0 h 6858000"/>
              <a:gd name="connsiteX0-23" fmla="*/ 10287 w 7115175"/>
              <a:gd name="connsiteY0-24" fmla="*/ 0 h 6858000"/>
              <a:gd name="connsiteX1-25" fmla="*/ 5705475 w 7115175"/>
              <a:gd name="connsiteY1-26" fmla="*/ 0 h 6858000"/>
              <a:gd name="connsiteX2-27" fmla="*/ 7115175 w 7115175"/>
              <a:gd name="connsiteY2-28" fmla="*/ 0 h 6858000"/>
              <a:gd name="connsiteX3-29" fmla="*/ 7115175 w 7115175"/>
              <a:gd name="connsiteY3-30" fmla="*/ 6858000 h 6858000"/>
              <a:gd name="connsiteX4-31" fmla="*/ 1533526 w 7115175"/>
              <a:gd name="connsiteY4-32" fmla="*/ 6848475 h 6858000"/>
              <a:gd name="connsiteX5-33" fmla="*/ 10287 w 7115175"/>
              <a:gd name="connsiteY5-34" fmla="*/ 6858000 h 6858000"/>
              <a:gd name="connsiteX6-35" fmla="*/ 0 w 7115175"/>
              <a:gd name="connsiteY6-36" fmla="*/ 5048250 h 6858000"/>
              <a:gd name="connsiteX7" fmla="*/ 10287 w 7115175"/>
              <a:gd name="connsiteY7" fmla="*/ 0 h 6858000"/>
              <a:gd name="connsiteX0-37" fmla="*/ 10287 w 7115175"/>
              <a:gd name="connsiteY0-38" fmla="*/ 0 h 6858000"/>
              <a:gd name="connsiteX1-39" fmla="*/ 5705475 w 7115175"/>
              <a:gd name="connsiteY1-40" fmla="*/ 0 h 6858000"/>
              <a:gd name="connsiteX2-41" fmla="*/ 7115175 w 7115175"/>
              <a:gd name="connsiteY2-42" fmla="*/ 0 h 6858000"/>
              <a:gd name="connsiteX3-43" fmla="*/ 7115175 w 7115175"/>
              <a:gd name="connsiteY3-44" fmla="*/ 6858000 h 6858000"/>
              <a:gd name="connsiteX4-45" fmla="*/ 1533526 w 7115175"/>
              <a:gd name="connsiteY4-46" fmla="*/ 6848475 h 6858000"/>
              <a:gd name="connsiteX5-47" fmla="*/ 0 w 7115175"/>
              <a:gd name="connsiteY5-48" fmla="*/ 5048250 h 6858000"/>
              <a:gd name="connsiteX6-49" fmla="*/ 10287 w 7115175"/>
              <a:gd name="connsiteY6-50" fmla="*/ 0 h 6858000"/>
              <a:gd name="connsiteX0-51" fmla="*/ 0 w 7115175"/>
              <a:gd name="connsiteY0-52" fmla="*/ 5048250 h 6858000"/>
              <a:gd name="connsiteX1-53" fmla="*/ 5705475 w 7115175"/>
              <a:gd name="connsiteY1-54" fmla="*/ 0 h 6858000"/>
              <a:gd name="connsiteX2-55" fmla="*/ 7115175 w 7115175"/>
              <a:gd name="connsiteY2-56" fmla="*/ 0 h 6858000"/>
              <a:gd name="connsiteX3-57" fmla="*/ 7115175 w 7115175"/>
              <a:gd name="connsiteY3-58" fmla="*/ 6858000 h 6858000"/>
              <a:gd name="connsiteX4-59" fmla="*/ 1533526 w 7115175"/>
              <a:gd name="connsiteY4-60" fmla="*/ 6848475 h 6858000"/>
              <a:gd name="connsiteX5-61" fmla="*/ 0 w 7115175"/>
              <a:gd name="connsiteY5-62" fmla="*/ 504825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1809750 h 1809750"/>
              <a:gd name="connsiteX1-3" fmla="*/ 1895475 w 3571875"/>
              <a:gd name="connsiteY1-4" fmla="*/ 0 h 1809750"/>
              <a:gd name="connsiteX2-5" fmla="*/ 3571875 w 3571875"/>
              <a:gd name="connsiteY2-6" fmla="*/ 1809750 h 1809750"/>
              <a:gd name="connsiteX3-7" fmla="*/ 0 w 3571875"/>
              <a:gd name="connsiteY3-8" fmla="*/ 1809750 h 1809750"/>
              <a:gd name="connsiteX0-9" fmla="*/ 0 w 3571875"/>
              <a:gd name="connsiteY0-10" fmla="*/ 1809750 h 1809750"/>
              <a:gd name="connsiteX1-11" fmla="*/ 2038350 w 3571875"/>
              <a:gd name="connsiteY1-12" fmla="*/ 0 h 1809750"/>
              <a:gd name="connsiteX2-13" fmla="*/ 3571875 w 3571875"/>
              <a:gd name="connsiteY2-14" fmla="*/ 1809750 h 1809750"/>
              <a:gd name="connsiteX3-15" fmla="*/ 0 w 3571875"/>
              <a:gd name="connsiteY3-16" fmla="*/ 1809750 h 1809750"/>
            </a:gdLst>
            <a:ahLst/>
            <a:cxnLst>
              <a:cxn ang="0">
                <a:pos x="connsiteX0-1" y="connsiteY0-2"/>
              </a:cxn>
              <a:cxn ang="0">
                <a:pos x="connsiteX1-3" y="connsiteY1-4"/>
              </a:cxn>
              <a:cxn ang="0">
                <a:pos x="connsiteX2-5" y="connsiteY2-6"/>
              </a:cxn>
              <a:cxn ang="0">
                <a:pos x="connsiteX3-7" y="connsiteY3-8"/>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E1CC87A-2084-49F4-9F63-8732DB61642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4210050 h 4210050"/>
              <a:gd name="connsiteX1-3" fmla="*/ 0 w 3571875"/>
              <a:gd name="connsiteY1-4" fmla="*/ 0 h 4210050"/>
              <a:gd name="connsiteX2-5" fmla="*/ 2028825 w 3571875"/>
              <a:gd name="connsiteY2-6" fmla="*/ 2388394 h 4210050"/>
              <a:gd name="connsiteX3-7" fmla="*/ 3571875 w 3571875"/>
              <a:gd name="connsiteY3-8" fmla="*/ 4210050 h 4210050"/>
              <a:gd name="connsiteX4" fmla="*/ 0 w 3571875"/>
              <a:gd name="connsiteY4" fmla="*/ 4210050 h 4210050"/>
              <a:gd name="connsiteX0-9" fmla="*/ 0 w 3571875"/>
              <a:gd name="connsiteY0-10" fmla="*/ 4210050 h 4210050"/>
              <a:gd name="connsiteX1-11" fmla="*/ 0 w 3571875"/>
              <a:gd name="connsiteY1-12" fmla="*/ 0 h 4210050"/>
              <a:gd name="connsiteX2-13" fmla="*/ 2028825 w 3571875"/>
              <a:gd name="connsiteY2-14" fmla="*/ 2205038 h 4210050"/>
              <a:gd name="connsiteX3-15" fmla="*/ 3571875 w 3571875"/>
              <a:gd name="connsiteY3-16" fmla="*/ 4210050 h 4210050"/>
              <a:gd name="connsiteX4-17" fmla="*/ 0 w 3571875"/>
              <a:gd name="connsiteY4-18" fmla="*/ 4210050 h 4210050"/>
              <a:gd name="connsiteX0-19" fmla="*/ 0 w 3571875"/>
              <a:gd name="connsiteY0-20" fmla="*/ 4210050 h 4210050"/>
              <a:gd name="connsiteX1-21" fmla="*/ 0 w 3571875"/>
              <a:gd name="connsiteY1-22" fmla="*/ 0 h 4210050"/>
              <a:gd name="connsiteX2-23" fmla="*/ 2028825 w 3571875"/>
              <a:gd name="connsiteY2-24" fmla="*/ 2393157 h 4210050"/>
              <a:gd name="connsiteX3-25" fmla="*/ 3571875 w 3571875"/>
              <a:gd name="connsiteY3-26" fmla="*/ 4210050 h 4210050"/>
              <a:gd name="connsiteX4-27" fmla="*/ 0 w 3571875"/>
              <a:gd name="connsiteY4-28" fmla="*/ 4210050 h 4210050"/>
              <a:gd name="connsiteX0-29" fmla="*/ 0 w 3571875"/>
              <a:gd name="connsiteY0-30" fmla="*/ 4210050 h 4210050"/>
              <a:gd name="connsiteX1-31" fmla="*/ 0 w 3571875"/>
              <a:gd name="connsiteY1-32" fmla="*/ 0 h 4210050"/>
              <a:gd name="connsiteX2-33" fmla="*/ 2028825 w 3571875"/>
              <a:gd name="connsiteY2-34" fmla="*/ 2393157 h 4210050"/>
              <a:gd name="connsiteX3-35" fmla="*/ 3571875 w 3571875"/>
              <a:gd name="connsiteY3-36" fmla="*/ 4210050 h 4210050"/>
              <a:gd name="connsiteX4-37" fmla="*/ 0 w 3571875"/>
              <a:gd name="connsiteY4-38" fmla="*/ 4210050 h 4210050"/>
              <a:gd name="connsiteX0-39" fmla="*/ 0 w 3571875"/>
              <a:gd name="connsiteY0-40" fmla="*/ 4210050 h 4210050"/>
              <a:gd name="connsiteX1-41" fmla="*/ 0 w 3571875"/>
              <a:gd name="connsiteY1-42" fmla="*/ 0 h 4210050"/>
              <a:gd name="connsiteX2-43" fmla="*/ 2028825 w 3571875"/>
              <a:gd name="connsiteY2-44" fmla="*/ 2281238 h 4210050"/>
              <a:gd name="connsiteX3-45" fmla="*/ 3571875 w 3571875"/>
              <a:gd name="connsiteY3-46" fmla="*/ 4210050 h 4210050"/>
              <a:gd name="connsiteX4-47" fmla="*/ 0 w 3571875"/>
              <a:gd name="connsiteY4-48" fmla="*/ 4210050 h 4210050"/>
              <a:gd name="connsiteX0-49" fmla="*/ 0 w 3571875"/>
              <a:gd name="connsiteY0-50" fmla="*/ 4210050 h 4210050"/>
              <a:gd name="connsiteX1-51" fmla="*/ 0 w 3571875"/>
              <a:gd name="connsiteY1-52" fmla="*/ 0 h 4210050"/>
              <a:gd name="connsiteX2-53" fmla="*/ 2028825 w 3571875"/>
              <a:gd name="connsiteY2-54" fmla="*/ 2393157 h 4210050"/>
              <a:gd name="connsiteX3-55" fmla="*/ 3571875 w 3571875"/>
              <a:gd name="connsiteY3-56" fmla="*/ 4210050 h 4210050"/>
              <a:gd name="connsiteX4-57" fmla="*/ 0 w 3571875"/>
              <a:gd name="connsiteY4-58" fmla="*/ 4210050 h 4210050"/>
              <a:gd name="connsiteX0-59" fmla="*/ 0 w 3571875"/>
              <a:gd name="connsiteY0-60" fmla="*/ 4210050 h 4210050"/>
              <a:gd name="connsiteX1-61" fmla="*/ 0 w 3571875"/>
              <a:gd name="connsiteY1-62" fmla="*/ 0 h 4210050"/>
              <a:gd name="connsiteX2-63" fmla="*/ 2028825 w 3571875"/>
              <a:gd name="connsiteY2-64" fmla="*/ 2393157 h 4210050"/>
              <a:gd name="connsiteX3-65" fmla="*/ 3571875 w 3571875"/>
              <a:gd name="connsiteY3-66" fmla="*/ 4210050 h 4210050"/>
              <a:gd name="connsiteX4-67" fmla="*/ 0 w 3571875"/>
              <a:gd name="connsiteY4-68" fmla="*/ 4210050 h 4210050"/>
              <a:gd name="connsiteX0-69" fmla="*/ 0 w 3571875"/>
              <a:gd name="connsiteY0-70" fmla="*/ 4210050 h 4210050"/>
              <a:gd name="connsiteX1-71" fmla="*/ 0 w 3571875"/>
              <a:gd name="connsiteY1-72" fmla="*/ 0 h 4210050"/>
              <a:gd name="connsiteX2-73" fmla="*/ 2076450 w 3571875"/>
              <a:gd name="connsiteY2-74" fmla="*/ 2274094 h 4210050"/>
              <a:gd name="connsiteX3-75" fmla="*/ 3571875 w 3571875"/>
              <a:gd name="connsiteY3-76" fmla="*/ 4210050 h 4210050"/>
              <a:gd name="connsiteX4-77" fmla="*/ 0 w 3571875"/>
              <a:gd name="connsiteY4-78" fmla="*/ 4210050 h 4210050"/>
              <a:gd name="connsiteX0-79" fmla="*/ 0 w 3571875"/>
              <a:gd name="connsiteY0-80" fmla="*/ 4210050 h 4210050"/>
              <a:gd name="connsiteX1-81" fmla="*/ 0 w 3571875"/>
              <a:gd name="connsiteY1-82" fmla="*/ 0 h 4210050"/>
              <a:gd name="connsiteX2-83" fmla="*/ 2245519 w 3571875"/>
              <a:gd name="connsiteY2-84" fmla="*/ 2405063 h 4210050"/>
              <a:gd name="connsiteX3-85" fmla="*/ 3571875 w 3571875"/>
              <a:gd name="connsiteY3-86" fmla="*/ 4210050 h 4210050"/>
              <a:gd name="connsiteX4-87" fmla="*/ 0 w 3571875"/>
              <a:gd name="connsiteY4-88" fmla="*/ 4210050 h 4210050"/>
              <a:gd name="connsiteX0-89" fmla="*/ 0 w 3571875"/>
              <a:gd name="connsiteY0-90" fmla="*/ 4210050 h 4210050"/>
              <a:gd name="connsiteX1-91" fmla="*/ 0 w 3571875"/>
              <a:gd name="connsiteY1-92" fmla="*/ 0 h 4210050"/>
              <a:gd name="connsiteX2-93" fmla="*/ 2038350 w 3571875"/>
              <a:gd name="connsiteY2-94" fmla="*/ 2405063 h 4210050"/>
              <a:gd name="connsiteX3-95" fmla="*/ 3571875 w 3571875"/>
              <a:gd name="connsiteY3-96" fmla="*/ 4210050 h 4210050"/>
              <a:gd name="connsiteX4-97" fmla="*/ 0 w 3571875"/>
              <a:gd name="connsiteY4-98" fmla="*/ 4210050 h 4210050"/>
              <a:gd name="connsiteX0-99" fmla="*/ 0 w 3571875"/>
              <a:gd name="connsiteY0-100" fmla="*/ 2433637 h 2433637"/>
              <a:gd name="connsiteX1-101" fmla="*/ 257175 w 3571875"/>
              <a:gd name="connsiteY1-102" fmla="*/ 0 h 2433637"/>
              <a:gd name="connsiteX2-103" fmla="*/ 2038350 w 3571875"/>
              <a:gd name="connsiteY2-104" fmla="*/ 628650 h 2433637"/>
              <a:gd name="connsiteX3-105" fmla="*/ 3571875 w 3571875"/>
              <a:gd name="connsiteY3-106" fmla="*/ 2433637 h 2433637"/>
              <a:gd name="connsiteX4-107" fmla="*/ 0 w 3571875"/>
              <a:gd name="connsiteY4-108" fmla="*/ 2433637 h 2433637"/>
              <a:gd name="connsiteX0-109" fmla="*/ 2382 w 3574257"/>
              <a:gd name="connsiteY0-110" fmla="*/ 1807368 h 1807368"/>
              <a:gd name="connsiteX1-111" fmla="*/ 0 w 3574257"/>
              <a:gd name="connsiteY1-112" fmla="*/ 0 h 1807368"/>
              <a:gd name="connsiteX2-113" fmla="*/ 2040732 w 3574257"/>
              <a:gd name="connsiteY2-114" fmla="*/ 2381 h 1807368"/>
              <a:gd name="connsiteX3-115" fmla="*/ 3574257 w 3574257"/>
              <a:gd name="connsiteY3-116" fmla="*/ 1807368 h 1807368"/>
              <a:gd name="connsiteX4-117" fmla="*/ 2382 w 3574257"/>
              <a:gd name="connsiteY4-118" fmla="*/ 1807368 h 1807368"/>
              <a:gd name="connsiteX0-119" fmla="*/ 2382 w 3574257"/>
              <a:gd name="connsiteY0-120" fmla="*/ 1807368 h 1807368"/>
              <a:gd name="connsiteX1-121" fmla="*/ 0 w 3574257"/>
              <a:gd name="connsiteY1-122" fmla="*/ 0 h 1807368"/>
              <a:gd name="connsiteX2-123" fmla="*/ 1924051 w 3574257"/>
              <a:gd name="connsiteY2-124" fmla="*/ 307181 h 1807368"/>
              <a:gd name="connsiteX3-125" fmla="*/ 3574257 w 3574257"/>
              <a:gd name="connsiteY3-126" fmla="*/ 1807368 h 1807368"/>
              <a:gd name="connsiteX4-127" fmla="*/ 2382 w 3574257"/>
              <a:gd name="connsiteY4-128" fmla="*/ 1807368 h 1807368"/>
              <a:gd name="connsiteX0-129" fmla="*/ 2382 w 3574257"/>
              <a:gd name="connsiteY0-130" fmla="*/ 1809749 h 1809749"/>
              <a:gd name="connsiteX1-131" fmla="*/ 0 w 3574257"/>
              <a:gd name="connsiteY1-132" fmla="*/ 2381 h 1809749"/>
              <a:gd name="connsiteX2-133" fmla="*/ 2038351 w 3574257"/>
              <a:gd name="connsiteY2-134" fmla="*/ 0 h 1809749"/>
              <a:gd name="connsiteX3-135" fmla="*/ 3574257 w 3574257"/>
              <a:gd name="connsiteY3-136" fmla="*/ 1809749 h 1809749"/>
              <a:gd name="connsiteX4-137" fmla="*/ 2382 w 3574257"/>
              <a:gd name="connsiteY4-138" fmla="*/ 1809749 h 1809749"/>
              <a:gd name="connsiteX0-139" fmla="*/ 2382 w 3574257"/>
              <a:gd name="connsiteY0-140" fmla="*/ 1807368 h 1807368"/>
              <a:gd name="connsiteX1-141" fmla="*/ 0 w 3574257"/>
              <a:gd name="connsiteY1-142" fmla="*/ 0 h 1807368"/>
              <a:gd name="connsiteX2-143" fmla="*/ 1640682 w 3574257"/>
              <a:gd name="connsiteY2-144" fmla="*/ 450057 h 1807368"/>
              <a:gd name="connsiteX3-145" fmla="*/ 3574257 w 3574257"/>
              <a:gd name="connsiteY3-146" fmla="*/ 1807368 h 1807368"/>
              <a:gd name="connsiteX4-147" fmla="*/ 2382 w 3574257"/>
              <a:gd name="connsiteY4-148" fmla="*/ 1807368 h 1807368"/>
              <a:gd name="connsiteX0-149" fmla="*/ 2382 w 3574257"/>
              <a:gd name="connsiteY0-150" fmla="*/ 1809749 h 1809749"/>
              <a:gd name="connsiteX1-151" fmla="*/ 0 w 3574257"/>
              <a:gd name="connsiteY1-152" fmla="*/ 2381 h 1809749"/>
              <a:gd name="connsiteX2-153" fmla="*/ 2038351 w 3574257"/>
              <a:gd name="connsiteY2-154" fmla="*/ 0 h 1809749"/>
              <a:gd name="connsiteX3-155" fmla="*/ 3574257 w 3574257"/>
              <a:gd name="connsiteY3-156" fmla="*/ 1809749 h 1809749"/>
              <a:gd name="connsiteX4-157" fmla="*/ 2382 w 3574257"/>
              <a:gd name="connsiteY4-158" fmla="*/ 1809749 h 1809749"/>
              <a:gd name="connsiteX0-159" fmla="*/ 2382 w 3574257"/>
              <a:gd name="connsiteY0-160" fmla="*/ 1807368 h 1807368"/>
              <a:gd name="connsiteX1-161" fmla="*/ 0 w 3574257"/>
              <a:gd name="connsiteY1-162" fmla="*/ 0 h 1807368"/>
              <a:gd name="connsiteX2-163" fmla="*/ 1657351 w 3574257"/>
              <a:gd name="connsiteY2-164" fmla="*/ 230982 h 1807368"/>
              <a:gd name="connsiteX3-165" fmla="*/ 3574257 w 3574257"/>
              <a:gd name="connsiteY3-166" fmla="*/ 1807368 h 1807368"/>
              <a:gd name="connsiteX4-167" fmla="*/ 2382 w 3574257"/>
              <a:gd name="connsiteY4-168" fmla="*/ 1807368 h 1807368"/>
              <a:gd name="connsiteX0-169" fmla="*/ 2382 w 3574257"/>
              <a:gd name="connsiteY0-170" fmla="*/ 1807368 h 1807368"/>
              <a:gd name="connsiteX1-171" fmla="*/ 0 w 3574257"/>
              <a:gd name="connsiteY1-172" fmla="*/ 0 h 1807368"/>
              <a:gd name="connsiteX2-173" fmla="*/ 2040732 w 3574257"/>
              <a:gd name="connsiteY2-174" fmla="*/ 2382 h 1807368"/>
              <a:gd name="connsiteX3-175" fmla="*/ 3574257 w 3574257"/>
              <a:gd name="connsiteY3-176" fmla="*/ 1807368 h 1807368"/>
              <a:gd name="connsiteX4-177" fmla="*/ 2382 w 3574257"/>
              <a:gd name="connsiteY4-178" fmla="*/ 1807368 h 1807368"/>
              <a:gd name="connsiteX0-179" fmla="*/ 2382 w 3574257"/>
              <a:gd name="connsiteY0-180" fmla="*/ 1807368 h 1807368"/>
              <a:gd name="connsiteX1-181" fmla="*/ 0 w 3574257"/>
              <a:gd name="connsiteY1-182" fmla="*/ 0 h 1807368"/>
              <a:gd name="connsiteX2-183" fmla="*/ 1774032 w 3574257"/>
              <a:gd name="connsiteY2-184" fmla="*/ 161925 h 1807368"/>
              <a:gd name="connsiteX3-185" fmla="*/ 3574257 w 3574257"/>
              <a:gd name="connsiteY3-186" fmla="*/ 1807368 h 1807368"/>
              <a:gd name="connsiteX4-187" fmla="*/ 2382 w 3574257"/>
              <a:gd name="connsiteY4-188" fmla="*/ 1807368 h 1807368"/>
              <a:gd name="connsiteX0-189" fmla="*/ 2382 w 3574257"/>
              <a:gd name="connsiteY0-190" fmla="*/ 1807368 h 1807368"/>
              <a:gd name="connsiteX1-191" fmla="*/ 0 w 3574257"/>
              <a:gd name="connsiteY1-192" fmla="*/ 0 h 1807368"/>
              <a:gd name="connsiteX2-193" fmla="*/ 1969294 w 3574257"/>
              <a:gd name="connsiteY2-194" fmla="*/ 21432 h 1807368"/>
              <a:gd name="connsiteX3-195" fmla="*/ 3574257 w 3574257"/>
              <a:gd name="connsiteY3-196" fmla="*/ 1807368 h 1807368"/>
              <a:gd name="connsiteX4-197" fmla="*/ 2382 w 3574257"/>
              <a:gd name="connsiteY4-198" fmla="*/ 1807368 h 1807368"/>
              <a:gd name="connsiteX0-199" fmla="*/ 2382 w 3574257"/>
              <a:gd name="connsiteY0-200" fmla="*/ 1807368 h 1807368"/>
              <a:gd name="connsiteX1-201" fmla="*/ 0 w 3574257"/>
              <a:gd name="connsiteY1-202" fmla="*/ 0 h 1807368"/>
              <a:gd name="connsiteX2-203" fmla="*/ 1819275 w 3574257"/>
              <a:gd name="connsiteY2-204" fmla="*/ 200026 h 1807368"/>
              <a:gd name="connsiteX3-205" fmla="*/ 3574257 w 3574257"/>
              <a:gd name="connsiteY3-206" fmla="*/ 1807368 h 1807368"/>
              <a:gd name="connsiteX4-207" fmla="*/ 2382 w 3574257"/>
              <a:gd name="connsiteY4-208" fmla="*/ 1807368 h 1807368"/>
              <a:gd name="connsiteX0-209" fmla="*/ 2382 w 3574257"/>
              <a:gd name="connsiteY0-210" fmla="*/ 1807368 h 1807368"/>
              <a:gd name="connsiteX1-211" fmla="*/ 0 w 3574257"/>
              <a:gd name="connsiteY1-212" fmla="*/ 0 h 1807368"/>
              <a:gd name="connsiteX2-213" fmla="*/ 2045494 w 3574257"/>
              <a:gd name="connsiteY2-214" fmla="*/ 1 h 1807368"/>
              <a:gd name="connsiteX3-215" fmla="*/ 3574257 w 3574257"/>
              <a:gd name="connsiteY3-216" fmla="*/ 1807368 h 1807368"/>
              <a:gd name="connsiteX4-217" fmla="*/ 2382 w 3574257"/>
              <a:gd name="connsiteY4-218" fmla="*/ 1807368 h 1807368"/>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 name="connsiteX0-111" fmla="*/ 0 w 3352800"/>
              <a:gd name="connsiteY0-112" fmla="*/ 2002631 h 2002631"/>
              <a:gd name="connsiteX1-113" fmla="*/ 754045 w 3352800"/>
              <a:gd name="connsiteY1-114" fmla="*/ 1468326 h 2002631"/>
              <a:gd name="connsiteX2-115" fmla="*/ 3352800 w 3352800"/>
              <a:gd name="connsiteY2-116" fmla="*/ 0 h 2002631"/>
              <a:gd name="connsiteX3-117" fmla="*/ 3352800 w 3352800"/>
              <a:gd name="connsiteY3-118" fmla="*/ 2002631 h 2002631"/>
              <a:gd name="connsiteX4-119" fmla="*/ 0 w 3352800"/>
              <a:gd name="connsiteY4-120" fmla="*/ 2002631 h 2002631"/>
              <a:gd name="connsiteX0-121" fmla="*/ 0 w 3352800"/>
              <a:gd name="connsiteY0-122" fmla="*/ 534305 h 534305"/>
              <a:gd name="connsiteX1-123" fmla="*/ 754045 w 3352800"/>
              <a:gd name="connsiteY1-124" fmla="*/ 0 h 534305"/>
              <a:gd name="connsiteX2-125" fmla="*/ 3352800 w 3352800"/>
              <a:gd name="connsiteY2-126" fmla="*/ 7687 h 534305"/>
              <a:gd name="connsiteX3-127" fmla="*/ 3352800 w 3352800"/>
              <a:gd name="connsiteY3-128" fmla="*/ 534305 h 534305"/>
              <a:gd name="connsiteX4-129" fmla="*/ 0 w 3352800"/>
              <a:gd name="connsiteY4-130" fmla="*/ 534305 h 534305"/>
              <a:gd name="connsiteX0-131" fmla="*/ 0 w 3352800"/>
              <a:gd name="connsiteY0-132" fmla="*/ 534305 h 534305"/>
              <a:gd name="connsiteX1-133" fmla="*/ 754045 w 3352800"/>
              <a:gd name="connsiteY1-134" fmla="*/ 0 h 534305"/>
              <a:gd name="connsiteX2-135" fmla="*/ 3352800 w 3352800"/>
              <a:gd name="connsiteY2-136" fmla="*/ 7687 h 534305"/>
              <a:gd name="connsiteX3-137" fmla="*/ 3352800 w 3352800"/>
              <a:gd name="connsiteY3-138" fmla="*/ 534305 h 534305"/>
              <a:gd name="connsiteX4-139" fmla="*/ 0 w 3352800"/>
              <a:gd name="connsiteY4-140" fmla="*/ 534305 h 534305"/>
              <a:gd name="connsiteX0-141" fmla="*/ 0 w 3352800"/>
              <a:gd name="connsiteY0-142" fmla="*/ 526618 h 526618"/>
              <a:gd name="connsiteX1-143" fmla="*/ 980611 w 3352800"/>
              <a:gd name="connsiteY1-144" fmla="*/ 93681 h 526618"/>
              <a:gd name="connsiteX2-145" fmla="*/ 3352800 w 3352800"/>
              <a:gd name="connsiteY2-146" fmla="*/ 0 h 526618"/>
              <a:gd name="connsiteX3-147" fmla="*/ 3352800 w 3352800"/>
              <a:gd name="connsiteY3-148" fmla="*/ 526618 h 526618"/>
              <a:gd name="connsiteX4-149" fmla="*/ 0 w 3352800"/>
              <a:gd name="connsiteY4-150" fmla="*/ 526618 h 526618"/>
              <a:gd name="connsiteX0-151" fmla="*/ 0 w 3352800"/>
              <a:gd name="connsiteY0-152" fmla="*/ 526888 h 526888"/>
              <a:gd name="connsiteX1-153" fmla="*/ 744735 w 3352800"/>
              <a:gd name="connsiteY1-154" fmla="*/ 0 h 526888"/>
              <a:gd name="connsiteX2-155" fmla="*/ 3352800 w 3352800"/>
              <a:gd name="connsiteY2-156" fmla="*/ 270 h 526888"/>
              <a:gd name="connsiteX3-157" fmla="*/ 3352800 w 3352800"/>
              <a:gd name="connsiteY3-158" fmla="*/ 526888 h 526888"/>
              <a:gd name="connsiteX4-159" fmla="*/ 0 w 3352800"/>
              <a:gd name="connsiteY4-160" fmla="*/ 526888 h 526888"/>
              <a:gd name="connsiteX0-161" fmla="*/ 0 w 3352800"/>
              <a:gd name="connsiteY0-162" fmla="*/ 526618 h 526618"/>
              <a:gd name="connsiteX1-163" fmla="*/ 811948 w 3352800"/>
              <a:gd name="connsiteY1-164" fmla="*/ 60921 h 526618"/>
              <a:gd name="connsiteX2-165" fmla="*/ 3352800 w 3352800"/>
              <a:gd name="connsiteY2-166" fmla="*/ 0 h 526618"/>
              <a:gd name="connsiteX3-167" fmla="*/ 3352800 w 3352800"/>
              <a:gd name="connsiteY3-168" fmla="*/ 526618 h 526618"/>
              <a:gd name="connsiteX4-169" fmla="*/ 0 w 3352800"/>
              <a:gd name="connsiteY4-170" fmla="*/ 526618 h 526618"/>
              <a:gd name="connsiteX0-171" fmla="*/ 0 w 3352800"/>
              <a:gd name="connsiteY0-172" fmla="*/ 527584 h 527584"/>
              <a:gd name="connsiteX1-173" fmla="*/ 751718 w 3352800"/>
              <a:gd name="connsiteY1-174" fmla="*/ 0 h 527584"/>
              <a:gd name="connsiteX2-175" fmla="*/ 3352800 w 3352800"/>
              <a:gd name="connsiteY2-176" fmla="*/ 966 h 527584"/>
              <a:gd name="connsiteX3-177" fmla="*/ 3352800 w 3352800"/>
              <a:gd name="connsiteY3-178" fmla="*/ 527584 h 527584"/>
              <a:gd name="connsiteX4-179" fmla="*/ 0 w 3352800"/>
              <a:gd name="connsiteY4-180" fmla="*/ 527584 h 527584"/>
              <a:gd name="connsiteX0-181" fmla="*/ 0 w 3352800"/>
              <a:gd name="connsiteY0-182" fmla="*/ 527584 h 527584"/>
              <a:gd name="connsiteX1-183" fmla="*/ 751718 w 3352800"/>
              <a:gd name="connsiteY1-184" fmla="*/ 0 h 527584"/>
              <a:gd name="connsiteX2-185" fmla="*/ 3241069 w 3352800"/>
              <a:gd name="connsiteY2-186" fmla="*/ 94144 h 527584"/>
              <a:gd name="connsiteX3-187" fmla="*/ 3352800 w 3352800"/>
              <a:gd name="connsiteY3-188" fmla="*/ 527584 h 527584"/>
              <a:gd name="connsiteX4-189" fmla="*/ 0 w 3352800"/>
              <a:gd name="connsiteY4-190" fmla="*/ 527584 h 527584"/>
              <a:gd name="connsiteX0-191" fmla="*/ 0 w 3352800"/>
              <a:gd name="connsiteY0-192" fmla="*/ 527584 h 527584"/>
              <a:gd name="connsiteX1-193" fmla="*/ 751718 w 3352800"/>
              <a:gd name="connsiteY1-194" fmla="*/ 0 h 527584"/>
              <a:gd name="connsiteX2-195" fmla="*/ 3352800 w 3352800"/>
              <a:gd name="connsiteY2-196" fmla="*/ 271 h 527584"/>
              <a:gd name="connsiteX3-197" fmla="*/ 3352800 w 3352800"/>
              <a:gd name="connsiteY3-198" fmla="*/ 527584 h 527584"/>
              <a:gd name="connsiteX4-199" fmla="*/ 0 w 3352800"/>
              <a:gd name="connsiteY4-200" fmla="*/ 527584 h 527584"/>
              <a:gd name="connsiteX0-201" fmla="*/ 0 w 3352800"/>
              <a:gd name="connsiteY0-202" fmla="*/ 527313 h 527313"/>
              <a:gd name="connsiteX1-203" fmla="*/ 900984 w 3352800"/>
              <a:gd name="connsiteY1-204" fmla="*/ 97774 h 527313"/>
              <a:gd name="connsiteX2-205" fmla="*/ 3352800 w 3352800"/>
              <a:gd name="connsiteY2-206" fmla="*/ 0 h 527313"/>
              <a:gd name="connsiteX3-207" fmla="*/ 3352800 w 3352800"/>
              <a:gd name="connsiteY3-208" fmla="*/ 527313 h 527313"/>
              <a:gd name="connsiteX4-209" fmla="*/ 0 w 3352800"/>
              <a:gd name="connsiteY4-210" fmla="*/ 527313 h 527313"/>
              <a:gd name="connsiteX0-211" fmla="*/ 0 w 3352800"/>
              <a:gd name="connsiteY0-212" fmla="*/ 527584 h 527584"/>
              <a:gd name="connsiteX1-213" fmla="*/ 748227 w 3352800"/>
              <a:gd name="connsiteY1-214" fmla="*/ 0 h 527584"/>
              <a:gd name="connsiteX2-215" fmla="*/ 3352800 w 3352800"/>
              <a:gd name="connsiteY2-216" fmla="*/ 271 h 527584"/>
              <a:gd name="connsiteX3-217" fmla="*/ 3352800 w 3352800"/>
              <a:gd name="connsiteY3-218" fmla="*/ 527584 h 527584"/>
              <a:gd name="connsiteX4-219" fmla="*/ 0 w 3352800"/>
              <a:gd name="connsiteY4-220" fmla="*/ 527584 h 527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E1CC87A-2084-49F4-9F63-8732DB616421}" type="datetimeFigureOut">
              <a:rPr lang="en-US" smtClean="0"/>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8DC8E92-D437-4C8C-9793-7ED372A80AE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851648" cy="1828800"/>
          </a:xfrm>
        </p:spPr>
        <p:txBody>
          <a:bodyPr>
            <a:normAutofit fontScale="90000"/>
          </a:bodyPr>
          <a:lstStyle/>
          <a:p>
            <a:pPr algn="ctr"/>
            <a:r>
              <a:rPr lang="en-US" dirty="0">
                <a:solidFill>
                  <a:srgbClr val="002060"/>
                </a:solidFill>
                <a:latin typeface="Times New Roman" panose="02020603050405020304" pitchFamily="18" charset="0"/>
                <a:ea typeface="Arial" panose="020B0604020202020204" pitchFamily="34" charset="0"/>
              </a:rPr>
              <a:t>Introduction to Software Testing</a:t>
            </a:r>
            <a:br>
              <a:rPr lang="en-US" sz="3200" dirty="0">
                <a:solidFill>
                  <a:srgbClr val="002060"/>
                </a:solidFill>
                <a:effectLst/>
                <a:latin typeface="Times New Roman" panose="02020603050405020304" pitchFamily="18" charset="0"/>
                <a:ea typeface="Arial" panose="020B0604020202020204" pitchFamily="34" charset="0"/>
              </a:rPr>
            </a:br>
            <a:br>
              <a:rPr lang="en-US" sz="3200" dirty="0" smtClean="0">
                <a:solidFill>
                  <a:srgbClr val="002060"/>
                </a:solidFill>
                <a:effectLst/>
                <a:latin typeface="Times New Roman" panose="02020603050405020304" pitchFamily="18" charset="0"/>
                <a:ea typeface="Arial" panose="020B0604020202020204" pitchFamily="34" charset="0"/>
              </a:rPr>
            </a:br>
            <a:br>
              <a:rPr lang="en-US" sz="3200" dirty="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By </a:t>
            </a:r>
            <a:br>
              <a:rPr lang="en-US" sz="3200" dirty="0" smtClean="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Dr. Praveen Kantha</a:t>
            </a:r>
            <a:endParaRPr lang="en-US" dirty="0">
              <a:solidFill>
                <a:srgbClr val="002060"/>
              </a:solidFill>
            </a:endParaRPr>
          </a:p>
        </p:txBody>
      </p:sp>
      <p:pic>
        <p:nvPicPr>
          <p:cNvPr id="3" name="Picture 2" descr="logo"/>
          <p:cNvPicPr/>
          <p:nvPr/>
        </p:nvPicPr>
        <p:blipFill>
          <a:blip r:embed="rId1" cstate="print"/>
          <a:srcRect/>
          <a:stretch>
            <a:fillRect/>
          </a:stretch>
        </p:blipFill>
        <p:spPr bwMode="auto">
          <a:xfrm>
            <a:off x="152400" y="152400"/>
            <a:ext cx="1676400" cy="9144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5473" y="533400"/>
            <a:ext cx="984565" cy="430887"/>
          </a:xfrm>
          <a:prstGeom prst="rect">
            <a:avLst/>
          </a:prstGeom>
        </p:spPr>
        <p:txBody>
          <a:bodyPr wrap="none">
            <a:spAutoFit/>
          </a:bodyPr>
          <a:lstStyle/>
          <a:p>
            <a:r>
              <a:rPr lang="en-US" b="1" dirty="0">
                <a:solidFill>
                  <a:srgbClr val="0F0F0F"/>
                </a:solidFill>
                <a:latin typeface="YouTube Sans"/>
              </a:rPr>
              <a:t> </a:t>
            </a:r>
            <a:r>
              <a:rPr lang="en-US" sz="2200" b="1" cap="all" dirty="0" smtClean="0">
                <a:latin typeface="Times New Roman" panose="02020603050405020304" pitchFamily="18" charset="0"/>
                <a:ea typeface="+mj-ea"/>
                <a:cs typeface="Times New Roman" panose="02020603050405020304" pitchFamily="18" charset="0"/>
              </a:rPr>
              <a:t>Stub</a:t>
            </a:r>
            <a:endParaRPr lang="en-US" sz="2200" b="1" cap="all" dirty="0">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637755" y="1143000"/>
            <a:ext cx="8125245" cy="4524315"/>
          </a:xfrm>
          <a:prstGeom prst="rect">
            <a:avLst/>
          </a:prstGeom>
        </p:spPr>
        <p:txBody>
          <a:bodyPr wrap="square">
            <a:spAutoFit/>
          </a:bodyPr>
          <a:lstStyle/>
          <a:p>
            <a:pPr algn="just">
              <a:lnSpc>
                <a:spcPct val="200000"/>
              </a:lnSpc>
            </a:pPr>
            <a:r>
              <a:rPr lang="en-US" dirty="0" smtClean="0">
                <a:latin typeface="Times New Roman" panose="02020603050405020304" pitchFamily="18" charset="0"/>
                <a:cs typeface="Times New Roman" panose="02020603050405020304" pitchFamily="18" charset="0"/>
              </a:rPr>
              <a:t>Now </a:t>
            </a:r>
            <a:r>
              <a:rPr lang="en-US" dirty="0">
                <a:latin typeface="Times New Roman" panose="02020603050405020304" pitchFamily="18" charset="0"/>
                <a:cs typeface="Times New Roman" panose="02020603050405020304" pitchFamily="18" charset="0"/>
              </a:rPr>
              <a:t>let's take a look on Stub and Driver Individually</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Stubs </a:t>
            </a:r>
            <a:r>
              <a:rPr lang="en-US" dirty="0">
                <a:highlight>
                  <a:srgbClr val="FFFF00"/>
                </a:highlight>
                <a:latin typeface="Times New Roman" panose="02020603050405020304" pitchFamily="18" charset="0"/>
                <a:cs typeface="Times New Roman" panose="02020603050405020304" pitchFamily="18" charset="0"/>
              </a:rPr>
              <a:t>are basically use in Top-Down approach of Integration testing, </a:t>
            </a:r>
            <a:r>
              <a:rPr lang="en-US" b="1" dirty="0" smtClean="0">
                <a:solidFill>
                  <a:srgbClr val="FF0000"/>
                </a:solidFill>
                <a:highlight>
                  <a:srgbClr val="FFFF00"/>
                </a:highlight>
                <a:latin typeface="Times New Roman" panose="02020603050405020304" pitchFamily="18" charset="0"/>
                <a:cs typeface="Times New Roman" panose="02020603050405020304" pitchFamily="18" charset="0"/>
              </a:rPr>
              <a:t>When you </a:t>
            </a:r>
            <a:r>
              <a:rPr lang="en-US" b="1" dirty="0">
                <a:solidFill>
                  <a:srgbClr val="FF0000"/>
                </a:solidFill>
                <a:highlight>
                  <a:srgbClr val="FFFF00"/>
                </a:highlight>
                <a:latin typeface="Times New Roman" panose="02020603050405020304" pitchFamily="18" charset="0"/>
                <a:cs typeface="Times New Roman" panose="02020603050405020304" pitchFamily="18" charset="0"/>
              </a:rPr>
              <a:t>have upper modules prepared</a:t>
            </a:r>
            <a:r>
              <a:rPr lang="en-US" dirty="0">
                <a:highlight>
                  <a:srgbClr val="FFFF00"/>
                </a:highlight>
                <a:latin typeface="Times New Roman" panose="02020603050405020304" pitchFamily="18" charset="0"/>
                <a:cs typeface="Times New Roman" panose="02020603050405020304" pitchFamily="18" charset="0"/>
              </a:rPr>
              <a:t> but </a:t>
            </a:r>
            <a:r>
              <a:rPr lang="en-US" b="1" dirty="0">
                <a:solidFill>
                  <a:srgbClr val="FF0000"/>
                </a:solidFill>
                <a:highlight>
                  <a:srgbClr val="FFFF00"/>
                </a:highlight>
                <a:latin typeface="Times New Roman" panose="02020603050405020304" pitchFamily="18" charset="0"/>
                <a:cs typeface="Times New Roman" panose="02020603050405020304" pitchFamily="18" charset="0"/>
              </a:rPr>
              <a:t>you don’t have the bottom modules</a:t>
            </a:r>
            <a:r>
              <a:rPr lang="en-US" dirty="0" smtClean="0">
                <a:highlight>
                  <a:srgbClr val="FFFF00"/>
                </a:highlight>
                <a:latin typeface="Times New Roman" panose="02020603050405020304" pitchFamily="18" charset="0"/>
                <a:cs typeface="Times New Roman" panose="02020603050405020304" pitchFamily="18" charset="0"/>
              </a:rPr>
              <a:t>.</a:t>
            </a:r>
            <a:endParaRPr lang="en-US" dirty="0" smtClean="0">
              <a:highlight>
                <a:srgbClr val="FFFF00"/>
              </a:highligh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Now </a:t>
            </a:r>
            <a:r>
              <a:rPr lang="en-US" dirty="0">
                <a:highlight>
                  <a:srgbClr val="FFFF00"/>
                </a:highlight>
                <a:latin typeface="Times New Roman" panose="02020603050405020304" pitchFamily="18" charset="0"/>
                <a:cs typeface="Times New Roman" panose="02020603050405020304" pitchFamily="18" charset="0"/>
              </a:rPr>
              <a:t>you can’t test the upper modules without the bottom modules so </a:t>
            </a:r>
            <a:r>
              <a:rPr lang="en-US" dirty="0" smtClean="0">
                <a:highlight>
                  <a:srgbClr val="FFFF00"/>
                </a:highlight>
                <a:latin typeface="Times New Roman" panose="02020603050405020304" pitchFamily="18" charset="0"/>
                <a:cs typeface="Times New Roman" panose="02020603050405020304" pitchFamily="18" charset="0"/>
              </a:rPr>
              <a:t>just for </a:t>
            </a:r>
            <a:r>
              <a:rPr lang="en-US" dirty="0">
                <a:highlight>
                  <a:srgbClr val="FFFF00"/>
                </a:highlight>
                <a:latin typeface="Times New Roman" panose="02020603050405020304" pitchFamily="18" charset="0"/>
                <a:cs typeface="Times New Roman" panose="02020603050405020304" pitchFamily="18" charset="0"/>
              </a:rPr>
              <a:t>tasting phase instantly you make the simulation of bottom modules </a:t>
            </a:r>
            <a:r>
              <a:rPr lang="en-US" dirty="0" smtClean="0">
                <a:highlight>
                  <a:srgbClr val="FFFF00"/>
                </a:highlight>
                <a:latin typeface="Times New Roman" panose="02020603050405020304" pitchFamily="18" charset="0"/>
                <a:cs typeface="Times New Roman" panose="02020603050405020304" pitchFamily="18" charset="0"/>
              </a:rPr>
              <a:t>and check </a:t>
            </a:r>
            <a:r>
              <a:rPr lang="en-US" dirty="0">
                <a:highlight>
                  <a:srgbClr val="FFFF00"/>
                </a:highlight>
                <a:latin typeface="Times New Roman" panose="02020603050405020304" pitchFamily="18" charset="0"/>
                <a:cs typeface="Times New Roman" panose="02020603050405020304" pitchFamily="18" charset="0"/>
              </a:rPr>
              <a:t>the working of upper module with bottom modules</a:t>
            </a:r>
            <a:r>
              <a:rPr lang="en-US" dirty="0" smtClean="0">
                <a:highlight>
                  <a:srgbClr val="FFFF00"/>
                </a:highlight>
                <a:latin typeface="Times New Roman" panose="02020603050405020304" pitchFamily="18" charset="0"/>
                <a:cs typeface="Times New Roman" panose="02020603050405020304" pitchFamily="18" charset="0"/>
              </a:rPr>
              <a:t>.</a:t>
            </a:r>
            <a:endParaRPr lang="en-US" dirty="0" smtClean="0">
              <a:highlight>
                <a:srgbClr val="FFFF00"/>
              </a:highligh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b="1" dirty="0" smtClean="0">
                <a:solidFill>
                  <a:srgbClr val="FF0000"/>
                </a:solidFill>
                <a:highlight>
                  <a:srgbClr val="FFFF00"/>
                </a:highlight>
                <a:latin typeface="Times New Roman" panose="02020603050405020304" pitchFamily="18" charset="0"/>
                <a:cs typeface="Times New Roman" panose="02020603050405020304" pitchFamily="18" charset="0"/>
              </a:rPr>
              <a:t>These </a:t>
            </a:r>
            <a:r>
              <a:rPr lang="en-US" b="1" dirty="0">
                <a:solidFill>
                  <a:srgbClr val="FF0000"/>
                </a:solidFill>
                <a:highlight>
                  <a:srgbClr val="FFFF00"/>
                </a:highlight>
                <a:latin typeface="Times New Roman" panose="02020603050405020304" pitchFamily="18" charset="0"/>
                <a:cs typeface="Times New Roman" panose="02020603050405020304" pitchFamily="18" charset="0"/>
              </a:rPr>
              <a:t>are kind of dummy programs, Simulating the </a:t>
            </a:r>
            <a:r>
              <a:rPr lang="en-US" b="1" dirty="0" smtClean="0">
                <a:solidFill>
                  <a:srgbClr val="FF0000"/>
                </a:solidFill>
                <a:highlight>
                  <a:srgbClr val="FFFF00"/>
                </a:highlight>
                <a:latin typeface="Times New Roman" panose="02020603050405020304" pitchFamily="18" charset="0"/>
                <a:cs typeface="Times New Roman" panose="02020603050405020304" pitchFamily="18" charset="0"/>
              </a:rPr>
              <a:t>functionality</a:t>
            </a:r>
            <a:r>
              <a:rPr lang="en-US" dirty="0" smtClean="0">
                <a:highlight>
                  <a:srgbClr val="FFFF00"/>
                </a:highlight>
                <a:latin typeface="Times New Roman" panose="02020603050405020304" pitchFamily="18" charset="0"/>
                <a:cs typeface="Times New Roman" panose="02020603050405020304" pitchFamily="18" charset="0"/>
              </a:rPr>
              <a:t>.</a:t>
            </a:r>
            <a:endParaRPr lang="en-US" dirty="0" smtClean="0">
              <a:highlight>
                <a:srgbClr val="FFFF00"/>
              </a:highligh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We </a:t>
            </a:r>
            <a:r>
              <a:rPr lang="en-US" dirty="0">
                <a:highlight>
                  <a:srgbClr val="FFFF00"/>
                </a:highlight>
                <a:latin typeface="Times New Roman" panose="02020603050405020304" pitchFamily="18" charset="0"/>
                <a:cs typeface="Times New Roman" panose="02020603050405020304" pitchFamily="18" charset="0"/>
              </a:rPr>
              <a:t>call them in place of original program.</a:t>
            </a:r>
            <a:endParaRPr lang="en-US"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5473" y="533400"/>
            <a:ext cx="1516762" cy="430887"/>
          </a:xfrm>
          <a:prstGeom prst="rect">
            <a:avLst/>
          </a:prstGeom>
        </p:spPr>
        <p:txBody>
          <a:bodyPr wrap="none">
            <a:spAutoFit/>
          </a:bodyPr>
          <a:lstStyle/>
          <a:p>
            <a:r>
              <a:rPr lang="en-US" b="1" dirty="0">
                <a:solidFill>
                  <a:srgbClr val="0F0F0F"/>
                </a:solidFill>
                <a:latin typeface="YouTube Sans"/>
              </a:rPr>
              <a:t> </a:t>
            </a:r>
            <a:r>
              <a:rPr lang="en-US" sz="2200" b="1" cap="all" dirty="0">
                <a:latin typeface="Times New Roman" panose="02020603050405020304" pitchFamily="18" charset="0"/>
                <a:ea typeface="+mj-ea"/>
                <a:cs typeface="Times New Roman" panose="02020603050405020304" pitchFamily="18" charset="0"/>
              </a:rPr>
              <a:t>Drivers</a:t>
            </a:r>
            <a:endParaRPr lang="en-US" sz="2200" b="1" cap="all" dirty="0">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637755" y="1143000"/>
            <a:ext cx="8125245" cy="5078313"/>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a:highlight>
                  <a:srgbClr val="FFFF00"/>
                </a:highlight>
                <a:latin typeface="Times New Roman" panose="02020603050405020304" pitchFamily="18" charset="0"/>
                <a:cs typeface="Times New Roman" panose="02020603050405020304" pitchFamily="18" charset="0"/>
              </a:rPr>
              <a:t>Drivers are the programs which </a:t>
            </a:r>
            <a:r>
              <a:rPr lang="en-US" b="1" dirty="0">
                <a:solidFill>
                  <a:srgbClr val="FF0000"/>
                </a:solidFill>
                <a:highlight>
                  <a:srgbClr val="FFFF00"/>
                </a:highlight>
                <a:latin typeface="Times New Roman" panose="02020603050405020304" pitchFamily="18" charset="0"/>
                <a:cs typeface="Times New Roman" panose="02020603050405020304" pitchFamily="18" charset="0"/>
              </a:rPr>
              <a:t>we use to call the other program</a:t>
            </a:r>
            <a:r>
              <a:rPr lang="en-US" dirty="0">
                <a:highlight>
                  <a:srgbClr val="FFFF00"/>
                </a:highlight>
                <a:latin typeface="Times New Roman" panose="02020603050405020304" pitchFamily="18" charset="0"/>
                <a:cs typeface="Times New Roman" panose="02020603050405020304" pitchFamily="18" charset="0"/>
              </a:rPr>
              <a:t>, May be </a:t>
            </a:r>
            <a:r>
              <a:rPr lang="en-US" dirty="0" smtClean="0">
                <a:highlight>
                  <a:srgbClr val="FFFF00"/>
                </a:highlight>
                <a:latin typeface="Times New Roman" panose="02020603050405020304" pitchFamily="18" charset="0"/>
                <a:cs typeface="Times New Roman" panose="02020603050405020304" pitchFamily="18" charset="0"/>
              </a:rPr>
              <a:t>you will </a:t>
            </a:r>
            <a:r>
              <a:rPr lang="en-US" dirty="0">
                <a:highlight>
                  <a:srgbClr val="FFFF00"/>
                </a:highlight>
                <a:latin typeface="Times New Roman" panose="02020603050405020304" pitchFamily="18" charset="0"/>
                <a:cs typeface="Times New Roman" panose="02020603050405020304" pitchFamily="18" charset="0"/>
              </a:rPr>
              <a:t>use a driver to call any stub</a:t>
            </a:r>
            <a:r>
              <a:rPr lang="en-US" dirty="0" smtClean="0">
                <a:highlight>
                  <a:srgbClr val="FFFF00"/>
                </a:highlight>
                <a:latin typeface="Times New Roman" panose="02020603050405020304" pitchFamily="18" charset="0"/>
                <a:cs typeface="Times New Roman" panose="02020603050405020304" pitchFamily="18" charset="0"/>
              </a:rPr>
              <a:t>.</a:t>
            </a:r>
            <a:endParaRPr lang="en-US" dirty="0" smtClean="0">
              <a:highlight>
                <a:srgbClr val="FFFF00"/>
              </a:highligh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In </a:t>
            </a:r>
            <a:r>
              <a:rPr lang="en-US" dirty="0">
                <a:highlight>
                  <a:srgbClr val="FFFF00"/>
                </a:highlight>
                <a:latin typeface="Times New Roman" panose="02020603050405020304" pitchFamily="18" charset="0"/>
                <a:cs typeface="Times New Roman" panose="02020603050405020304" pitchFamily="18" charset="0"/>
              </a:rPr>
              <a:t>other words you can say </a:t>
            </a:r>
            <a:r>
              <a:rPr lang="en-US" b="1" dirty="0">
                <a:solidFill>
                  <a:srgbClr val="FF0000"/>
                </a:solidFill>
                <a:highlight>
                  <a:srgbClr val="FFFF00"/>
                </a:highlight>
                <a:latin typeface="Times New Roman" panose="02020603050405020304" pitchFamily="18" charset="0"/>
                <a:cs typeface="Times New Roman" panose="02020603050405020304" pitchFamily="18" charset="0"/>
              </a:rPr>
              <a:t>it’s a main program through which other </a:t>
            </a:r>
            <a:r>
              <a:rPr lang="en-US" b="1" dirty="0" smtClean="0">
                <a:solidFill>
                  <a:srgbClr val="FF0000"/>
                </a:solidFill>
                <a:highlight>
                  <a:srgbClr val="FFFF00"/>
                </a:highlight>
                <a:latin typeface="Times New Roman" panose="02020603050405020304" pitchFamily="18" charset="0"/>
                <a:cs typeface="Times New Roman" panose="02020603050405020304" pitchFamily="18" charset="0"/>
              </a:rPr>
              <a:t>modules are </a:t>
            </a:r>
            <a:r>
              <a:rPr lang="en-US" b="1" dirty="0">
                <a:solidFill>
                  <a:srgbClr val="FF0000"/>
                </a:solidFill>
                <a:highlight>
                  <a:srgbClr val="FFFF00"/>
                </a:highlight>
                <a:latin typeface="Times New Roman" panose="02020603050405020304" pitchFamily="18" charset="0"/>
                <a:cs typeface="Times New Roman" panose="02020603050405020304" pitchFamily="18" charset="0"/>
              </a:rPr>
              <a:t>called</a:t>
            </a:r>
            <a:r>
              <a:rPr lang="en-US" b="1" dirty="0" smtClean="0">
                <a:solidFill>
                  <a:srgbClr val="FF0000"/>
                </a:solidFill>
                <a:highlight>
                  <a:srgbClr val="FFFF00"/>
                </a:highlight>
                <a:latin typeface="Times New Roman" panose="02020603050405020304" pitchFamily="18" charset="0"/>
                <a:cs typeface="Times New Roman" panose="02020603050405020304" pitchFamily="18" charset="0"/>
              </a:rPr>
              <a:t>.</a:t>
            </a:r>
            <a:endParaRPr lang="en-US" b="1" dirty="0" smtClean="0">
              <a:solidFill>
                <a:srgbClr val="FF0000"/>
              </a:solidFill>
              <a:highlight>
                <a:srgbClr val="FFFF00"/>
              </a:highligh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As </a:t>
            </a:r>
            <a:r>
              <a:rPr lang="en-US" dirty="0">
                <a:highlight>
                  <a:srgbClr val="FFFF00"/>
                </a:highlight>
                <a:latin typeface="Times New Roman" panose="02020603050405020304" pitchFamily="18" charset="0"/>
                <a:cs typeface="Times New Roman" panose="02020603050405020304" pitchFamily="18" charset="0"/>
              </a:rPr>
              <a:t>we know to </a:t>
            </a:r>
            <a:r>
              <a:rPr lang="en-US" b="1" dirty="0">
                <a:solidFill>
                  <a:srgbClr val="FF0000"/>
                </a:solidFill>
                <a:highlight>
                  <a:srgbClr val="FFFF00"/>
                </a:highlight>
                <a:latin typeface="Times New Roman" panose="02020603050405020304" pitchFamily="18" charset="0"/>
                <a:cs typeface="Times New Roman" panose="02020603050405020304" pitchFamily="18" charset="0"/>
              </a:rPr>
              <a:t>run any module, we always need a main program </a:t>
            </a:r>
            <a:r>
              <a:rPr lang="en-US" dirty="0">
                <a:highlight>
                  <a:srgbClr val="FFFF00"/>
                </a:highlight>
                <a:latin typeface="Times New Roman" panose="02020603050405020304" pitchFamily="18" charset="0"/>
                <a:cs typeface="Times New Roman" panose="02020603050405020304" pitchFamily="18" charset="0"/>
              </a:rPr>
              <a:t>so </a:t>
            </a:r>
            <a:r>
              <a:rPr lang="en-US" b="1" dirty="0">
                <a:solidFill>
                  <a:srgbClr val="00B050"/>
                </a:solidFill>
                <a:highlight>
                  <a:srgbClr val="FFFF00"/>
                </a:highlight>
                <a:latin typeface="Times New Roman" panose="02020603050405020304" pitchFamily="18" charset="0"/>
                <a:cs typeface="Times New Roman" panose="02020603050405020304" pitchFamily="18" charset="0"/>
              </a:rPr>
              <a:t>driver </a:t>
            </a:r>
            <a:r>
              <a:rPr lang="en-US" b="1" dirty="0" smtClean="0">
                <a:solidFill>
                  <a:srgbClr val="00B050"/>
                </a:solidFill>
                <a:highlight>
                  <a:srgbClr val="FFFF00"/>
                </a:highlight>
                <a:latin typeface="Times New Roman" panose="02020603050405020304" pitchFamily="18" charset="0"/>
                <a:cs typeface="Times New Roman" panose="02020603050405020304" pitchFamily="18" charset="0"/>
              </a:rPr>
              <a:t>is that </a:t>
            </a:r>
            <a:r>
              <a:rPr lang="en-US" b="1" dirty="0">
                <a:solidFill>
                  <a:srgbClr val="00B050"/>
                </a:solidFill>
                <a:highlight>
                  <a:srgbClr val="FFFF00"/>
                </a:highlight>
                <a:latin typeface="Times New Roman" panose="02020603050405020304" pitchFamily="18" charset="0"/>
                <a:cs typeface="Times New Roman" panose="02020603050405020304" pitchFamily="18" charset="0"/>
              </a:rPr>
              <a:t>main </a:t>
            </a:r>
            <a:r>
              <a:rPr lang="en-US" b="1" dirty="0" smtClean="0">
                <a:solidFill>
                  <a:srgbClr val="00B050"/>
                </a:solidFill>
                <a:highlight>
                  <a:srgbClr val="FFFF00"/>
                </a:highlight>
                <a:latin typeface="Times New Roman" panose="02020603050405020304" pitchFamily="18" charset="0"/>
                <a:cs typeface="Times New Roman" panose="02020603050405020304" pitchFamily="18" charset="0"/>
              </a:rPr>
              <a:t>program</a:t>
            </a:r>
            <a:r>
              <a:rPr lang="en-US" dirty="0" smtClean="0">
                <a:highlight>
                  <a:srgbClr val="FFFF00"/>
                </a:highlight>
                <a:latin typeface="Times New Roman" panose="02020603050405020304" pitchFamily="18" charset="0"/>
                <a:cs typeface="Times New Roman" panose="02020603050405020304" pitchFamily="18" charset="0"/>
              </a:rPr>
              <a:t>.</a:t>
            </a:r>
            <a:endParaRPr lang="en-US" dirty="0" smtClean="0">
              <a:highlight>
                <a:srgbClr val="FFFF00"/>
              </a:highligh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We </a:t>
            </a:r>
            <a:r>
              <a:rPr lang="en-US" dirty="0">
                <a:highlight>
                  <a:srgbClr val="FFFF00"/>
                </a:highlight>
                <a:latin typeface="Times New Roman" panose="02020603050405020304" pitchFamily="18" charset="0"/>
                <a:cs typeface="Times New Roman" panose="02020603050405020304" pitchFamily="18" charset="0"/>
              </a:rPr>
              <a:t>use the </a:t>
            </a:r>
            <a:r>
              <a:rPr lang="en-US" b="1" dirty="0">
                <a:solidFill>
                  <a:srgbClr val="FF0000"/>
                </a:solidFill>
                <a:highlight>
                  <a:srgbClr val="FFFF00"/>
                </a:highlight>
                <a:latin typeface="Times New Roman" panose="02020603050405020304" pitchFamily="18" charset="0"/>
                <a:cs typeface="Times New Roman" panose="02020603050405020304" pitchFamily="18" charset="0"/>
              </a:rPr>
              <a:t>driver in bottom up approach </a:t>
            </a:r>
            <a:r>
              <a:rPr lang="en-US" dirty="0">
                <a:highlight>
                  <a:srgbClr val="FFFF00"/>
                </a:highlight>
                <a:latin typeface="Times New Roman" panose="02020603050405020304" pitchFamily="18" charset="0"/>
                <a:cs typeface="Times New Roman" panose="02020603050405020304" pitchFamily="18" charset="0"/>
              </a:rPr>
              <a:t>when bottom level modules </a:t>
            </a:r>
            <a:r>
              <a:rPr lang="en-US" dirty="0" smtClean="0">
                <a:highlight>
                  <a:srgbClr val="FFFF00"/>
                </a:highlight>
                <a:latin typeface="Times New Roman" panose="02020603050405020304" pitchFamily="18" charset="0"/>
                <a:cs typeface="Times New Roman" panose="02020603050405020304" pitchFamily="18" charset="0"/>
              </a:rPr>
              <a:t>are prepared </a:t>
            </a:r>
            <a:r>
              <a:rPr lang="en-US" dirty="0">
                <a:highlight>
                  <a:srgbClr val="FFFF00"/>
                </a:highlight>
                <a:latin typeface="Times New Roman" panose="02020603050405020304" pitchFamily="18" charset="0"/>
                <a:cs typeface="Times New Roman" panose="02020603050405020304" pitchFamily="18" charset="0"/>
              </a:rPr>
              <a:t>but top level main program is not prepare so we prepare a drive </a:t>
            </a:r>
            <a:r>
              <a:rPr lang="en-US" dirty="0" smtClean="0">
                <a:highlight>
                  <a:srgbClr val="FFFF00"/>
                </a:highlight>
                <a:latin typeface="Times New Roman" panose="02020603050405020304" pitchFamily="18" charset="0"/>
                <a:cs typeface="Times New Roman" panose="02020603050405020304" pitchFamily="18" charset="0"/>
              </a:rPr>
              <a:t>to perform </a:t>
            </a:r>
            <a:r>
              <a:rPr lang="en-US" dirty="0">
                <a:highlight>
                  <a:srgbClr val="FFFF00"/>
                </a:highlight>
                <a:latin typeface="Times New Roman" panose="02020603050405020304" pitchFamily="18" charset="0"/>
                <a:cs typeface="Times New Roman" panose="02020603050405020304" pitchFamily="18" charset="0"/>
              </a:rPr>
              <a:t>task.</a:t>
            </a:r>
            <a:endParaRPr lang="en-US"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3916650" cy="369332"/>
          </a:xfrm>
          <a:prstGeom prst="rect">
            <a:avLst/>
          </a:prstGeom>
        </p:spPr>
        <p:txBody>
          <a:bodyPr wrap="none">
            <a:spAutoFit/>
          </a:bodyPr>
          <a:lstStyle/>
          <a:p>
            <a:r>
              <a:rPr lang="en-US" b="1" cap="all" dirty="0">
                <a:latin typeface="Times New Roman" panose="02020603050405020304" pitchFamily="18" charset="0"/>
                <a:cs typeface="Times New Roman" panose="02020603050405020304" pitchFamily="18" charset="0"/>
              </a:rPr>
              <a:t>integration-testing </a:t>
            </a:r>
            <a:r>
              <a:rPr lang="en-US" b="1" cap="all" dirty="0" smtClean="0">
                <a:latin typeface="Times New Roman" panose="02020603050405020304" pitchFamily="18" charset="0"/>
                <a:cs typeface="Times New Roman" panose="02020603050405020304" pitchFamily="18" charset="0"/>
              </a:rPr>
              <a:t>Tools :</a:t>
            </a:r>
            <a:endParaRPr lang="en-US" b="1" cap="all" dirty="0">
              <a:latin typeface="Times New Roman" panose="02020603050405020304" pitchFamily="18" charset="0"/>
              <a:cs typeface="Times New Roman" panose="02020603050405020304" pitchFamily="18" charset="0"/>
            </a:endParaRPr>
          </a:p>
        </p:txBody>
      </p:sp>
      <p:sp>
        <p:nvSpPr>
          <p:cNvPr id="5" name="Rectangle 4"/>
          <p:cNvSpPr/>
          <p:nvPr/>
        </p:nvSpPr>
        <p:spPr>
          <a:xfrm>
            <a:off x="685800" y="1066800"/>
            <a:ext cx="7924800" cy="4524315"/>
          </a:xfrm>
          <a:prstGeom prst="rect">
            <a:avLst/>
          </a:prstGeom>
        </p:spPr>
        <p:txBody>
          <a:bodyPr wrap="square">
            <a:spAutoFit/>
          </a:bodyPr>
          <a:lstStyle/>
          <a:p>
            <a:pPr marL="285750" indent="-285750">
              <a:lnSpc>
                <a:spcPct val="200000"/>
              </a:lnSpc>
              <a:buFont typeface="Arial" panose="020B0604020202020204" pitchFamily="34" charset="0"/>
              <a:buChar char="•"/>
            </a:pPr>
            <a:r>
              <a:rPr lang="en-US" b="1" dirty="0" err="1">
                <a:solidFill>
                  <a:srgbClr val="FF0000"/>
                </a:solidFill>
                <a:latin typeface="Times New Roman" panose="02020603050405020304" pitchFamily="18" charset="0"/>
                <a:cs typeface="Times New Roman" panose="02020603050405020304" pitchFamily="18" charset="0"/>
              </a:rPr>
              <a:t>Mockito</a:t>
            </a:r>
            <a:r>
              <a:rPr lang="en-US" dirty="0">
                <a:latin typeface="Times New Roman" panose="02020603050405020304" pitchFamily="18" charset="0"/>
                <a:cs typeface="Times New Roman" panose="02020603050405020304" pitchFamily="18" charset="0"/>
              </a:rPr>
              <a:t> is an open source testing framework for Java.</a:t>
            </a:r>
            <a:endParaRPr lang="en-US"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b="1" dirty="0">
                <a:solidFill>
                  <a:srgbClr val="FF0000"/>
                </a:solidFill>
                <a:latin typeface="Times New Roman" panose="02020603050405020304" pitchFamily="18" charset="0"/>
                <a:cs typeface="Times New Roman" panose="02020603050405020304" pitchFamily="18" charset="0"/>
              </a:rPr>
              <a:t>Jasmine</a:t>
            </a:r>
            <a:r>
              <a:rPr lang="en-US" dirty="0">
                <a:latin typeface="Times New Roman" panose="02020603050405020304" pitchFamily="18" charset="0"/>
                <a:cs typeface="Times New Roman" panose="02020603050405020304" pitchFamily="18" charset="0"/>
              </a:rPr>
              <a:t> is a development framework for testing JavaScript</a:t>
            </a:r>
            <a:endParaRPr lang="en-US"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b="1" dirty="0" err="1">
                <a:solidFill>
                  <a:srgbClr val="FF0000"/>
                </a:solidFill>
                <a:latin typeface="Times New Roman" panose="02020603050405020304" pitchFamily="18" charset="0"/>
                <a:cs typeface="Times New Roman" panose="02020603050405020304" pitchFamily="18" charset="0"/>
              </a:rPr>
              <a:t>FitNesse</a:t>
            </a:r>
            <a:r>
              <a:rPr lang="en-US" dirty="0">
                <a:latin typeface="Times New Roman" panose="02020603050405020304" pitchFamily="18" charset="0"/>
                <a:cs typeface="Times New Roman" panose="02020603050405020304" pitchFamily="18" charset="0"/>
              </a:rPr>
              <a:t> is an open source framework in which software testers, </a:t>
            </a:r>
            <a:r>
              <a:rPr lang="en-US" dirty="0" smtClean="0">
                <a:latin typeface="Times New Roman" panose="02020603050405020304" pitchFamily="18" charset="0"/>
                <a:cs typeface="Times New Roman" panose="02020603050405020304" pitchFamily="18" charset="0"/>
              </a:rPr>
              <a:t>developers.</a:t>
            </a:r>
            <a:endParaRPr lang="en-US" dirty="0" smtClean="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b="1" dirty="0">
                <a:solidFill>
                  <a:srgbClr val="FF0000"/>
                </a:solidFill>
                <a:latin typeface="Times New Roman" panose="02020603050405020304" pitchFamily="18" charset="0"/>
                <a:cs typeface="Times New Roman" panose="02020603050405020304" pitchFamily="18" charset="0"/>
              </a:rPr>
              <a:t>Steam</a:t>
            </a:r>
            <a:r>
              <a:rPr lang="en-US" dirty="0">
                <a:latin typeface="Times New Roman" panose="02020603050405020304" pitchFamily="18" charset="0"/>
                <a:cs typeface="Times New Roman" panose="02020603050405020304" pitchFamily="18" charset="0"/>
              </a:rPr>
              <a:t>, developed by GitHub, is an open source framework used to test JavaScript-enabled websites.</a:t>
            </a:r>
            <a:endParaRPr lang="en-US"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b="1" dirty="0">
                <a:solidFill>
                  <a:srgbClr val="FF0000"/>
                </a:solidFill>
                <a:latin typeface="Times New Roman" panose="02020603050405020304" pitchFamily="18" charset="0"/>
                <a:cs typeface="Times New Roman" panose="02020603050405020304" pitchFamily="18" charset="0"/>
              </a:rPr>
              <a:t>LDRA</a:t>
            </a:r>
            <a:r>
              <a:rPr lang="en-US" dirty="0">
                <a:latin typeface="Times New Roman" panose="02020603050405020304" pitchFamily="18" charset="0"/>
                <a:cs typeface="Times New Roman" panose="02020603050405020304" pitchFamily="18" charset="0"/>
              </a:rPr>
              <a:t> tools are used for integration testing for organizations requiring verification to compliance standards.</a:t>
            </a:r>
            <a:endParaRPr lang="en-US"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1073872" y="2010012"/>
            <a:ext cx="5648623" cy="1204306"/>
          </a:xfrm>
        </p:spPr>
        <p:txBody>
          <a:bodyPr/>
          <a:lstStyle/>
          <a:p>
            <a:r>
              <a:rPr lang="en-US" dirty="0">
                <a:latin typeface="Times New Roman" panose="02020603050405020304" pitchFamily="18" charset="0"/>
                <a:cs typeface="Times New Roman" panose="02020603050405020304" pitchFamily="18" charset="0"/>
              </a:rPr>
              <a:t>Software Testing</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228600" y="797325"/>
            <a:ext cx="7520940" cy="548640"/>
          </a:xfrm>
        </p:spPr>
        <p:txBody>
          <a:bodyPr/>
          <a:lstStyle/>
          <a:p>
            <a:r>
              <a:rPr lang="en-US" sz="2200" b="1" dirty="0">
                <a:latin typeface="Times New Roman" panose="02020603050405020304" pitchFamily="18" charset="0"/>
                <a:cs typeface="Times New Roman" panose="02020603050405020304" pitchFamily="18" charset="0"/>
              </a:rPr>
              <a:t> Integration Testing</a:t>
            </a:r>
            <a:endParaRPr lang="en-US" sz="2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541361" y="1447800"/>
            <a:ext cx="8305800" cy="3885936"/>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Integration </a:t>
            </a:r>
            <a:r>
              <a:rPr lang="en-US" dirty="0">
                <a:highlight>
                  <a:srgbClr val="FFFF00"/>
                </a:highlight>
                <a:latin typeface="Times New Roman" panose="02020603050405020304" pitchFamily="18" charset="0"/>
                <a:cs typeface="Times New Roman" panose="02020603050405020304" pitchFamily="18" charset="0"/>
              </a:rPr>
              <a:t>testing ("I&amp;T") is the phase in software testing in which individual software modules are combined and tested as a group. </a:t>
            </a:r>
            <a:endParaRPr lang="en-US" dirty="0" smtClean="0">
              <a:highlight>
                <a:srgbClr val="FFFF00"/>
              </a:highligh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It </a:t>
            </a:r>
            <a:r>
              <a:rPr lang="en-US" dirty="0">
                <a:highlight>
                  <a:srgbClr val="FFFF00"/>
                </a:highlight>
                <a:latin typeface="Times New Roman" panose="02020603050405020304" pitchFamily="18" charset="0"/>
                <a:cs typeface="Times New Roman" panose="02020603050405020304" pitchFamily="18" charset="0"/>
              </a:rPr>
              <a:t>occurs </a:t>
            </a:r>
            <a:r>
              <a:rPr lang="en-US" b="1" dirty="0">
                <a:solidFill>
                  <a:srgbClr val="FF0000"/>
                </a:solidFill>
                <a:highlight>
                  <a:srgbClr val="FFFF00"/>
                </a:highlight>
                <a:latin typeface="Times New Roman" panose="02020603050405020304" pitchFamily="18" charset="0"/>
                <a:cs typeface="Times New Roman" panose="02020603050405020304" pitchFamily="18" charset="0"/>
              </a:rPr>
              <a:t>after</a:t>
            </a:r>
            <a:r>
              <a:rPr lang="en-US" dirty="0">
                <a:highlight>
                  <a:srgbClr val="FFFF00"/>
                </a:highlight>
                <a:latin typeface="Times New Roman" panose="02020603050405020304" pitchFamily="18" charset="0"/>
                <a:cs typeface="Times New Roman" panose="02020603050405020304" pitchFamily="18" charset="0"/>
              </a:rPr>
              <a:t> unit testing and </a:t>
            </a:r>
            <a:r>
              <a:rPr lang="en-US" b="1" dirty="0">
                <a:solidFill>
                  <a:srgbClr val="FF0000"/>
                </a:solidFill>
                <a:highlight>
                  <a:srgbClr val="FFFF00"/>
                </a:highlight>
                <a:latin typeface="Times New Roman" panose="02020603050405020304" pitchFamily="18" charset="0"/>
                <a:cs typeface="Times New Roman" panose="02020603050405020304" pitchFamily="18" charset="0"/>
              </a:rPr>
              <a:t>before</a:t>
            </a:r>
            <a:r>
              <a:rPr lang="en-US" dirty="0">
                <a:highlight>
                  <a:srgbClr val="FFFF00"/>
                </a:highlight>
                <a:latin typeface="Times New Roman" panose="02020603050405020304" pitchFamily="18" charset="0"/>
                <a:cs typeface="Times New Roman" panose="02020603050405020304" pitchFamily="18" charset="0"/>
              </a:rPr>
              <a:t> system testing</a:t>
            </a:r>
            <a:r>
              <a:rPr lang="en-US" dirty="0" smtClean="0">
                <a:highlight>
                  <a:srgbClr val="FFFF00"/>
                </a:highlight>
                <a:latin typeface="Times New Roman" panose="02020603050405020304" pitchFamily="18" charset="0"/>
                <a:cs typeface="Times New Roman" panose="02020603050405020304" pitchFamily="18" charset="0"/>
              </a:rPr>
              <a:t>.</a:t>
            </a:r>
            <a:endParaRPr lang="en-US" dirty="0" smtClean="0">
              <a:highlight>
                <a:srgbClr val="FFFF00"/>
              </a:highligh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 </a:t>
            </a:r>
            <a:r>
              <a:rPr lang="en-US" dirty="0">
                <a:highlight>
                  <a:srgbClr val="FFFF00"/>
                </a:highlight>
                <a:latin typeface="Times New Roman" panose="02020603050405020304" pitchFamily="18" charset="0"/>
                <a:cs typeface="Times New Roman" panose="02020603050405020304" pitchFamily="18" charset="0"/>
              </a:rPr>
              <a:t>Integration testing takes as its input modules that have been unit tested, groups them in larger aggregates, applies tests defined in an integration test plan to those aggregates, and delivers as its output the integrated system ready for system testing.</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219200"/>
            <a:ext cx="7696200" cy="2308324"/>
          </a:xfrm>
          <a:prstGeom prst="rect">
            <a:avLst/>
          </a:prstGeom>
        </p:spPr>
        <p:txBody>
          <a:bodyPr wrap="square">
            <a:spAutoFit/>
          </a:bodyPr>
          <a:lstStyle/>
          <a:p>
            <a:pPr>
              <a:lnSpc>
                <a:spcPct val="200000"/>
              </a:lnSpc>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make sure that your components satisfy the fallowing requirements: </a:t>
            </a:r>
            <a:endParaRPr lang="en-US" dirty="0" smtClean="0">
              <a:latin typeface="Times New Roman" panose="02020603050405020304" pitchFamily="18" charset="0"/>
              <a:cs typeface="Times New Roman" panose="02020603050405020304" pitchFamily="18" charset="0"/>
            </a:endParaRPr>
          </a:p>
          <a:p>
            <a:pPr marL="742950" lvl="1" indent="-285750">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Functional</a:t>
            </a:r>
            <a:r>
              <a:rPr lang="en-US" dirty="0">
                <a:highlight>
                  <a:srgbClr val="FFFF00"/>
                </a:highlight>
                <a:latin typeface="Times New Roman" panose="02020603050405020304" pitchFamily="18" charset="0"/>
                <a:cs typeface="Times New Roman" panose="02020603050405020304" pitchFamily="18" charset="0"/>
              </a:rPr>
              <a:t>. </a:t>
            </a:r>
            <a:endParaRPr lang="en-US" dirty="0" smtClean="0">
              <a:highlight>
                <a:srgbClr val="FFFF00"/>
              </a:highlight>
              <a:latin typeface="Times New Roman" panose="02020603050405020304" pitchFamily="18" charset="0"/>
              <a:cs typeface="Times New Roman" panose="02020603050405020304" pitchFamily="18" charset="0"/>
            </a:endParaRPr>
          </a:p>
          <a:p>
            <a:pPr marL="742950" lvl="1" indent="-285750">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Performance</a:t>
            </a:r>
            <a:r>
              <a:rPr lang="en-US" dirty="0">
                <a:highlight>
                  <a:srgbClr val="FFFF00"/>
                </a:highlight>
                <a:latin typeface="Times New Roman" panose="02020603050405020304" pitchFamily="18" charset="0"/>
                <a:cs typeface="Times New Roman" panose="02020603050405020304" pitchFamily="18" charset="0"/>
              </a:rPr>
              <a:t>. </a:t>
            </a:r>
            <a:endParaRPr lang="en-US" dirty="0" smtClean="0">
              <a:highlight>
                <a:srgbClr val="FFFF00"/>
              </a:highlight>
              <a:latin typeface="Times New Roman" panose="02020603050405020304" pitchFamily="18" charset="0"/>
              <a:cs typeface="Times New Roman" panose="02020603050405020304" pitchFamily="18" charset="0"/>
            </a:endParaRPr>
          </a:p>
          <a:p>
            <a:pPr marL="742950" lvl="1" indent="-285750">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Reliability</a:t>
            </a:r>
            <a:r>
              <a:rPr lang="en-US" dirty="0">
                <a:highlight>
                  <a:srgbClr val="FFFF00"/>
                </a:highlight>
                <a:latin typeface="Times New Roman" panose="02020603050405020304" pitchFamily="18" charset="0"/>
                <a:cs typeface="Times New Roman" panose="02020603050405020304" pitchFamily="18" charset="0"/>
              </a:rPr>
              <a:t>. </a:t>
            </a:r>
            <a:endParaRPr lang="en-US" dirty="0">
              <a:highlight>
                <a:srgbClr val="FFFF00"/>
              </a:highlight>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304800" y="457200"/>
            <a:ext cx="7520940" cy="548640"/>
          </a:xfrm>
        </p:spPr>
        <p:txBody>
          <a:bodyPr/>
          <a:lstStyle/>
          <a:p>
            <a:r>
              <a:rPr lang="en-US" sz="2200" b="1" dirty="0">
                <a:latin typeface="Times New Roman" panose="02020603050405020304" pitchFamily="18" charset="0"/>
                <a:cs typeface="Times New Roman" panose="02020603050405020304" pitchFamily="18" charset="0"/>
              </a:rPr>
              <a:t>Why Do You Need Integration Testing? </a:t>
            </a:r>
            <a:endParaRPr lang="en-US" sz="2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3810000" y="2209800"/>
            <a:ext cx="3849066" cy="230816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457200"/>
            <a:ext cx="7520940" cy="548640"/>
          </a:xfrm>
        </p:spPr>
        <p:txBody>
          <a:bodyPr/>
          <a:lstStyle/>
          <a:p>
            <a:r>
              <a:rPr lang="en-US" sz="2200" b="1" dirty="0">
                <a:latin typeface="Times New Roman" panose="02020603050405020304" pitchFamily="18" charset="0"/>
                <a:cs typeface="Times New Roman" panose="02020603050405020304" pitchFamily="18" charset="0"/>
              </a:rPr>
              <a:t>Bottom-up Integration Testing</a:t>
            </a:r>
            <a:endParaRPr lang="en-US" sz="2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533400" y="1026312"/>
            <a:ext cx="822960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In </a:t>
            </a:r>
            <a:r>
              <a:rPr lang="en-US" dirty="0">
                <a:highlight>
                  <a:srgbClr val="FFFF00"/>
                </a:highlight>
                <a:latin typeface="Times New Roman" panose="02020603050405020304" pitchFamily="18" charset="0"/>
                <a:cs typeface="Times New Roman" panose="02020603050405020304" pitchFamily="18" charset="0"/>
              </a:rPr>
              <a:t>bottom up integration testing, module at the </a:t>
            </a:r>
            <a:r>
              <a:rPr lang="en-US" b="1" dirty="0">
                <a:solidFill>
                  <a:srgbClr val="FF0000"/>
                </a:solidFill>
                <a:highlight>
                  <a:srgbClr val="FFFF00"/>
                </a:highlight>
                <a:latin typeface="Times New Roman" panose="02020603050405020304" pitchFamily="18" charset="0"/>
                <a:cs typeface="Times New Roman" panose="02020603050405020304" pitchFamily="18" charset="0"/>
              </a:rPr>
              <a:t>lowest level are developed first </a:t>
            </a:r>
            <a:r>
              <a:rPr lang="en-US" dirty="0">
                <a:highlight>
                  <a:srgbClr val="FFFF00"/>
                </a:highlight>
                <a:latin typeface="Times New Roman" panose="02020603050405020304" pitchFamily="18" charset="0"/>
                <a:cs typeface="Times New Roman" panose="02020603050405020304" pitchFamily="18" charset="0"/>
              </a:rPr>
              <a:t>and </a:t>
            </a:r>
            <a:r>
              <a:rPr lang="en-US" b="1" dirty="0">
                <a:solidFill>
                  <a:srgbClr val="FF0000"/>
                </a:solidFill>
                <a:highlight>
                  <a:srgbClr val="FFFF00"/>
                </a:highlight>
                <a:latin typeface="Times New Roman" panose="02020603050405020304" pitchFamily="18" charset="0"/>
                <a:cs typeface="Times New Roman" panose="02020603050405020304" pitchFamily="18" charset="0"/>
              </a:rPr>
              <a:t>other modules which go towards the 'main' program </a:t>
            </a:r>
            <a:r>
              <a:rPr lang="en-US" dirty="0">
                <a:highlight>
                  <a:srgbClr val="FFFF00"/>
                </a:highlight>
                <a:latin typeface="Times New Roman" panose="02020603050405020304" pitchFamily="18" charset="0"/>
                <a:cs typeface="Times New Roman" panose="02020603050405020304" pitchFamily="18" charset="0"/>
              </a:rPr>
              <a:t>are integrated and tested one at a </a:t>
            </a:r>
            <a:r>
              <a:rPr lang="en-US" dirty="0" smtClean="0">
                <a:highlight>
                  <a:srgbClr val="FFFF00"/>
                </a:highlight>
                <a:latin typeface="Times New Roman" panose="02020603050405020304" pitchFamily="18" charset="0"/>
                <a:cs typeface="Times New Roman" panose="02020603050405020304" pitchFamily="18" charset="0"/>
              </a:rPr>
              <a:t>time.</a:t>
            </a:r>
            <a:endParaRPr lang="en-US" dirty="0" smtClean="0">
              <a:highlight>
                <a:srgbClr val="FFFF00"/>
              </a:highlight>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Bottom </a:t>
            </a:r>
            <a:r>
              <a:rPr lang="en-US" dirty="0">
                <a:highlight>
                  <a:srgbClr val="FFFF00"/>
                </a:highlight>
                <a:latin typeface="Times New Roman" panose="02020603050405020304" pitchFamily="18" charset="0"/>
                <a:cs typeface="Times New Roman" panose="02020603050405020304" pitchFamily="18" charset="0"/>
              </a:rPr>
              <a:t>up integration also uses test drivers to drive and pass appropriate data to the lower level modules. </a:t>
            </a:r>
            <a:endParaRPr lang="en-US"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457200"/>
            <a:ext cx="7520940" cy="548640"/>
          </a:xfrm>
        </p:spPr>
        <p:txBody>
          <a:bodyPr/>
          <a:lstStyle/>
          <a:p>
            <a:r>
              <a:rPr lang="en-US" sz="2200" b="1" dirty="0">
                <a:latin typeface="Times New Roman" panose="02020603050405020304" pitchFamily="18" charset="0"/>
                <a:cs typeface="Times New Roman" panose="02020603050405020304" pitchFamily="18" charset="0"/>
              </a:rPr>
              <a:t>Bottom-up </a:t>
            </a:r>
            <a:r>
              <a:rPr lang="en-US" sz="2200" b="1" dirty="0" smtClean="0">
                <a:latin typeface="Times New Roman" panose="02020603050405020304" pitchFamily="18" charset="0"/>
                <a:cs typeface="Times New Roman" panose="02020603050405020304" pitchFamily="18" charset="0"/>
              </a:rPr>
              <a:t>Integration </a:t>
            </a:r>
            <a:r>
              <a:rPr lang="en-US" sz="2200" b="1" dirty="0">
                <a:latin typeface="Times New Roman" panose="02020603050405020304" pitchFamily="18" charset="0"/>
                <a:cs typeface="Times New Roman" panose="02020603050405020304" pitchFamily="18" charset="0"/>
              </a:rPr>
              <a:t>Testing</a:t>
            </a:r>
            <a:endParaRPr lang="en-US" sz="2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57200" y="1143000"/>
            <a:ext cx="8534400" cy="2308324"/>
          </a:xfrm>
          <a:prstGeom prst="rect">
            <a:avLst/>
          </a:prstGeom>
        </p:spPr>
        <p:txBody>
          <a:bodyPr wrap="square">
            <a:spAutoFit/>
          </a:bodyPr>
          <a:lstStyle/>
          <a:p>
            <a:pPr marL="285750" indent="-285750">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As </a:t>
            </a:r>
            <a:r>
              <a:rPr lang="en-US" dirty="0">
                <a:highlight>
                  <a:srgbClr val="FFFF00"/>
                </a:highlight>
                <a:latin typeface="Times New Roman" panose="02020603050405020304" pitchFamily="18" charset="0"/>
                <a:cs typeface="Times New Roman" panose="02020603050405020304" pitchFamily="18" charset="0"/>
              </a:rPr>
              <a:t>and when code for other module gets ready, these drivers are replaced with the actual </a:t>
            </a:r>
            <a:r>
              <a:rPr lang="en-US" dirty="0" smtClean="0">
                <a:highlight>
                  <a:srgbClr val="FFFF00"/>
                </a:highlight>
                <a:latin typeface="Times New Roman" panose="02020603050405020304" pitchFamily="18" charset="0"/>
                <a:cs typeface="Times New Roman" panose="02020603050405020304" pitchFamily="18" charset="0"/>
              </a:rPr>
              <a:t>module.</a:t>
            </a:r>
            <a:endParaRPr lang="en-US" dirty="0" smtClean="0">
              <a:highlight>
                <a:srgbClr val="FFFF00"/>
              </a:highlight>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In </a:t>
            </a:r>
            <a:r>
              <a:rPr lang="en-US" dirty="0">
                <a:highlight>
                  <a:srgbClr val="FFFF00"/>
                </a:highlight>
                <a:latin typeface="Times New Roman" panose="02020603050405020304" pitchFamily="18" charset="0"/>
                <a:cs typeface="Times New Roman" panose="02020603050405020304" pitchFamily="18" charset="0"/>
              </a:rPr>
              <a:t>this approach, </a:t>
            </a:r>
            <a:r>
              <a:rPr lang="en-US" b="1" dirty="0">
                <a:solidFill>
                  <a:srgbClr val="FF0000"/>
                </a:solidFill>
                <a:highlight>
                  <a:srgbClr val="FFFF00"/>
                </a:highlight>
                <a:latin typeface="Times New Roman" panose="02020603050405020304" pitchFamily="18" charset="0"/>
                <a:cs typeface="Times New Roman" panose="02020603050405020304" pitchFamily="18" charset="0"/>
              </a:rPr>
              <a:t>lower level modules are tested extensively </a:t>
            </a:r>
            <a:r>
              <a:rPr lang="en-US" dirty="0">
                <a:highlight>
                  <a:srgbClr val="FFFF00"/>
                </a:highlight>
                <a:latin typeface="Times New Roman" panose="02020603050405020304" pitchFamily="18" charset="0"/>
                <a:cs typeface="Times New Roman" panose="02020603050405020304" pitchFamily="18" charset="0"/>
              </a:rPr>
              <a:t>thus make sure that </a:t>
            </a:r>
            <a:r>
              <a:rPr lang="en-US" b="1" dirty="0">
                <a:solidFill>
                  <a:srgbClr val="FF0000"/>
                </a:solidFill>
                <a:highlight>
                  <a:srgbClr val="FFFF00"/>
                </a:highlight>
                <a:latin typeface="Times New Roman" panose="02020603050405020304" pitchFamily="18" charset="0"/>
                <a:cs typeface="Times New Roman" panose="02020603050405020304" pitchFamily="18" charset="0"/>
              </a:rPr>
              <a:t>highest used module is tested properly</a:t>
            </a:r>
            <a:r>
              <a:rPr lang="en-US" dirty="0">
                <a:highlight>
                  <a:srgbClr val="FFFF00"/>
                </a:highlight>
                <a:latin typeface="Times New Roman" panose="02020603050405020304" pitchFamily="18" charset="0"/>
                <a:cs typeface="Times New Roman" panose="02020603050405020304" pitchFamily="18" charset="0"/>
              </a:rPr>
              <a:t>. </a:t>
            </a:r>
            <a:endParaRPr lang="en-US"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457200"/>
            <a:ext cx="7520940" cy="548640"/>
          </a:xfrm>
        </p:spPr>
        <p:txBody>
          <a:bodyPr/>
          <a:lstStyle/>
          <a:p>
            <a:r>
              <a:rPr lang="en-US" sz="2200" b="1" dirty="0">
                <a:latin typeface="Times New Roman" panose="02020603050405020304" pitchFamily="18" charset="0"/>
                <a:cs typeface="Times New Roman" panose="02020603050405020304" pitchFamily="18" charset="0"/>
              </a:rPr>
              <a:t>Top-down </a:t>
            </a:r>
            <a:r>
              <a:rPr lang="en-US" sz="2200" b="1" dirty="0" smtClean="0">
                <a:latin typeface="Times New Roman" panose="02020603050405020304" pitchFamily="18" charset="0"/>
                <a:cs typeface="Times New Roman" panose="02020603050405020304" pitchFamily="18" charset="0"/>
              </a:rPr>
              <a:t>Integration </a:t>
            </a:r>
            <a:r>
              <a:rPr lang="en-US" sz="2200" b="1" dirty="0">
                <a:latin typeface="Times New Roman" panose="02020603050405020304" pitchFamily="18" charset="0"/>
                <a:cs typeface="Times New Roman" panose="02020603050405020304" pitchFamily="18" charset="0"/>
              </a:rPr>
              <a:t>Testing</a:t>
            </a:r>
            <a:endParaRPr lang="en-US" sz="2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533400" y="1005840"/>
            <a:ext cx="7924800" cy="3331938"/>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Top </a:t>
            </a:r>
            <a:r>
              <a:rPr lang="en-US" dirty="0">
                <a:highlight>
                  <a:srgbClr val="FFFF00"/>
                </a:highlight>
                <a:latin typeface="Times New Roman" panose="02020603050405020304" pitchFamily="18" charset="0"/>
                <a:cs typeface="Times New Roman" panose="02020603050405020304" pitchFamily="18" charset="0"/>
              </a:rPr>
              <a:t>down integration testing is an incremental integration testing technique which begins by testing the top level module and </a:t>
            </a:r>
            <a:r>
              <a:rPr lang="en-US" dirty="0" smtClean="0">
                <a:highlight>
                  <a:srgbClr val="FFFF00"/>
                </a:highlight>
                <a:latin typeface="Times New Roman" panose="02020603050405020304" pitchFamily="18" charset="0"/>
                <a:cs typeface="Times New Roman" panose="02020603050405020304" pitchFamily="18" charset="0"/>
              </a:rPr>
              <a:t>progressively </a:t>
            </a:r>
            <a:r>
              <a:rPr lang="en-US" dirty="0">
                <a:highlight>
                  <a:srgbClr val="FFFF00"/>
                </a:highlight>
                <a:latin typeface="Times New Roman" panose="02020603050405020304" pitchFamily="18" charset="0"/>
                <a:cs typeface="Times New Roman" panose="02020603050405020304" pitchFamily="18" charset="0"/>
              </a:rPr>
              <a:t>adds in lower level module one by </a:t>
            </a:r>
            <a:r>
              <a:rPr lang="en-US" dirty="0" smtClean="0">
                <a:highlight>
                  <a:srgbClr val="FFFF00"/>
                </a:highlight>
                <a:latin typeface="Times New Roman" panose="02020603050405020304" pitchFamily="18" charset="0"/>
                <a:cs typeface="Times New Roman" panose="02020603050405020304" pitchFamily="18" charset="0"/>
              </a:rPr>
              <a:t>one.</a:t>
            </a:r>
            <a:endParaRPr lang="en-US" dirty="0" smtClean="0">
              <a:highlight>
                <a:srgbClr val="FFFF00"/>
              </a:highligh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Lower </a:t>
            </a:r>
            <a:r>
              <a:rPr lang="en-US" dirty="0">
                <a:highlight>
                  <a:srgbClr val="FFFF00"/>
                </a:highlight>
                <a:latin typeface="Times New Roman" panose="02020603050405020304" pitchFamily="18" charset="0"/>
                <a:cs typeface="Times New Roman" panose="02020603050405020304" pitchFamily="18" charset="0"/>
              </a:rPr>
              <a:t>level modules are normally simulated by stubs which mimic functionality of lower level </a:t>
            </a:r>
            <a:r>
              <a:rPr lang="en-US" dirty="0" smtClean="0">
                <a:highlight>
                  <a:srgbClr val="FFFF00"/>
                </a:highlight>
                <a:latin typeface="Times New Roman" panose="02020603050405020304" pitchFamily="18" charset="0"/>
                <a:cs typeface="Times New Roman" panose="02020603050405020304" pitchFamily="18" charset="0"/>
              </a:rPr>
              <a:t>modules.</a:t>
            </a:r>
            <a:endParaRPr lang="en-US" dirty="0" smtClean="0">
              <a:highlight>
                <a:srgbClr val="FFFF00"/>
              </a:highligh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As </a:t>
            </a:r>
            <a:r>
              <a:rPr lang="en-US" dirty="0">
                <a:highlight>
                  <a:srgbClr val="FFFF00"/>
                </a:highlight>
                <a:latin typeface="Times New Roman" panose="02020603050405020304" pitchFamily="18" charset="0"/>
                <a:cs typeface="Times New Roman" panose="02020603050405020304" pitchFamily="18" charset="0"/>
              </a:rPr>
              <a:t>you add lower level code, you will replace stubs with the actual components. </a:t>
            </a:r>
            <a:endParaRPr lang="en-US"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6473" y="1143000"/>
            <a:ext cx="8343632" cy="3970318"/>
          </a:xfrm>
          <a:prstGeom prst="rect">
            <a:avLst/>
          </a:prstGeom>
        </p:spPr>
        <p:txBody>
          <a:bodyPr wrap="square">
            <a:spAutoFit/>
          </a:bodyPr>
          <a:lstStyle/>
          <a:p>
            <a:pPr marL="285750" indent="-285750">
              <a:lnSpc>
                <a:spcPct val="200000"/>
              </a:lnSpc>
              <a:buFont typeface="Arial" panose="020B0604020202020204" pitchFamily="34" charset="0"/>
              <a:buChar char="•"/>
            </a:pPr>
            <a:r>
              <a:rPr lang="en-US" b="1" dirty="0" smtClean="0">
                <a:solidFill>
                  <a:srgbClr val="FF0000"/>
                </a:solidFill>
                <a:highlight>
                  <a:srgbClr val="FFFF00"/>
                </a:highlight>
                <a:latin typeface="Times New Roman" panose="02020603050405020304" pitchFamily="18" charset="0"/>
                <a:cs typeface="Times New Roman" panose="02020603050405020304" pitchFamily="18" charset="0"/>
              </a:rPr>
              <a:t>Stubs </a:t>
            </a:r>
            <a:r>
              <a:rPr lang="en-US" b="1" dirty="0">
                <a:solidFill>
                  <a:srgbClr val="FF0000"/>
                </a:solidFill>
                <a:highlight>
                  <a:srgbClr val="FFFF00"/>
                </a:highlight>
                <a:latin typeface="Times New Roman" panose="02020603050405020304" pitchFamily="18" charset="0"/>
                <a:cs typeface="Times New Roman" panose="02020603050405020304" pitchFamily="18" charset="0"/>
              </a:rPr>
              <a:t>and drivers </a:t>
            </a:r>
            <a:r>
              <a:rPr lang="en-US" dirty="0">
                <a:highlight>
                  <a:srgbClr val="FFFF00"/>
                </a:highlight>
                <a:latin typeface="Times New Roman" panose="02020603050405020304" pitchFamily="18" charset="0"/>
                <a:cs typeface="Times New Roman" panose="02020603050405020304" pitchFamily="18" charset="0"/>
              </a:rPr>
              <a:t>are actually computer programs that work as substitution </a:t>
            </a:r>
            <a:r>
              <a:rPr lang="en-US" dirty="0" smtClean="0">
                <a:highlight>
                  <a:srgbClr val="FFFF00"/>
                </a:highlight>
                <a:latin typeface="Times New Roman" panose="02020603050405020304" pitchFamily="18" charset="0"/>
                <a:cs typeface="Times New Roman" panose="02020603050405020304" pitchFamily="18" charset="0"/>
              </a:rPr>
              <a:t>of some </a:t>
            </a:r>
            <a:r>
              <a:rPr lang="en-US" dirty="0">
                <a:highlight>
                  <a:srgbClr val="FFFF00"/>
                </a:highlight>
                <a:latin typeface="Times New Roman" panose="02020603050405020304" pitchFamily="18" charset="0"/>
                <a:cs typeface="Times New Roman" panose="02020603050405020304" pitchFamily="18" charset="0"/>
              </a:rPr>
              <a:t>computer module which are not available for testing</a:t>
            </a:r>
            <a:r>
              <a:rPr lang="en-US" dirty="0" smtClean="0">
                <a:highlight>
                  <a:srgbClr val="FFFF00"/>
                </a:highlight>
                <a:latin typeface="Times New Roman" panose="02020603050405020304" pitchFamily="18" charset="0"/>
                <a:cs typeface="Times New Roman" panose="02020603050405020304" pitchFamily="18" charset="0"/>
              </a:rPr>
              <a:t>.</a:t>
            </a:r>
            <a:endParaRPr lang="en-US" dirty="0" smtClean="0">
              <a:highlight>
                <a:srgbClr val="FFFF00"/>
              </a:highlight>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Same </a:t>
            </a:r>
            <a:r>
              <a:rPr lang="en-US" dirty="0">
                <a:latin typeface="Times New Roman" panose="02020603050405020304" pitchFamily="18" charset="0"/>
                <a:cs typeface="Times New Roman" panose="02020603050405020304" pitchFamily="18" charset="0"/>
              </a:rPr>
              <a:t>as you want to test the high speed of the car but you don’t have </a:t>
            </a:r>
            <a:r>
              <a:rPr lang="en-US" dirty="0" smtClean="0">
                <a:latin typeface="Times New Roman" panose="02020603050405020304" pitchFamily="18" charset="0"/>
                <a:cs typeface="Times New Roman" panose="02020603050405020304" pitchFamily="18" charset="0"/>
              </a:rPr>
              <a:t>traffic free </a:t>
            </a:r>
            <a:r>
              <a:rPr lang="en-US" dirty="0">
                <a:latin typeface="Times New Roman" panose="02020603050405020304" pitchFamily="18" charset="0"/>
                <a:cs typeface="Times New Roman" panose="02020603050405020304" pitchFamily="18" charset="0"/>
              </a:rPr>
              <a:t>long road available how you will test the speed of the car you may </a:t>
            </a:r>
            <a:r>
              <a:rPr lang="en-US" dirty="0" smtClean="0">
                <a:latin typeface="Times New Roman" panose="02020603050405020304" pitchFamily="18" charset="0"/>
                <a:cs typeface="Times New Roman" panose="02020603050405020304" pitchFamily="18" charset="0"/>
              </a:rPr>
              <a:t>use the </a:t>
            </a:r>
            <a:r>
              <a:rPr lang="en-US" dirty="0">
                <a:latin typeface="Times New Roman" panose="02020603050405020304" pitchFamily="18" charset="0"/>
                <a:cs typeface="Times New Roman" panose="02020603050405020304" pitchFamily="18" charset="0"/>
              </a:rPr>
              <a:t>substitute of the road</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smtClean="0">
                <a:highlight>
                  <a:srgbClr val="FFFF00"/>
                </a:highlight>
                <a:latin typeface="Times New Roman" panose="02020603050405020304" pitchFamily="18" charset="0"/>
                <a:cs typeface="Times New Roman" panose="02020603050405020304" pitchFamily="18" charset="0"/>
              </a:rPr>
              <a:t>These </a:t>
            </a:r>
            <a:r>
              <a:rPr lang="en-US" dirty="0">
                <a:highlight>
                  <a:srgbClr val="FFFF00"/>
                </a:highlight>
                <a:latin typeface="Times New Roman" panose="02020603050405020304" pitchFamily="18" charset="0"/>
                <a:cs typeface="Times New Roman" panose="02020603050405020304" pitchFamily="18" charset="0"/>
              </a:rPr>
              <a:t>Stubs and Drivers simulate the functionality of the other modules </a:t>
            </a:r>
            <a:r>
              <a:rPr lang="en-US" dirty="0" smtClean="0">
                <a:highlight>
                  <a:srgbClr val="FFFF00"/>
                </a:highlight>
                <a:latin typeface="Times New Roman" panose="02020603050405020304" pitchFamily="18" charset="0"/>
                <a:cs typeface="Times New Roman" panose="02020603050405020304" pitchFamily="18" charset="0"/>
              </a:rPr>
              <a:t>and allow </a:t>
            </a:r>
            <a:r>
              <a:rPr lang="en-US" dirty="0">
                <a:highlight>
                  <a:srgbClr val="FFFF00"/>
                </a:highlight>
                <a:latin typeface="Times New Roman" panose="02020603050405020304" pitchFamily="18" charset="0"/>
                <a:cs typeface="Times New Roman" panose="02020603050405020304" pitchFamily="18" charset="0"/>
              </a:rPr>
              <a:t>us to perform the testing activity.</a:t>
            </a:r>
            <a:endParaRPr lang="en-US" dirty="0">
              <a:highlight>
                <a:srgbClr val="FFFF00"/>
              </a:highlight>
              <a:latin typeface="Times New Roman" panose="02020603050405020304" pitchFamily="18" charset="0"/>
              <a:cs typeface="Times New Roman" panose="02020603050405020304" pitchFamily="18" charset="0"/>
            </a:endParaRPr>
          </a:p>
        </p:txBody>
      </p:sp>
      <p:sp>
        <p:nvSpPr>
          <p:cNvPr id="5" name="Rectangle 4"/>
          <p:cNvSpPr/>
          <p:nvPr/>
        </p:nvSpPr>
        <p:spPr>
          <a:xfrm>
            <a:off x="145473" y="533400"/>
            <a:ext cx="8724632" cy="430887"/>
          </a:xfrm>
          <a:prstGeom prst="rect">
            <a:avLst/>
          </a:prstGeom>
        </p:spPr>
        <p:txBody>
          <a:bodyPr wrap="none">
            <a:spAutoFit/>
          </a:bodyPr>
          <a:lstStyle/>
          <a:p>
            <a:r>
              <a:rPr lang="en-US" b="1" dirty="0">
                <a:solidFill>
                  <a:srgbClr val="0F0F0F"/>
                </a:solidFill>
                <a:latin typeface="YouTube Sans"/>
              </a:rPr>
              <a:t> </a:t>
            </a:r>
            <a:r>
              <a:rPr lang="en-US" sz="2200" b="1" cap="all" dirty="0">
                <a:latin typeface="Times New Roman" panose="02020603050405020304" pitchFamily="18" charset="0"/>
                <a:ea typeface="+mj-ea"/>
                <a:cs typeface="Times New Roman" panose="02020603050405020304" pitchFamily="18" charset="0"/>
              </a:rPr>
              <a:t>Stub and Drivers in Top Down and Bottom Up Testing</a:t>
            </a:r>
            <a:endParaRPr lang="en-US" sz="2200" b="1" cap="all" dirty="0">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5473" y="533400"/>
            <a:ext cx="8724632" cy="430887"/>
          </a:xfrm>
          <a:prstGeom prst="rect">
            <a:avLst/>
          </a:prstGeom>
        </p:spPr>
        <p:txBody>
          <a:bodyPr wrap="none">
            <a:spAutoFit/>
          </a:bodyPr>
          <a:lstStyle/>
          <a:p>
            <a:r>
              <a:rPr lang="en-US" b="1" dirty="0">
                <a:solidFill>
                  <a:srgbClr val="0F0F0F"/>
                </a:solidFill>
                <a:latin typeface="YouTube Sans"/>
              </a:rPr>
              <a:t> </a:t>
            </a:r>
            <a:r>
              <a:rPr lang="en-US" sz="2200" b="1" cap="all" dirty="0">
                <a:latin typeface="Times New Roman" panose="02020603050405020304" pitchFamily="18" charset="0"/>
                <a:ea typeface="+mj-ea"/>
                <a:cs typeface="Times New Roman" panose="02020603050405020304" pitchFamily="18" charset="0"/>
              </a:rPr>
              <a:t>Stub and Drivers in Top Down and Bottom Up Testing</a:t>
            </a:r>
            <a:endParaRPr lang="en-US" sz="2200" b="1" cap="all" dirty="0">
              <a:latin typeface="Times New Roman" panose="02020603050405020304" pitchFamily="18" charset="0"/>
              <a:ea typeface="+mj-ea"/>
              <a:cs typeface="Times New Roman" panose="02020603050405020304" pitchFamily="18"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4400" y="1371600"/>
            <a:ext cx="7391400" cy="349685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0</TotalTime>
  <Words>3544</Words>
  <Application>WPS Presentation</Application>
  <PresentationFormat>On-screen Show (4:3)</PresentationFormat>
  <Paragraphs>66</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Tunga</vt:lpstr>
      <vt:lpstr>Segoe Print</vt:lpstr>
      <vt:lpstr>Times New Roman</vt:lpstr>
      <vt:lpstr>YouTube Sans</vt:lpstr>
      <vt:lpstr>Franklin Gothic Book</vt:lpstr>
      <vt:lpstr>Franklin Gothic Medium</vt:lpstr>
      <vt:lpstr>Microsoft YaHei</vt:lpstr>
      <vt:lpstr>Arial Unicode MS</vt:lpstr>
      <vt:lpstr>Calibri</vt:lpstr>
      <vt:lpstr>Angles</vt:lpstr>
      <vt:lpstr>Introduction to Software Testing   By  Dr. Praveen Kantha</vt:lpstr>
      <vt:lpstr>Software Testing</vt:lpstr>
      <vt:lpstr> Integration Testing</vt:lpstr>
      <vt:lpstr>Why Do You Need Integration Testing? </vt:lpstr>
      <vt:lpstr>Bottom-up Integration Testing</vt:lpstr>
      <vt:lpstr>Bottom-up Integration Testing</vt:lpstr>
      <vt:lpstr>Top-down Integration Testing</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NESTED CLASSES</dc:title>
  <dc:creator>Hp</dc:creator>
  <cp:lastModifiedBy>satvi</cp:lastModifiedBy>
  <cp:revision>378</cp:revision>
  <dcterms:created xsi:type="dcterms:W3CDTF">2020-04-16T03:02:00Z</dcterms:created>
  <dcterms:modified xsi:type="dcterms:W3CDTF">2023-04-05T13:14:18Z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1F0E43A609324EE39B84FB30201DE129</vt:lpwstr>
  </property>
  <property fmtid="{D5CDD505-2E9C-101B-9397-08002B2CF9AE}" pid="3" name="KSOProductBuildVer">
    <vt:lpwstr>1033-11.2.0.11516</vt:lpwstr>
  </property>
</Properties>
</file>