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15"/>
  </p:notesMasterIdLst>
  <p:sldIdLst>
    <p:sldId id="268" r:id="rId2"/>
    <p:sldId id="375" r:id="rId3"/>
    <p:sldId id="386" r:id="rId4"/>
    <p:sldId id="391" r:id="rId5"/>
    <p:sldId id="392" r:id="rId6"/>
    <p:sldId id="389" r:id="rId7"/>
    <p:sldId id="390" r:id="rId8"/>
    <p:sldId id="402" r:id="rId9"/>
    <p:sldId id="401" r:id="rId10"/>
    <p:sldId id="403" r:id="rId11"/>
    <p:sldId id="404" r:id="rId12"/>
    <p:sldId id="405" r:id="rId13"/>
    <p:sldId id="40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C7C1E-86A3-415F-A80B-48ED8C299100}" type="datetimeFigureOut">
              <a:rPr lang="en-US" smtClean="0"/>
              <a:t>30-Mar-23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DF2B-F74E-4BE7-B454-FC26241F6C41}" type="slidenum">
              <a:rPr lang="en-US" smtClean="0"/>
              <a:t>‹#›</a:t>
            </a:fld>
            <a:endParaRPr lang="en-US"/>
          </a:p>
        </p:txBody>
      </p:sp>
    </p:spTree>
    <p:extLst>
      <p:ext uri="{BB962C8B-B14F-4D97-AF65-F5344CB8AC3E}">
        <p14:creationId xmlns:p14="http://schemas.microsoft.com/office/powerpoint/2010/main" val="115008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C1C17B-0FF4-4F16-A45C-D684EAA19110}"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2C5AA-2BD8-4847-A22D-CFC4035D0835}" type="slidenum">
              <a:rPr lang="en-US" smtClean="0"/>
              <a:t>‹#›</a:t>
            </a:fld>
            <a:endParaRPr lang="en-US"/>
          </a:p>
        </p:txBody>
      </p:sp>
    </p:spTree>
    <p:extLst>
      <p:ext uri="{BB962C8B-B14F-4D97-AF65-F5344CB8AC3E}">
        <p14:creationId xmlns:p14="http://schemas.microsoft.com/office/powerpoint/2010/main" val="780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30-Mar-23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CC87A-2084-49F4-9F63-8732DB616421}" type="datetimeFigureOut">
              <a:rPr lang="en-US" smtClean="0"/>
              <a:t>30-Mar-23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CC87A-2084-49F4-9F63-8732DB616421}" type="datetimeFigureOut">
              <a:rPr lang="en-US" smtClean="0"/>
              <a:t>30-Mar-23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30-Mar-23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8DC8E92-D437-4C8C-9793-7ED372A80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CC87A-2084-49F4-9F63-8732DB616421}" type="datetimeFigureOut">
              <a:rPr lang="en-US" smtClean="0"/>
              <a:t>30-Mar-23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8DC8E92-D437-4C8C-9793-7ED372A80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51648" cy="1828800"/>
          </a:xfrm>
        </p:spPr>
        <p:txBody>
          <a:bodyPr>
            <a:normAutofit fontScale="90000"/>
          </a:bodyPr>
          <a:lstStyle/>
          <a:p>
            <a:pPr algn="ctr"/>
            <a:r>
              <a:rPr lang="en-US" dirty="0">
                <a:solidFill>
                  <a:srgbClr val="002060"/>
                </a:solidFill>
                <a:latin typeface="Times New Roman" panose="02020603050405020304" pitchFamily="18" charset="0"/>
                <a:ea typeface="Arial" panose="020B0604020202020204" pitchFamily="34" charset="0"/>
              </a:rPr>
              <a:t>Introduction to Software Testing</a:t>
            </a: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By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Dr. Praveen Kantha</a:t>
            </a:r>
            <a:endParaRPr lang="en-US" dirty="0">
              <a:solidFill>
                <a:srgbClr val="002060"/>
              </a:solidFill>
            </a:endParaRPr>
          </a:p>
        </p:txBody>
      </p:sp>
      <p:pic>
        <p:nvPicPr>
          <p:cNvPr id="3" name="Picture 2" descr="logo"/>
          <p:cNvPicPr/>
          <p:nvPr/>
        </p:nvPicPr>
        <p:blipFill>
          <a:blip r:embed="rId2" cstate="print"/>
          <a:srcRect/>
          <a:stretch>
            <a:fillRect/>
          </a:stretch>
        </p:blipFill>
        <p:spPr bwMode="auto">
          <a:xfrm>
            <a:off x="152400" y="152400"/>
            <a:ext cx="1676400" cy="914400"/>
          </a:xfrm>
          <a:prstGeom prst="rect">
            <a:avLst/>
          </a:prstGeom>
          <a:noFill/>
        </p:spPr>
      </p:pic>
    </p:spTree>
    <p:extLst>
      <p:ext uri="{BB962C8B-B14F-4D97-AF65-F5344CB8AC3E}">
        <p14:creationId xmlns:p14="http://schemas.microsoft.com/office/powerpoint/2010/main" val="549780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533400"/>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Boundary Value Analysis Technique</a:t>
            </a:r>
          </a:p>
        </p:txBody>
      </p:sp>
      <p:sp>
        <p:nvSpPr>
          <p:cNvPr id="5" name="Rectangle 4"/>
          <p:cNvSpPr/>
          <p:nvPr/>
        </p:nvSpPr>
        <p:spPr>
          <a:xfrm>
            <a:off x="152400" y="1219200"/>
            <a:ext cx="8915400" cy="3416320"/>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b="1" dirty="0" smtClean="0">
                <a:solidFill>
                  <a:srgbClr val="FF0000"/>
                </a:solidFill>
                <a:latin typeface="Times New Roman" panose="02020603050405020304" pitchFamily="18" charset="0"/>
                <a:cs typeface="Times New Roman" panose="02020603050405020304" pitchFamily="18" charset="0"/>
              </a:rPr>
              <a:t>Guidelines </a:t>
            </a:r>
            <a:r>
              <a:rPr lang="en-US" b="1" dirty="0">
                <a:solidFill>
                  <a:srgbClr val="FF0000"/>
                </a:solidFill>
                <a:latin typeface="Times New Roman" panose="02020603050405020304" pitchFamily="18" charset="0"/>
                <a:cs typeface="Times New Roman" panose="02020603050405020304" pitchFamily="18" charset="0"/>
              </a:rPr>
              <a:t>for BVA</a:t>
            </a:r>
            <a:endParaRPr lang="en-US" dirty="0">
              <a:solidFill>
                <a:srgbClr val="FF0000"/>
              </a:solidFill>
              <a:latin typeface="Times New Roman" panose="02020603050405020304" pitchFamily="18" charset="0"/>
              <a:cs typeface="Times New Roman" panose="02020603050405020304" pitchFamily="18" charset="0"/>
            </a:endParaRPr>
          </a:p>
          <a:p>
            <a:pPr marL="742950" lvl="1"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an input condition </a:t>
            </a:r>
            <a:r>
              <a:rPr lang="en-US" b="1" dirty="0">
                <a:solidFill>
                  <a:srgbClr val="00B050"/>
                </a:solidFill>
                <a:latin typeface="Times New Roman" panose="02020603050405020304" pitchFamily="18" charset="0"/>
                <a:cs typeface="Times New Roman" panose="02020603050405020304" pitchFamily="18" charset="0"/>
              </a:rPr>
              <a:t>specifies a range bounded by values a and b</a:t>
            </a:r>
            <a:r>
              <a:rPr lang="en-US" b="1" dirty="0">
                <a:latin typeface="Times New Roman" panose="02020603050405020304" pitchFamily="18" charset="0"/>
                <a:cs typeface="Times New Roman" panose="02020603050405020304" pitchFamily="18" charset="0"/>
              </a:rPr>
              <a:t>, test cases </a:t>
            </a:r>
            <a:r>
              <a:rPr lang="en-US" b="1" dirty="0">
                <a:solidFill>
                  <a:schemeClr val="accent3">
                    <a:lumMod val="75000"/>
                  </a:schemeClr>
                </a:solidFill>
                <a:latin typeface="Times New Roman" panose="02020603050405020304" pitchFamily="18" charset="0"/>
                <a:cs typeface="Times New Roman" panose="02020603050405020304" pitchFamily="18" charset="0"/>
              </a:rPr>
              <a:t>should be designed with values a and b and just above and just below a and b</a:t>
            </a:r>
            <a:r>
              <a:rPr lang="en-US" b="1" dirty="0">
                <a:latin typeface="Times New Roman" panose="02020603050405020304" pitchFamily="18" charset="0"/>
                <a:cs typeface="Times New Roman" panose="02020603050405020304" pitchFamily="18" charset="0"/>
              </a:rPr>
              <a:t>.</a:t>
            </a:r>
          </a:p>
          <a:p>
            <a:pPr marL="742950" lvl="1"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an input condition </a:t>
            </a:r>
            <a:r>
              <a:rPr lang="en-US" b="1" dirty="0">
                <a:solidFill>
                  <a:srgbClr val="00B050"/>
                </a:solidFill>
                <a:latin typeface="Times New Roman" panose="02020603050405020304" pitchFamily="18" charset="0"/>
                <a:cs typeface="Times New Roman" panose="02020603050405020304" pitchFamily="18" charset="0"/>
              </a:rPr>
              <a:t>specifies a number of values</a:t>
            </a:r>
            <a:r>
              <a:rPr lang="en-US" b="1" dirty="0">
                <a:latin typeface="Times New Roman" panose="02020603050405020304" pitchFamily="18" charset="0"/>
                <a:cs typeface="Times New Roman" panose="02020603050405020304" pitchFamily="18" charset="0"/>
              </a:rPr>
              <a:t>, test cases should be developed that </a:t>
            </a:r>
            <a:r>
              <a:rPr lang="en-US" b="1" dirty="0">
                <a:solidFill>
                  <a:schemeClr val="accent3">
                    <a:lumMod val="75000"/>
                  </a:schemeClr>
                </a:solidFill>
                <a:latin typeface="Times New Roman" panose="02020603050405020304" pitchFamily="18" charset="0"/>
                <a:cs typeface="Times New Roman" panose="02020603050405020304" pitchFamily="18" charset="0"/>
              </a:rPr>
              <a:t>exercise the minimum and maximum numbers. Values just above and below minimum and maximum are also tested.</a:t>
            </a:r>
          </a:p>
        </p:txBody>
      </p:sp>
    </p:spTree>
    <p:extLst>
      <p:ext uri="{BB962C8B-B14F-4D97-AF65-F5344CB8AC3E}">
        <p14:creationId xmlns:p14="http://schemas.microsoft.com/office/powerpoint/2010/main" val="239291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533400"/>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Decision Table Testing</a:t>
            </a:r>
            <a:endParaRPr lang="en-US"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52400" y="1219200"/>
            <a:ext cx="8915400" cy="452431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a systematic approach where the different input combinations and their corresponding system behavior are captured in a tabular form</a:t>
            </a:r>
            <a:r>
              <a:rPr lang="en-US" dirty="0" smtClean="0">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decision table is an outstanding technique used for testing and requirements management. </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Decision Table is a tabular representation of inputs versus rules, cases or test conditions</a:t>
            </a:r>
            <a:r>
              <a:rPr lang="en-US" dirty="0" smtClean="0">
                <a:latin typeface="Times New Roman" panose="02020603050405020304" pitchFamily="18" charset="0"/>
                <a:cs typeface="Times New Roman" panose="02020603050405020304" pitchFamily="18" charset="0"/>
              </a:rPr>
              <a:t>.</a:t>
            </a:r>
          </a:p>
          <a:p>
            <a:pPr algn="just">
              <a:lnSpc>
                <a:spcPct val="200000"/>
              </a:lnSpc>
            </a:pPr>
            <a:r>
              <a:rPr lang="en-US" b="1" dirty="0" smtClean="0">
                <a:latin typeface="Times New Roman" panose="02020603050405020304" pitchFamily="18" charset="0"/>
                <a:cs typeface="Times New Roman" panose="02020603050405020304" pitchFamily="18" charset="0"/>
              </a:rPr>
              <a:t>Example: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condition states that if the user provides the correct username and password the user will be redirected to the homepage. If any of the input is wrong, an error message will be displayed.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82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80556427"/>
              </p:ext>
            </p:extLst>
          </p:nvPr>
        </p:nvGraphicFramePr>
        <p:xfrm>
          <a:off x="1066800" y="228600"/>
          <a:ext cx="7521575" cy="1457864"/>
        </p:xfrm>
        <a:graphic>
          <a:graphicData uri="http://schemas.openxmlformats.org/drawingml/2006/table">
            <a:tbl>
              <a:tblPr/>
              <a:tblGrid>
                <a:gridCol w="1504315">
                  <a:extLst>
                    <a:ext uri="{9D8B030D-6E8A-4147-A177-3AD203B41FA5}">
                      <a16:colId xmlns:a16="http://schemas.microsoft.com/office/drawing/2014/main" val="3169797622"/>
                    </a:ext>
                  </a:extLst>
                </a:gridCol>
                <a:gridCol w="1504315">
                  <a:extLst>
                    <a:ext uri="{9D8B030D-6E8A-4147-A177-3AD203B41FA5}">
                      <a16:colId xmlns:a16="http://schemas.microsoft.com/office/drawing/2014/main" val="275780200"/>
                    </a:ext>
                  </a:extLst>
                </a:gridCol>
                <a:gridCol w="1504315">
                  <a:extLst>
                    <a:ext uri="{9D8B030D-6E8A-4147-A177-3AD203B41FA5}">
                      <a16:colId xmlns:a16="http://schemas.microsoft.com/office/drawing/2014/main" val="4111834589"/>
                    </a:ext>
                  </a:extLst>
                </a:gridCol>
                <a:gridCol w="1504315">
                  <a:extLst>
                    <a:ext uri="{9D8B030D-6E8A-4147-A177-3AD203B41FA5}">
                      <a16:colId xmlns:a16="http://schemas.microsoft.com/office/drawing/2014/main" val="179294606"/>
                    </a:ext>
                  </a:extLst>
                </a:gridCol>
                <a:gridCol w="1504315">
                  <a:extLst>
                    <a:ext uri="{9D8B030D-6E8A-4147-A177-3AD203B41FA5}">
                      <a16:colId xmlns:a16="http://schemas.microsoft.com/office/drawing/2014/main" val="3169325780"/>
                    </a:ext>
                  </a:extLst>
                </a:gridCol>
              </a:tblGrid>
              <a:tr h="360585">
                <a:tc>
                  <a:txBody>
                    <a:bodyPr/>
                    <a:lstStyle/>
                    <a:p>
                      <a:r>
                        <a:rPr lang="en-US" sz="1800" dirty="0">
                          <a:effectLst/>
                        </a:rPr>
                        <a:t>Conditions</a:t>
                      </a:r>
                    </a:p>
                  </a:txBody>
                  <a:tcPr marL="90146" marR="90146" marT="45073" marB="45073" anchor="ctr">
                    <a:lnL>
                      <a:noFill/>
                    </a:lnL>
                    <a:lnR>
                      <a:noFill/>
                    </a:lnR>
                    <a:lnT>
                      <a:noFill/>
                    </a:lnT>
                    <a:lnB>
                      <a:noFill/>
                    </a:lnB>
                  </a:tcPr>
                </a:tc>
                <a:tc>
                  <a:txBody>
                    <a:bodyPr/>
                    <a:lstStyle/>
                    <a:p>
                      <a:r>
                        <a:rPr lang="en-US" sz="1800" dirty="0">
                          <a:effectLst/>
                        </a:rPr>
                        <a:t>Rule 1</a:t>
                      </a:r>
                    </a:p>
                  </a:txBody>
                  <a:tcPr marL="90146" marR="90146" marT="45073" marB="45073" anchor="ctr">
                    <a:lnL>
                      <a:noFill/>
                    </a:lnL>
                    <a:lnR>
                      <a:noFill/>
                    </a:lnR>
                    <a:lnT>
                      <a:noFill/>
                    </a:lnT>
                    <a:lnB>
                      <a:noFill/>
                    </a:lnB>
                  </a:tcPr>
                </a:tc>
                <a:tc>
                  <a:txBody>
                    <a:bodyPr/>
                    <a:lstStyle/>
                    <a:p>
                      <a:r>
                        <a:rPr lang="en-US" sz="1800">
                          <a:effectLst/>
                        </a:rPr>
                        <a:t>Rule 2</a:t>
                      </a:r>
                    </a:p>
                  </a:txBody>
                  <a:tcPr marL="90146" marR="90146" marT="45073" marB="45073" anchor="ctr">
                    <a:lnL>
                      <a:noFill/>
                    </a:lnL>
                    <a:lnR>
                      <a:noFill/>
                    </a:lnR>
                    <a:lnT>
                      <a:noFill/>
                    </a:lnT>
                    <a:lnB>
                      <a:noFill/>
                    </a:lnB>
                  </a:tcPr>
                </a:tc>
                <a:tc>
                  <a:txBody>
                    <a:bodyPr/>
                    <a:lstStyle/>
                    <a:p>
                      <a:r>
                        <a:rPr lang="en-US" sz="1800">
                          <a:effectLst/>
                        </a:rPr>
                        <a:t>Rule 3</a:t>
                      </a:r>
                    </a:p>
                  </a:txBody>
                  <a:tcPr marL="90146" marR="90146" marT="45073" marB="45073" anchor="ctr">
                    <a:lnL>
                      <a:noFill/>
                    </a:lnL>
                    <a:lnR>
                      <a:noFill/>
                    </a:lnR>
                    <a:lnT>
                      <a:noFill/>
                    </a:lnT>
                    <a:lnB>
                      <a:noFill/>
                    </a:lnB>
                  </a:tcPr>
                </a:tc>
                <a:tc>
                  <a:txBody>
                    <a:bodyPr/>
                    <a:lstStyle/>
                    <a:p>
                      <a:r>
                        <a:rPr lang="en-US" sz="1800">
                          <a:effectLst/>
                        </a:rPr>
                        <a:t>Rule 4</a:t>
                      </a:r>
                    </a:p>
                  </a:txBody>
                  <a:tcPr marL="90146" marR="90146" marT="45073" marB="45073" anchor="ctr">
                    <a:lnL>
                      <a:noFill/>
                    </a:lnL>
                    <a:lnR>
                      <a:noFill/>
                    </a:lnR>
                    <a:lnT>
                      <a:noFill/>
                    </a:lnT>
                    <a:lnB>
                      <a:noFill/>
                    </a:lnB>
                  </a:tcPr>
                </a:tc>
                <a:extLst>
                  <a:ext uri="{0D108BD9-81ED-4DB2-BD59-A6C34878D82A}">
                    <a16:rowId xmlns:a16="http://schemas.microsoft.com/office/drawing/2014/main" val="1715748606"/>
                  </a:ext>
                </a:extLst>
              </a:tr>
              <a:tr h="360585">
                <a:tc>
                  <a:txBody>
                    <a:bodyPr/>
                    <a:lstStyle/>
                    <a:p>
                      <a:pPr algn="ctr"/>
                      <a:r>
                        <a:rPr lang="en-US" sz="1800">
                          <a:effectLst/>
                        </a:rPr>
                        <a:t>Username</a:t>
                      </a:r>
                    </a:p>
                  </a:txBody>
                  <a:tcPr marL="90146" marR="90146" marT="45073" marB="45073" anchor="ctr">
                    <a:lnL>
                      <a:noFill/>
                    </a:lnL>
                    <a:lnR>
                      <a:noFill/>
                    </a:lnR>
                    <a:lnT>
                      <a:noFill/>
                    </a:lnT>
                    <a:lnB>
                      <a:noFill/>
                    </a:lnB>
                  </a:tcPr>
                </a:tc>
                <a:tc>
                  <a:txBody>
                    <a:bodyPr/>
                    <a:lstStyle/>
                    <a:p>
                      <a:pPr algn="ctr"/>
                      <a:r>
                        <a:rPr lang="en-US" sz="1800" dirty="0">
                          <a:effectLst/>
                        </a:rPr>
                        <a:t>F</a:t>
                      </a:r>
                    </a:p>
                  </a:txBody>
                  <a:tcPr marL="90146" marR="90146" marT="45073" marB="45073" anchor="ctr">
                    <a:lnL>
                      <a:noFill/>
                    </a:lnL>
                    <a:lnR>
                      <a:noFill/>
                    </a:lnR>
                    <a:lnT>
                      <a:noFill/>
                    </a:lnT>
                    <a:lnB>
                      <a:noFill/>
                    </a:lnB>
                  </a:tcPr>
                </a:tc>
                <a:tc>
                  <a:txBody>
                    <a:bodyPr/>
                    <a:lstStyle/>
                    <a:p>
                      <a:pPr algn="ctr"/>
                      <a:r>
                        <a:rPr lang="en-US" sz="1800">
                          <a:effectLst/>
                        </a:rPr>
                        <a:t>T</a:t>
                      </a:r>
                    </a:p>
                  </a:txBody>
                  <a:tcPr marL="90146" marR="90146" marT="45073" marB="45073" anchor="ctr">
                    <a:lnL>
                      <a:noFill/>
                    </a:lnL>
                    <a:lnR>
                      <a:noFill/>
                    </a:lnR>
                    <a:lnT>
                      <a:noFill/>
                    </a:lnT>
                    <a:lnB>
                      <a:noFill/>
                    </a:lnB>
                  </a:tcPr>
                </a:tc>
                <a:tc>
                  <a:txBody>
                    <a:bodyPr/>
                    <a:lstStyle/>
                    <a:p>
                      <a:pPr algn="ctr"/>
                      <a:r>
                        <a:rPr lang="en-US" sz="1800">
                          <a:effectLst/>
                        </a:rPr>
                        <a:t>F</a:t>
                      </a:r>
                    </a:p>
                  </a:txBody>
                  <a:tcPr marL="90146" marR="90146" marT="45073" marB="45073" anchor="ctr">
                    <a:lnL>
                      <a:noFill/>
                    </a:lnL>
                    <a:lnR>
                      <a:noFill/>
                    </a:lnR>
                    <a:lnT>
                      <a:noFill/>
                    </a:lnT>
                    <a:lnB>
                      <a:noFill/>
                    </a:lnB>
                  </a:tcPr>
                </a:tc>
                <a:tc>
                  <a:txBody>
                    <a:bodyPr/>
                    <a:lstStyle/>
                    <a:p>
                      <a:pPr algn="ctr"/>
                      <a:r>
                        <a:rPr lang="en-US" sz="1800">
                          <a:effectLst/>
                        </a:rPr>
                        <a:t>T</a:t>
                      </a:r>
                    </a:p>
                  </a:txBody>
                  <a:tcPr marL="90146" marR="90146" marT="45073" marB="45073" anchor="ctr">
                    <a:lnL>
                      <a:noFill/>
                    </a:lnL>
                    <a:lnR>
                      <a:noFill/>
                    </a:lnR>
                    <a:lnT>
                      <a:noFill/>
                    </a:lnT>
                    <a:lnB>
                      <a:noFill/>
                    </a:lnB>
                  </a:tcPr>
                </a:tc>
                <a:extLst>
                  <a:ext uri="{0D108BD9-81ED-4DB2-BD59-A6C34878D82A}">
                    <a16:rowId xmlns:a16="http://schemas.microsoft.com/office/drawing/2014/main" val="3007121619"/>
                  </a:ext>
                </a:extLst>
              </a:tr>
              <a:tr h="360585">
                <a:tc>
                  <a:txBody>
                    <a:bodyPr/>
                    <a:lstStyle/>
                    <a:p>
                      <a:pPr algn="ctr"/>
                      <a:r>
                        <a:rPr lang="en-US" sz="1800">
                          <a:effectLst/>
                        </a:rPr>
                        <a:t>Password</a:t>
                      </a:r>
                    </a:p>
                  </a:txBody>
                  <a:tcPr marL="90146" marR="90146" marT="45073" marB="45073" anchor="ctr">
                    <a:lnL>
                      <a:noFill/>
                    </a:lnL>
                    <a:lnR>
                      <a:noFill/>
                    </a:lnR>
                    <a:lnT>
                      <a:noFill/>
                    </a:lnT>
                    <a:lnB>
                      <a:noFill/>
                    </a:lnB>
                  </a:tcPr>
                </a:tc>
                <a:tc>
                  <a:txBody>
                    <a:bodyPr/>
                    <a:lstStyle/>
                    <a:p>
                      <a:pPr algn="ctr"/>
                      <a:r>
                        <a:rPr lang="en-US" sz="1800">
                          <a:effectLst/>
                        </a:rPr>
                        <a:t>F</a:t>
                      </a:r>
                    </a:p>
                  </a:txBody>
                  <a:tcPr marL="90146" marR="90146" marT="45073" marB="45073" anchor="ctr">
                    <a:lnL>
                      <a:noFill/>
                    </a:lnL>
                    <a:lnR>
                      <a:noFill/>
                    </a:lnR>
                    <a:lnT>
                      <a:noFill/>
                    </a:lnT>
                    <a:lnB>
                      <a:noFill/>
                    </a:lnB>
                  </a:tcPr>
                </a:tc>
                <a:tc>
                  <a:txBody>
                    <a:bodyPr/>
                    <a:lstStyle/>
                    <a:p>
                      <a:pPr algn="ctr"/>
                      <a:r>
                        <a:rPr lang="en-US" sz="1800">
                          <a:effectLst/>
                        </a:rPr>
                        <a:t>F</a:t>
                      </a:r>
                    </a:p>
                  </a:txBody>
                  <a:tcPr marL="90146" marR="90146" marT="45073" marB="45073" anchor="ctr">
                    <a:lnL>
                      <a:noFill/>
                    </a:lnL>
                    <a:lnR>
                      <a:noFill/>
                    </a:lnR>
                    <a:lnT>
                      <a:noFill/>
                    </a:lnT>
                    <a:lnB>
                      <a:noFill/>
                    </a:lnB>
                  </a:tcPr>
                </a:tc>
                <a:tc>
                  <a:txBody>
                    <a:bodyPr/>
                    <a:lstStyle/>
                    <a:p>
                      <a:pPr algn="ctr"/>
                      <a:r>
                        <a:rPr lang="en-US" sz="1800">
                          <a:effectLst/>
                        </a:rPr>
                        <a:t>T</a:t>
                      </a:r>
                    </a:p>
                  </a:txBody>
                  <a:tcPr marL="90146" marR="90146" marT="45073" marB="45073" anchor="ctr">
                    <a:lnL>
                      <a:noFill/>
                    </a:lnL>
                    <a:lnR>
                      <a:noFill/>
                    </a:lnR>
                    <a:lnT>
                      <a:noFill/>
                    </a:lnT>
                    <a:lnB>
                      <a:noFill/>
                    </a:lnB>
                  </a:tcPr>
                </a:tc>
                <a:tc>
                  <a:txBody>
                    <a:bodyPr/>
                    <a:lstStyle/>
                    <a:p>
                      <a:pPr algn="ctr"/>
                      <a:r>
                        <a:rPr lang="en-US" sz="1800">
                          <a:effectLst/>
                        </a:rPr>
                        <a:t>T</a:t>
                      </a:r>
                    </a:p>
                  </a:txBody>
                  <a:tcPr marL="90146" marR="90146" marT="45073" marB="45073" anchor="ctr">
                    <a:lnL>
                      <a:noFill/>
                    </a:lnL>
                    <a:lnR>
                      <a:noFill/>
                    </a:lnR>
                    <a:lnT>
                      <a:noFill/>
                    </a:lnT>
                    <a:lnB>
                      <a:noFill/>
                    </a:lnB>
                  </a:tcPr>
                </a:tc>
                <a:extLst>
                  <a:ext uri="{0D108BD9-81ED-4DB2-BD59-A6C34878D82A}">
                    <a16:rowId xmlns:a16="http://schemas.microsoft.com/office/drawing/2014/main" val="371586520"/>
                  </a:ext>
                </a:extLst>
              </a:tr>
              <a:tr h="360585">
                <a:tc>
                  <a:txBody>
                    <a:bodyPr/>
                    <a:lstStyle/>
                    <a:p>
                      <a:pPr algn="ctr"/>
                      <a:r>
                        <a:rPr lang="en-US" sz="1800">
                          <a:effectLst/>
                        </a:rPr>
                        <a:t>Output</a:t>
                      </a:r>
                    </a:p>
                  </a:txBody>
                  <a:tcPr marL="90146" marR="90146" marT="45073" marB="45073" anchor="ctr">
                    <a:lnL>
                      <a:noFill/>
                    </a:lnL>
                    <a:lnR>
                      <a:noFill/>
                    </a:lnR>
                    <a:lnT>
                      <a:noFill/>
                    </a:lnT>
                    <a:lnB>
                      <a:noFill/>
                    </a:lnB>
                  </a:tcPr>
                </a:tc>
                <a:tc>
                  <a:txBody>
                    <a:bodyPr/>
                    <a:lstStyle/>
                    <a:p>
                      <a:pPr algn="ctr"/>
                      <a:r>
                        <a:rPr lang="en-US" sz="1800">
                          <a:effectLst/>
                        </a:rPr>
                        <a:t>E</a:t>
                      </a:r>
                    </a:p>
                  </a:txBody>
                  <a:tcPr marL="90146" marR="90146" marT="45073" marB="45073" anchor="ctr">
                    <a:lnL>
                      <a:noFill/>
                    </a:lnL>
                    <a:lnR>
                      <a:noFill/>
                    </a:lnR>
                    <a:lnT>
                      <a:noFill/>
                    </a:lnT>
                    <a:lnB>
                      <a:noFill/>
                    </a:lnB>
                  </a:tcPr>
                </a:tc>
                <a:tc>
                  <a:txBody>
                    <a:bodyPr/>
                    <a:lstStyle/>
                    <a:p>
                      <a:pPr algn="ctr"/>
                      <a:r>
                        <a:rPr lang="en-US" sz="1800">
                          <a:effectLst/>
                        </a:rPr>
                        <a:t>E</a:t>
                      </a:r>
                    </a:p>
                  </a:txBody>
                  <a:tcPr marL="90146" marR="90146" marT="45073" marB="45073" anchor="ctr">
                    <a:lnL>
                      <a:noFill/>
                    </a:lnL>
                    <a:lnR>
                      <a:noFill/>
                    </a:lnR>
                    <a:lnT>
                      <a:noFill/>
                    </a:lnT>
                    <a:lnB>
                      <a:noFill/>
                    </a:lnB>
                  </a:tcPr>
                </a:tc>
                <a:tc>
                  <a:txBody>
                    <a:bodyPr/>
                    <a:lstStyle/>
                    <a:p>
                      <a:pPr algn="ctr"/>
                      <a:r>
                        <a:rPr lang="en-US" sz="1800">
                          <a:effectLst/>
                        </a:rPr>
                        <a:t>E</a:t>
                      </a:r>
                    </a:p>
                  </a:txBody>
                  <a:tcPr marL="90146" marR="90146" marT="45073" marB="45073" anchor="ctr">
                    <a:lnL>
                      <a:noFill/>
                    </a:lnL>
                    <a:lnR>
                      <a:noFill/>
                    </a:lnR>
                    <a:lnT>
                      <a:noFill/>
                    </a:lnT>
                    <a:lnB>
                      <a:noFill/>
                    </a:lnB>
                  </a:tcPr>
                </a:tc>
                <a:tc>
                  <a:txBody>
                    <a:bodyPr/>
                    <a:lstStyle/>
                    <a:p>
                      <a:pPr algn="ctr"/>
                      <a:r>
                        <a:rPr lang="en-US" sz="1800" dirty="0">
                          <a:effectLst/>
                        </a:rPr>
                        <a:t>H</a:t>
                      </a:r>
                    </a:p>
                  </a:txBody>
                  <a:tcPr marL="90146" marR="90146" marT="45073" marB="45073" anchor="ctr">
                    <a:lnL>
                      <a:noFill/>
                    </a:lnL>
                    <a:lnR>
                      <a:noFill/>
                    </a:lnR>
                    <a:lnT>
                      <a:noFill/>
                    </a:lnT>
                    <a:lnB>
                      <a:noFill/>
                    </a:lnB>
                  </a:tcPr>
                </a:tc>
                <a:extLst>
                  <a:ext uri="{0D108BD9-81ED-4DB2-BD59-A6C34878D82A}">
                    <a16:rowId xmlns:a16="http://schemas.microsoft.com/office/drawing/2014/main" val="1377923771"/>
                  </a:ext>
                </a:extLst>
              </a:tr>
            </a:tbl>
          </a:graphicData>
        </a:graphic>
      </p:graphicFrame>
      <p:sp>
        <p:nvSpPr>
          <p:cNvPr id="3" name="Rectangle 1"/>
          <p:cNvSpPr>
            <a:spLocks noChangeArrowheads="1"/>
          </p:cNvSpPr>
          <p:nvPr/>
        </p:nvSpPr>
        <p:spPr bwMode="auto">
          <a:xfrm>
            <a:off x="631823" y="2057400"/>
            <a:ext cx="8391528" cy="411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the above example,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Correct username/password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Wrong username/password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Error message is displayed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Home screen is displayed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Now let’s understand the interpretation of the above cases: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Case 1</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Username and password both were wrong. The user is shown an error message.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Case 2</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Username was correct, but the password was wrong. The user is shown an error message.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Case 3</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Username was wrong, but the password was correct. The user is shown an error message.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Case 4</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Username and password both were correct, and the user is navigated to the homepage.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845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10749688"/>
              </p:ext>
            </p:extLst>
          </p:nvPr>
        </p:nvGraphicFramePr>
        <p:xfrm>
          <a:off x="762000" y="457200"/>
          <a:ext cx="7521576" cy="2743200"/>
        </p:xfrm>
        <a:graphic>
          <a:graphicData uri="http://schemas.openxmlformats.org/drawingml/2006/table">
            <a:tbl>
              <a:tblPr/>
              <a:tblGrid>
                <a:gridCol w="1880394">
                  <a:extLst>
                    <a:ext uri="{9D8B030D-6E8A-4147-A177-3AD203B41FA5}">
                      <a16:colId xmlns:a16="http://schemas.microsoft.com/office/drawing/2014/main" val="3621792014"/>
                    </a:ext>
                  </a:extLst>
                </a:gridCol>
                <a:gridCol w="1880394">
                  <a:extLst>
                    <a:ext uri="{9D8B030D-6E8A-4147-A177-3AD203B41FA5}">
                      <a16:colId xmlns:a16="http://schemas.microsoft.com/office/drawing/2014/main" val="955110610"/>
                    </a:ext>
                  </a:extLst>
                </a:gridCol>
                <a:gridCol w="1880394">
                  <a:extLst>
                    <a:ext uri="{9D8B030D-6E8A-4147-A177-3AD203B41FA5}">
                      <a16:colId xmlns:a16="http://schemas.microsoft.com/office/drawing/2014/main" val="638791944"/>
                    </a:ext>
                  </a:extLst>
                </a:gridCol>
                <a:gridCol w="1880394">
                  <a:extLst>
                    <a:ext uri="{9D8B030D-6E8A-4147-A177-3AD203B41FA5}">
                      <a16:colId xmlns:a16="http://schemas.microsoft.com/office/drawing/2014/main" val="3497503047"/>
                    </a:ext>
                  </a:extLst>
                </a:gridCol>
              </a:tblGrid>
              <a:tr h="365760">
                <a:tc>
                  <a:txBody>
                    <a:bodyPr/>
                    <a:lstStyle/>
                    <a:p>
                      <a:r>
                        <a:rPr lang="en-US" sz="1800" b="1" i="1"/>
                        <a:t>CONDITIONS</a:t>
                      </a:r>
                      <a:endParaRPr lang="en-US" sz="1800"/>
                    </a:p>
                  </a:txBody>
                  <a:tcPr anchor="ctr">
                    <a:lnL>
                      <a:noFill/>
                    </a:lnL>
                    <a:lnR>
                      <a:noFill/>
                    </a:lnR>
                    <a:lnT>
                      <a:noFill/>
                    </a:lnT>
                    <a:lnB>
                      <a:noFill/>
                    </a:lnB>
                  </a:tcPr>
                </a:tc>
                <a:tc>
                  <a:txBody>
                    <a:bodyPr/>
                    <a:lstStyle/>
                    <a:p>
                      <a:r>
                        <a:rPr lang="en-US" sz="1800" b="1" i="1"/>
                        <a:t>1st Input</a:t>
                      </a:r>
                      <a:endParaRPr lang="en-US" sz="1800"/>
                    </a:p>
                  </a:txBody>
                  <a:tcPr anchor="ctr">
                    <a:lnL>
                      <a:noFill/>
                    </a:lnL>
                    <a:lnR>
                      <a:noFill/>
                    </a:lnR>
                    <a:lnT>
                      <a:noFill/>
                    </a:lnT>
                    <a:lnB>
                      <a:noFill/>
                    </a:lnB>
                  </a:tcPr>
                </a:tc>
                <a:tc>
                  <a:txBody>
                    <a:bodyPr/>
                    <a:lstStyle/>
                    <a:p>
                      <a:r>
                        <a:rPr lang="en-US" sz="1800" b="1" i="1"/>
                        <a:t>2nd Input</a:t>
                      </a:r>
                      <a:endParaRPr lang="en-US" sz="1800"/>
                    </a:p>
                  </a:txBody>
                  <a:tcPr anchor="ctr">
                    <a:lnL>
                      <a:noFill/>
                    </a:lnL>
                    <a:lnR>
                      <a:noFill/>
                    </a:lnR>
                    <a:lnT>
                      <a:noFill/>
                    </a:lnT>
                    <a:lnB>
                      <a:noFill/>
                    </a:lnB>
                  </a:tcPr>
                </a:tc>
                <a:tc>
                  <a:txBody>
                    <a:bodyPr/>
                    <a:lstStyle/>
                    <a:p>
                      <a:r>
                        <a:rPr lang="en-US" sz="1800" b="1" i="1"/>
                        <a:t>3rd Input</a:t>
                      </a:r>
                      <a:endParaRPr lang="en-US" sz="1800"/>
                    </a:p>
                  </a:txBody>
                  <a:tcPr anchor="ctr">
                    <a:lnL>
                      <a:noFill/>
                    </a:lnL>
                    <a:lnR>
                      <a:noFill/>
                    </a:lnR>
                    <a:lnT>
                      <a:noFill/>
                    </a:lnT>
                    <a:lnB>
                      <a:noFill/>
                    </a:lnB>
                  </a:tcPr>
                </a:tc>
                <a:extLst>
                  <a:ext uri="{0D108BD9-81ED-4DB2-BD59-A6C34878D82A}">
                    <a16:rowId xmlns:a16="http://schemas.microsoft.com/office/drawing/2014/main" val="3815636093"/>
                  </a:ext>
                </a:extLst>
              </a:tr>
              <a:tr h="365760">
                <a:tc>
                  <a:txBody>
                    <a:bodyPr/>
                    <a:lstStyle/>
                    <a:p>
                      <a:r>
                        <a:rPr lang="en-US" sz="1800" i="1"/>
                        <a:t>Salaried?</a:t>
                      </a:r>
                      <a:endParaRPr lang="en-US" sz="1800"/>
                    </a:p>
                  </a:txBody>
                  <a:tcPr anchor="ctr">
                    <a:lnL>
                      <a:noFill/>
                    </a:lnL>
                    <a:lnR>
                      <a:noFill/>
                    </a:lnR>
                    <a:lnT>
                      <a:noFill/>
                    </a:lnT>
                    <a:lnB>
                      <a:noFill/>
                    </a:lnB>
                  </a:tcPr>
                </a:tc>
                <a:tc>
                  <a:txBody>
                    <a:bodyPr/>
                    <a:lstStyle/>
                    <a:p>
                      <a:r>
                        <a:rPr lang="en-US" sz="1800" i="1"/>
                        <a:t>Y</a:t>
                      </a:r>
                      <a:endParaRPr lang="en-US" sz="1800"/>
                    </a:p>
                  </a:txBody>
                  <a:tcPr anchor="ctr">
                    <a:lnL>
                      <a:noFill/>
                    </a:lnL>
                    <a:lnR>
                      <a:noFill/>
                    </a:lnR>
                    <a:lnT>
                      <a:noFill/>
                    </a:lnT>
                    <a:lnB>
                      <a:noFill/>
                    </a:lnB>
                  </a:tcPr>
                </a:tc>
                <a:tc>
                  <a:txBody>
                    <a:bodyPr/>
                    <a:lstStyle/>
                    <a:p>
                      <a:r>
                        <a:rPr lang="en-US" sz="1800" i="1"/>
                        <a:t>N</a:t>
                      </a:r>
                      <a:endParaRPr lang="en-US" sz="1800"/>
                    </a:p>
                  </a:txBody>
                  <a:tcPr anchor="ctr">
                    <a:lnL>
                      <a:noFill/>
                    </a:lnL>
                    <a:lnR>
                      <a:noFill/>
                    </a:lnR>
                    <a:lnT>
                      <a:noFill/>
                    </a:lnT>
                    <a:lnB>
                      <a:noFill/>
                    </a:lnB>
                  </a:tcPr>
                </a:tc>
                <a:tc>
                  <a:txBody>
                    <a:bodyPr/>
                    <a:lstStyle/>
                    <a:p>
                      <a:r>
                        <a:rPr lang="en-US" sz="1800" i="1"/>
                        <a:t>Y</a:t>
                      </a:r>
                      <a:endParaRPr lang="en-US" sz="1800"/>
                    </a:p>
                  </a:txBody>
                  <a:tcPr anchor="ctr">
                    <a:lnL>
                      <a:noFill/>
                    </a:lnL>
                    <a:lnR>
                      <a:noFill/>
                    </a:lnR>
                    <a:lnT>
                      <a:noFill/>
                    </a:lnT>
                    <a:lnB>
                      <a:noFill/>
                    </a:lnB>
                  </a:tcPr>
                </a:tc>
                <a:extLst>
                  <a:ext uri="{0D108BD9-81ED-4DB2-BD59-A6C34878D82A}">
                    <a16:rowId xmlns:a16="http://schemas.microsoft.com/office/drawing/2014/main" val="4217372425"/>
                  </a:ext>
                </a:extLst>
              </a:tr>
              <a:tr h="640080">
                <a:tc>
                  <a:txBody>
                    <a:bodyPr/>
                    <a:lstStyle/>
                    <a:p>
                      <a:r>
                        <a:rPr lang="en-US" sz="1800" i="1"/>
                        <a:t>Monthly Income &gt; 25000</a:t>
                      </a:r>
                      <a:endParaRPr lang="en-US" sz="1800"/>
                    </a:p>
                  </a:txBody>
                  <a:tcPr anchor="ctr">
                    <a:lnL>
                      <a:noFill/>
                    </a:lnL>
                    <a:lnR>
                      <a:noFill/>
                    </a:lnR>
                    <a:lnT>
                      <a:noFill/>
                    </a:lnT>
                    <a:lnB>
                      <a:noFill/>
                    </a:lnB>
                  </a:tcPr>
                </a:tc>
                <a:tc>
                  <a:txBody>
                    <a:bodyPr/>
                    <a:lstStyle/>
                    <a:p>
                      <a:r>
                        <a:rPr lang="en-US" sz="1800" i="1"/>
                        <a:t>N</a:t>
                      </a:r>
                      <a:endParaRPr lang="en-US" sz="1800"/>
                    </a:p>
                  </a:txBody>
                  <a:tcPr anchor="ctr">
                    <a:lnL>
                      <a:noFill/>
                    </a:lnL>
                    <a:lnR>
                      <a:noFill/>
                    </a:lnR>
                    <a:lnT>
                      <a:noFill/>
                    </a:lnT>
                    <a:lnB>
                      <a:noFill/>
                    </a:lnB>
                  </a:tcPr>
                </a:tc>
                <a:tc>
                  <a:txBody>
                    <a:bodyPr/>
                    <a:lstStyle/>
                    <a:p>
                      <a:r>
                        <a:rPr lang="en-US" sz="1800" i="1" dirty="0"/>
                        <a:t>Y</a:t>
                      </a:r>
                      <a:endParaRPr lang="en-US" sz="1800" dirty="0"/>
                    </a:p>
                  </a:txBody>
                  <a:tcPr anchor="ctr">
                    <a:lnL>
                      <a:noFill/>
                    </a:lnL>
                    <a:lnR>
                      <a:noFill/>
                    </a:lnR>
                    <a:lnT>
                      <a:noFill/>
                    </a:lnT>
                    <a:lnB>
                      <a:noFill/>
                    </a:lnB>
                  </a:tcPr>
                </a:tc>
                <a:tc>
                  <a:txBody>
                    <a:bodyPr/>
                    <a:lstStyle/>
                    <a:p>
                      <a:r>
                        <a:rPr lang="en-US" sz="1800" i="1"/>
                        <a:t>Y</a:t>
                      </a:r>
                      <a:endParaRPr lang="en-US" sz="1800"/>
                    </a:p>
                  </a:txBody>
                  <a:tcPr anchor="ctr">
                    <a:lnL>
                      <a:noFill/>
                    </a:lnL>
                    <a:lnR>
                      <a:noFill/>
                    </a:lnR>
                    <a:lnT>
                      <a:noFill/>
                    </a:lnT>
                    <a:lnB>
                      <a:noFill/>
                    </a:lnB>
                  </a:tcPr>
                </a:tc>
                <a:extLst>
                  <a:ext uri="{0D108BD9-81ED-4DB2-BD59-A6C34878D82A}">
                    <a16:rowId xmlns:a16="http://schemas.microsoft.com/office/drawing/2014/main" val="176442037"/>
                  </a:ext>
                </a:extLst>
              </a:tr>
              <a:tr h="640080">
                <a:tc>
                  <a:txBody>
                    <a:bodyPr/>
                    <a:lstStyle/>
                    <a:p>
                      <a:r>
                        <a:rPr lang="en-US" sz="1800" i="1"/>
                        <a:t>IT Returns available?</a:t>
                      </a:r>
                      <a:endParaRPr lang="en-US" sz="1800"/>
                    </a:p>
                  </a:txBody>
                  <a:tcPr anchor="ctr">
                    <a:lnL>
                      <a:noFill/>
                    </a:lnL>
                    <a:lnR>
                      <a:noFill/>
                    </a:lnR>
                    <a:lnT>
                      <a:noFill/>
                    </a:lnT>
                    <a:lnB>
                      <a:noFill/>
                    </a:lnB>
                  </a:tcPr>
                </a:tc>
                <a:tc>
                  <a:txBody>
                    <a:bodyPr/>
                    <a:lstStyle/>
                    <a:p>
                      <a:r>
                        <a:rPr lang="en-US" sz="1800" i="1"/>
                        <a:t>Y</a:t>
                      </a:r>
                      <a:endParaRPr lang="en-US" sz="1800"/>
                    </a:p>
                  </a:txBody>
                  <a:tcPr anchor="ctr">
                    <a:lnL>
                      <a:noFill/>
                    </a:lnL>
                    <a:lnR>
                      <a:noFill/>
                    </a:lnR>
                    <a:lnT>
                      <a:noFill/>
                    </a:lnT>
                    <a:lnB>
                      <a:noFill/>
                    </a:lnB>
                  </a:tcPr>
                </a:tc>
                <a:tc>
                  <a:txBody>
                    <a:bodyPr/>
                    <a:lstStyle/>
                    <a:p>
                      <a:r>
                        <a:rPr lang="en-US" sz="1800" i="1"/>
                        <a:t>N</a:t>
                      </a:r>
                      <a:endParaRPr lang="en-US" sz="1800"/>
                    </a:p>
                  </a:txBody>
                  <a:tcPr anchor="ctr">
                    <a:lnL>
                      <a:noFill/>
                    </a:lnL>
                    <a:lnR>
                      <a:noFill/>
                    </a:lnR>
                    <a:lnT>
                      <a:noFill/>
                    </a:lnT>
                    <a:lnB>
                      <a:noFill/>
                    </a:lnB>
                  </a:tcPr>
                </a:tc>
                <a:tc>
                  <a:txBody>
                    <a:bodyPr/>
                    <a:lstStyle/>
                    <a:p>
                      <a:r>
                        <a:rPr lang="en-US" sz="1800" i="1" dirty="0"/>
                        <a:t>Y</a:t>
                      </a:r>
                      <a:endParaRPr lang="en-US" sz="1800" dirty="0"/>
                    </a:p>
                  </a:txBody>
                  <a:tcPr anchor="ctr">
                    <a:lnL>
                      <a:noFill/>
                    </a:lnL>
                    <a:lnR>
                      <a:noFill/>
                    </a:lnR>
                    <a:lnT>
                      <a:noFill/>
                    </a:lnT>
                    <a:lnB>
                      <a:noFill/>
                    </a:lnB>
                  </a:tcPr>
                </a:tc>
                <a:extLst>
                  <a:ext uri="{0D108BD9-81ED-4DB2-BD59-A6C34878D82A}">
                    <a16:rowId xmlns:a16="http://schemas.microsoft.com/office/drawing/2014/main" val="3336986334"/>
                  </a:ext>
                </a:extLst>
              </a:tr>
              <a:tr h="365760">
                <a:tc>
                  <a:txBody>
                    <a:bodyPr/>
                    <a:lstStyle/>
                    <a:p>
                      <a:r>
                        <a:rPr lang="en-US" sz="1800" b="1" i="1"/>
                        <a:t>ACTIONS</a:t>
                      </a:r>
                      <a:endParaRPr lang="en-US" sz="1800"/>
                    </a:p>
                  </a:txBody>
                  <a:tcPr anchor="ctr">
                    <a:lnL>
                      <a:noFill/>
                    </a:lnL>
                    <a:lnR>
                      <a:noFill/>
                    </a:lnR>
                    <a:lnT>
                      <a:noFill/>
                    </a:lnT>
                    <a:lnB>
                      <a:noFill/>
                    </a:lnB>
                  </a:tcPr>
                </a:tc>
                <a:tc>
                  <a:txBody>
                    <a:bodyPr/>
                    <a:lstStyle/>
                    <a:p>
                      <a:endParaRPr lang="en-US" sz="1800"/>
                    </a:p>
                  </a:txBody>
                  <a:tcPr anchor="ctr">
                    <a:lnL>
                      <a:noFill/>
                    </a:lnL>
                    <a:lnR>
                      <a:noFill/>
                    </a:lnR>
                    <a:lnT>
                      <a:noFill/>
                    </a:lnT>
                    <a:lnB>
                      <a:noFill/>
                    </a:lnB>
                  </a:tcPr>
                </a:tc>
                <a:tc>
                  <a:txBody>
                    <a:bodyPr/>
                    <a:lstStyle/>
                    <a:p>
                      <a:endParaRPr lang="en-US" sz="1800"/>
                    </a:p>
                  </a:txBody>
                  <a:tcPr anchor="ctr">
                    <a:lnL>
                      <a:noFill/>
                    </a:lnL>
                    <a:lnR>
                      <a:noFill/>
                    </a:lnR>
                    <a:lnT>
                      <a:noFill/>
                    </a:lnT>
                    <a:lnB>
                      <a:noFill/>
                    </a:lnB>
                  </a:tcPr>
                </a:tc>
                <a:tc>
                  <a:txBody>
                    <a:bodyPr/>
                    <a:lstStyle/>
                    <a:p>
                      <a:endParaRPr lang="en-US" sz="1800"/>
                    </a:p>
                  </a:txBody>
                  <a:tcPr anchor="ctr">
                    <a:lnL>
                      <a:noFill/>
                    </a:lnL>
                    <a:lnR>
                      <a:noFill/>
                    </a:lnR>
                    <a:lnT>
                      <a:noFill/>
                    </a:lnT>
                    <a:lnB>
                      <a:noFill/>
                    </a:lnB>
                  </a:tcPr>
                </a:tc>
                <a:extLst>
                  <a:ext uri="{0D108BD9-81ED-4DB2-BD59-A6C34878D82A}">
                    <a16:rowId xmlns:a16="http://schemas.microsoft.com/office/drawing/2014/main" val="4001759353"/>
                  </a:ext>
                </a:extLst>
              </a:tr>
              <a:tr h="365760">
                <a:tc>
                  <a:txBody>
                    <a:bodyPr/>
                    <a:lstStyle/>
                    <a:p>
                      <a:r>
                        <a:rPr lang="en-US" sz="1800" i="1"/>
                        <a:t>Loan Eligibility</a:t>
                      </a:r>
                      <a:endParaRPr lang="en-US" sz="1800"/>
                    </a:p>
                  </a:txBody>
                  <a:tcPr anchor="ctr">
                    <a:lnL>
                      <a:noFill/>
                    </a:lnL>
                    <a:lnR>
                      <a:noFill/>
                    </a:lnR>
                    <a:lnT>
                      <a:noFill/>
                    </a:lnT>
                    <a:lnB>
                      <a:noFill/>
                    </a:lnB>
                  </a:tcPr>
                </a:tc>
                <a:tc>
                  <a:txBody>
                    <a:bodyPr/>
                    <a:lstStyle/>
                    <a:p>
                      <a:r>
                        <a:rPr lang="en-US" sz="1800" i="1"/>
                        <a:t>N</a:t>
                      </a:r>
                      <a:endParaRPr lang="en-US" sz="1800"/>
                    </a:p>
                  </a:txBody>
                  <a:tcPr anchor="ctr">
                    <a:lnL>
                      <a:noFill/>
                    </a:lnL>
                    <a:lnR>
                      <a:noFill/>
                    </a:lnR>
                    <a:lnT>
                      <a:noFill/>
                    </a:lnT>
                    <a:lnB>
                      <a:noFill/>
                    </a:lnB>
                  </a:tcPr>
                </a:tc>
                <a:tc>
                  <a:txBody>
                    <a:bodyPr/>
                    <a:lstStyle/>
                    <a:p>
                      <a:r>
                        <a:rPr lang="en-US" sz="1800" i="1"/>
                        <a:t>N</a:t>
                      </a:r>
                      <a:endParaRPr lang="en-US" sz="1800"/>
                    </a:p>
                  </a:txBody>
                  <a:tcPr anchor="ctr">
                    <a:lnL>
                      <a:noFill/>
                    </a:lnL>
                    <a:lnR>
                      <a:noFill/>
                    </a:lnR>
                    <a:lnT>
                      <a:noFill/>
                    </a:lnT>
                    <a:lnB>
                      <a:noFill/>
                    </a:lnB>
                  </a:tcPr>
                </a:tc>
                <a:tc>
                  <a:txBody>
                    <a:bodyPr/>
                    <a:lstStyle/>
                    <a:p>
                      <a:r>
                        <a:rPr lang="en-US" sz="1800" i="1" dirty="0"/>
                        <a:t>Y</a:t>
                      </a:r>
                      <a:endParaRPr lang="en-US" sz="1800" dirty="0"/>
                    </a:p>
                  </a:txBody>
                  <a:tcPr anchor="ctr">
                    <a:lnL>
                      <a:noFill/>
                    </a:lnL>
                    <a:lnR>
                      <a:noFill/>
                    </a:lnR>
                    <a:lnT>
                      <a:noFill/>
                    </a:lnT>
                    <a:lnB>
                      <a:noFill/>
                    </a:lnB>
                  </a:tcPr>
                </a:tc>
                <a:extLst>
                  <a:ext uri="{0D108BD9-81ED-4DB2-BD59-A6C34878D82A}">
                    <a16:rowId xmlns:a16="http://schemas.microsoft.com/office/drawing/2014/main" val="1679750705"/>
                  </a:ext>
                </a:extLst>
              </a:tr>
            </a:tbl>
          </a:graphicData>
        </a:graphic>
      </p:graphicFrame>
      <p:sp>
        <p:nvSpPr>
          <p:cNvPr id="5" name="Rectangle 1"/>
          <p:cNvSpPr>
            <a:spLocks noChangeArrowheads="1"/>
          </p:cNvSpPr>
          <p:nvPr/>
        </p:nvSpPr>
        <p:spPr bwMode="auto">
          <a:xfrm>
            <a:off x="533400" y="3581400"/>
            <a:ext cx="7540398" cy="115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Therefore, it is a simple decision table where </a:t>
            </a:r>
            <a:r>
              <a:rPr kumimoji="0" lang="en-US" altLang="en-US"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Salaried, Monthly Income,</a:t>
            </a:r>
            <a:r>
              <a:rPr kumimoji="0" lang="en-US" altLang="en-US" sz="16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Returns</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are input conditions. In addition to the above, their combination results in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final action (Loan Eligibility).</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661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73872" y="2010012"/>
            <a:ext cx="5648623" cy="1204306"/>
          </a:xfrm>
        </p:spPr>
        <p:txBody>
          <a:bodyPr/>
          <a:lstStyle/>
          <a:p>
            <a:r>
              <a:rPr lang="en-US" dirty="0">
                <a:latin typeface="Times New Roman" panose="02020603050405020304" pitchFamily="18" charset="0"/>
                <a:cs typeface="Times New Roman" panose="02020603050405020304" pitchFamily="18" charset="0"/>
              </a:rPr>
              <a:t>Software Testing</a:t>
            </a:r>
          </a:p>
        </p:txBody>
      </p:sp>
    </p:spTree>
    <p:extLst>
      <p:ext uri="{BB962C8B-B14F-4D97-AF65-F5344CB8AC3E}">
        <p14:creationId xmlns:p14="http://schemas.microsoft.com/office/powerpoint/2010/main" val="3451775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450648"/>
            <a:ext cx="7520940" cy="548640"/>
          </a:xfrm>
        </p:spPr>
        <p:txBody>
          <a:bodyPr/>
          <a:lstStyle/>
          <a:p>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BLACK </a:t>
            </a:r>
            <a:r>
              <a:rPr lang="en-US" sz="2200" b="1" dirty="0">
                <a:latin typeface="Times New Roman" panose="02020603050405020304" pitchFamily="18" charset="0"/>
                <a:cs typeface="Times New Roman" panose="02020603050405020304" pitchFamily="18" charset="0"/>
              </a:rPr>
              <a:t>Box Testing</a:t>
            </a:r>
          </a:p>
        </p:txBody>
      </p:sp>
      <p:sp>
        <p:nvSpPr>
          <p:cNvPr id="3" name="Rectangle 2"/>
          <p:cNvSpPr/>
          <p:nvPr/>
        </p:nvSpPr>
        <p:spPr>
          <a:xfrm>
            <a:off x="658091" y="1020222"/>
            <a:ext cx="8153400" cy="3885936"/>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Black Box Testing is a software testing method in which the functionalities of software applications are tested without having knowledge of internal code structure, implementation details and internal paths</a:t>
            </a:r>
            <a:r>
              <a:rPr lang="en-US" dirty="0" smtClean="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Black Box Testing mainly focuses on input and output of software </a:t>
            </a:r>
            <a:r>
              <a:rPr lang="en-US" dirty="0" smtClean="0">
                <a:latin typeface="Times New Roman" panose="02020603050405020304" pitchFamily="18" charset="0"/>
                <a:cs typeface="Times New Roman" panose="02020603050405020304" pitchFamily="18" charset="0"/>
              </a:rPr>
              <a:t>applications.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also known as Specifications based testing</a:t>
            </a:r>
            <a:r>
              <a:rPr lang="en-US" dirty="0" smtClean="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Independent Testing Team usually performs this type of testing during the software testing life cycle. </a:t>
            </a:r>
          </a:p>
        </p:txBody>
      </p:sp>
    </p:spTree>
    <p:extLst>
      <p:ext uri="{BB962C8B-B14F-4D97-AF65-F5344CB8AC3E}">
        <p14:creationId xmlns:p14="http://schemas.microsoft.com/office/powerpoint/2010/main" val="2539794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47800"/>
            <a:ext cx="7924800" cy="2223942"/>
          </a:xfrm>
          <a:prstGeom prst="rect">
            <a:avLst/>
          </a:prstGeom>
        </p:spPr>
        <p:txBody>
          <a:bodyPr wrap="square">
            <a:spAutoFit/>
          </a:bodyPr>
          <a:lstStyle/>
          <a:p>
            <a:pPr marL="742950" lvl="1"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Graph-Based </a:t>
            </a:r>
            <a:r>
              <a:rPr lang="en-US" dirty="0">
                <a:latin typeface="Times New Roman" panose="02020603050405020304" pitchFamily="18" charset="0"/>
                <a:cs typeface="Times New Roman" panose="02020603050405020304" pitchFamily="18" charset="0"/>
              </a:rPr>
              <a:t>Testing</a:t>
            </a:r>
            <a:r>
              <a:rPr lang="en-US" dirty="0" smtClean="0">
                <a:latin typeface="Times New Roman" panose="02020603050405020304" pitchFamily="18" charset="0"/>
                <a:cs typeface="Times New Roman" panose="02020603050405020304" pitchFamily="18" charset="0"/>
              </a:rPr>
              <a:t>.</a:t>
            </a:r>
          </a:p>
          <a:p>
            <a:pPr marL="742950" lvl="1"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Equivalence partitioning</a:t>
            </a:r>
            <a:r>
              <a:rPr lang="en-US" dirty="0" smtClean="0">
                <a:latin typeface="Times New Roman" panose="02020603050405020304" pitchFamily="18" charset="0"/>
                <a:cs typeface="Times New Roman" panose="02020603050405020304" pitchFamily="18" charset="0"/>
              </a:rPr>
              <a:t>.</a:t>
            </a:r>
          </a:p>
          <a:p>
            <a:pPr marL="742950" lvl="1"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Boundary Value </a:t>
            </a:r>
            <a:r>
              <a:rPr lang="en-US" dirty="0" smtClean="0">
                <a:latin typeface="Times New Roman" panose="02020603050405020304" pitchFamily="18" charset="0"/>
                <a:cs typeface="Times New Roman" panose="02020603050405020304" pitchFamily="18" charset="0"/>
              </a:rPr>
              <a:t>Analysis</a:t>
            </a:r>
          </a:p>
          <a:p>
            <a:pPr marL="742950" lvl="1"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Decision </a:t>
            </a:r>
            <a:r>
              <a:rPr lang="en-US" dirty="0">
                <a:latin typeface="Times New Roman" panose="02020603050405020304" pitchFamily="18" charset="0"/>
                <a:cs typeface="Times New Roman" panose="02020603050405020304" pitchFamily="18" charset="0"/>
              </a:rPr>
              <a:t>Table Testing.</a:t>
            </a:r>
            <a:endParaRPr lang="en-US"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81000" y="649778"/>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BLACK</a:t>
            </a:r>
            <a:r>
              <a:rPr lang="en-US" sz="2200" b="1" dirty="0" smtClean="0">
                <a:latin typeface="Times New Roman" panose="02020603050405020304" pitchFamily="18" charset="0"/>
                <a:cs typeface="Times New Roman" panose="02020603050405020304" pitchFamily="18" charset="0"/>
              </a:rPr>
              <a:t> box Testing techniques:</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212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7965" y="942949"/>
            <a:ext cx="7955192" cy="2308324"/>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step in black-box testing is to understand the objects that are modeled in software and the relationships that connect these objects</a:t>
            </a:r>
            <a:r>
              <a:rPr lang="en-US" dirty="0" smtClean="0">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this has been accomplished, the next step is to define a series of tests that verify “all objects have the expected relationship to one another”.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3724"/>
            <a:ext cx="9144000" cy="3254276"/>
          </a:xfrm>
          <a:prstGeom prst="rect">
            <a:avLst/>
          </a:prstGeom>
        </p:spPr>
      </p:pic>
      <p:sp>
        <p:nvSpPr>
          <p:cNvPr id="6" name="Title 1"/>
          <p:cNvSpPr txBox="1">
            <a:spLocks/>
          </p:cNvSpPr>
          <p:nvPr/>
        </p:nvSpPr>
        <p:spPr>
          <a:xfrm>
            <a:off x="374073" y="570535"/>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Graph-Based Testing :</a:t>
            </a: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91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457200"/>
            <a:ext cx="7620000" cy="6275051"/>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Graph Representation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collection of </a:t>
            </a:r>
            <a:r>
              <a:rPr lang="en-US" b="1" dirty="0">
                <a:latin typeface="Times New Roman" panose="02020603050405020304" pitchFamily="18" charset="0"/>
                <a:cs typeface="Times New Roman" panose="02020603050405020304" pitchFamily="18" charset="0"/>
              </a:rPr>
              <a:t>nodes </a:t>
            </a:r>
            <a:r>
              <a:rPr lang="en-US" dirty="0">
                <a:latin typeface="Times New Roman" panose="02020603050405020304" pitchFamily="18" charset="0"/>
                <a:cs typeface="Times New Roman" panose="02020603050405020304" pitchFamily="18" charset="0"/>
              </a:rPr>
              <a:t>that represent objects,</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Links </a:t>
            </a:r>
            <a:r>
              <a:rPr lang="en-US" dirty="0">
                <a:latin typeface="Times New Roman" panose="02020603050405020304" pitchFamily="18" charset="0"/>
                <a:cs typeface="Times New Roman" panose="02020603050405020304" pitchFamily="18" charset="0"/>
              </a:rPr>
              <a:t>that represent the relationships between objects,</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Node weights</a:t>
            </a:r>
            <a:r>
              <a:rPr lang="en-US" dirty="0">
                <a:latin typeface="Times New Roman" panose="02020603050405020304" pitchFamily="18" charset="0"/>
                <a:cs typeface="Times New Roman" panose="02020603050405020304" pitchFamily="18" charset="0"/>
              </a:rPr>
              <a:t> that describe the properties of a node (e.g., a specific data value or state behavior),</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Link weights</a:t>
            </a:r>
            <a:r>
              <a:rPr lang="en-US" dirty="0">
                <a:latin typeface="Times New Roman" panose="02020603050405020304" pitchFamily="18" charset="0"/>
                <a:cs typeface="Times New Roman" panose="02020603050405020304" pitchFamily="18" charset="0"/>
              </a:rPr>
              <a:t> that describe some characteristic of a link.</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symbolic representation of a graph is shown in Figure.</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Nodes </a:t>
            </a:r>
            <a:r>
              <a:rPr lang="en-US" dirty="0">
                <a:latin typeface="Times New Roman" panose="02020603050405020304" pitchFamily="18" charset="0"/>
                <a:cs typeface="Times New Roman" panose="02020603050405020304" pitchFamily="18" charset="0"/>
              </a:rPr>
              <a:t>are represented as circles connected by links that take a number of different forms.</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directed link</a:t>
            </a:r>
            <a:r>
              <a:rPr lang="en-US" dirty="0">
                <a:latin typeface="Times New Roman" panose="02020603050405020304" pitchFamily="18" charset="0"/>
                <a:cs typeface="Times New Roman" panose="02020603050405020304" pitchFamily="18" charset="0"/>
              </a:rPr>
              <a:t> (represented by an arrow) indicates that a relationship moves in only one direction.</a:t>
            </a:r>
          </a:p>
          <a:p>
            <a:pPr marL="742950" lvl="1" indent="-285750">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A bidirectional link, also called a symmetric link,</a:t>
            </a:r>
            <a:r>
              <a:rPr lang="en-US" dirty="0">
                <a:solidFill>
                  <a:schemeClr val="bg1"/>
                </a:solidFill>
                <a:latin typeface="Times New Roman" panose="02020603050405020304" pitchFamily="18" charset="0"/>
                <a:cs typeface="Times New Roman" panose="02020603050405020304" pitchFamily="18" charset="0"/>
              </a:rPr>
              <a:t> implies that the relationship applies in both directions.</a:t>
            </a:r>
          </a:p>
          <a:p>
            <a:pPr marL="742950" lvl="1" indent="-285750">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Parallel links</a:t>
            </a:r>
            <a:r>
              <a:rPr lang="en-US" dirty="0">
                <a:solidFill>
                  <a:schemeClr val="bg1"/>
                </a:solidFill>
                <a:latin typeface="Times New Roman" panose="02020603050405020304" pitchFamily="18" charset="0"/>
                <a:cs typeface="Times New Roman" panose="02020603050405020304" pitchFamily="18" charset="0"/>
              </a:rPr>
              <a:t> are used when a number of different relationships are established between graph nodes.  </a:t>
            </a:r>
            <a:endParaRPr lang="en-US"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46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371600"/>
            <a:ext cx="8382000"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Equivalence partitioning is a black-box testing method that divides the input domain of a program into classes of data from which test cases can be </a:t>
            </a:r>
            <a:r>
              <a:rPr lang="en-US" dirty="0" smtClean="0">
                <a:latin typeface="Times New Roman" panose="02020603050405020304" pitchFamily="18" charset="0"/>
                <a:cs typeface="Times New Roman" panose="02020603050405020304" pitchFamily="18" charset="0"/>
              </a:rPr>
              <a:t>derived.</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equivalence class represents a </a:t>
            </a:r>
            <a:r>
              <a:rPr lang="en-US" u="sng" dirty="0">
                <a:latin typeface="Times New Roman" panose="02020603050405020304" pitchFamily="18" charset="0"/>
                <a:cs typeface="Times New Roman" panose="02020603050405020304" pitchFamily="18" charset="0"/>
              </a:rPr>
              <a:t>set of valid or invalid states</a:t>
            </a:r>
            <a:r>
              <a:rPr lang="en-US" dirty="0">
                <a:latin typeface="Times New Roman" panose="02020603050405020304" pitchFamily="18" charset="0"/>
                <a:cs typeface="Times New Roman" panose="02020603050405020304" pitchFamily="18" charset="0"/>
              </a:rPr>
              <a:t> for input </a:t>
            </a:r>
            <a:r>
              <a:rPr lang="en-US" dirty="0" smtClean="0">
                <a:latin typeface="Times New Roman" panose="02020603050405020304" pitchFamily="18" charset="0"/>
                <a:cs typeface="Times New Roman" panose="02020603050405020304" pitchFamily="18" charset="0"/>
              </a:rPr>
              <a:t>conditions.</a:t>
            </a:r>
          </a:p>
          <a:p>
            <a:pPr marL="285750" indent="-285750">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Equivalence </a:t>
            </a:r>
            <a:r>
              <a:rPr lang="en-US" b="1" dirty="0">
                <a:latin typeface="Times New Roman" panose="02020603050405020304" pitchFamily="18" charset="0"/>
                <a:cs typeface="Times New Roman" panose="02020603050405020304" pitchFamily="18" charset="0"/>
              </a:rPr>
              <a:t>classes guidelines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an input condition specifies </a:t>
            </a:r>
            <a:r>
              <a:rPr lang="en-US" b="1" u="sng" dirty="0">
                <a:latin typeface="Times New Roman" panose="02020603050405020304" pitchFamily="18" charset="0"/>
                <a:cs typeface="Times New Roman" panose="02020603050405020304" pitchFamily="18" charset="0"/>
              </a:rPr>
              <a:t>a range</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valid and two invalid equivalence classes are defined</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 range: 1 – 10 Eq classes: {</a:t>
            </a:r>
            <a:r>
              <a:rPr lang="en-US" b="1" dirty="0">
                <a:solidFill>
                  <a:srgbClr val="FF0000"/>
                </a:solidFill>
                <a:latin typeface="Times New Roman" panose="02020603050405020304" pitchFamily="18" charset="0"/>
                <a:cs typeface="Times New Roman" panose="02020603050405020304" pitchFamily="18" charset="0"/>
              </a:rPr>
              <a:t>1..10}, {x &lt; 1}, {x &gt; 10</a:t>
            </a:r>
            <a:r>
              <a:rPr lang="en-US" b="1" dirty="0" smtClean="0">
                <a:solidFill>
                  <a:srgbClr val="FF0000"/>
                </a:solidFill>
                <a:latin typeface="Times New Roman" panose="02020603050405020304" pitchFamily="18" charset="0"/>
                <a:cs typeface="Times New Roman" panose="02020603050405020304" pitchFamily="18" charset="0"/>
              </a:rPr>
              <a:t>}</a:t>
            </a:r>
          </a:p>
          <a:p>
            <a:pPr lvl="1">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(Here range is 1-10 then we make a test case that validate 1 to 10 and 1 less  </a:t>
            </a:r>
          </a:p>
          <a:p>
            <a:pPr lvl="1">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value and 1 greater value of 10 will be taken)</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228600" y="533400"/>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Equivalence Partitioning </a:t>
            </a:r>
            <a:r>
              <a:rPr lang="en-US" sz="2200" b="1" dirty="0" smtClean="0">
                <a:latin typeface="Times New Roman" panose="02020603050405020304" pitchFamily="18" charset="0"/>
                <a:cs typeface="Times New Roman" panose="02020603050405020304" pitchFamily="18" charset="0"/>
              </a:rPr>
              <a:t>Method</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243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082040"/>
            <a:ext cx="8382000" cy="3831818"/>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an input condition requires </a:t>
            </a:r>
            <a:r>
              <a:rPr lang="en-US" b="1" u="sng" dirty="0">
                <a:latin typeface="Times New Roman" panose="02020603050405020304" pitchFamily="18" charset="0"/>
                <a:cs typeface="Times New Roman" panose="02020603050405020304" pitchFamily="18" charset="0"/>
              </a:rPr>
              <a:t>a specific value</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valid and two invalid equivalence classes are defined</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 value: 250 Eq classes: </a:t>
            </a:r>
            <a:r>
              <a:rPr lang="en-US" b="1" dirty="0">
                <a:solidFill>
                  <a:srgbClr val="FF0000"/>
                </a:solidFill>
                <a:latin typeface="Times New Roman" panose="02020603050405020304" pitchFamily="18" charset="0"/>
                <a:cs typeface="Times New Roman" panose="02020603050405020304" pitchFamily="18" charset="0"/>
              </a:rPr>
              <a:t>{250}, {x &lt; 250}, {x &gt; 250}</a:t>
            </a:r>
          </a:p>
          <a:p>
            <a:pPr marL="285750" indent="-285750">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an input condition specifies </a:t>
            </a:r>
            <a:r>
              <a:rPr lang="en-US" b="1" u="sng" dirty="0">
                <a:latin typeface="Times New Roman" panose="02020603050405020304" pitchFamily="18" charset="0"/>
                <a:cs typeface="Times New Roman" panose="02020603050405020304" pitchFamily="18" charset="0"/>
              </a:rPr>
              <a:t>a member of a set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valid and one invalid equivalence class are defined</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 set: {-2.5, 7.3, 8.4} Eq classes</a:t>
            </a:r>
            <a:r>
              <a:rPr lang="en-US" b="1" dirty="0">
                <a:solidFill>
                  <a:srgbClr val="FF0000"/>
                </a:solidFill>
                <a:latin typeface="Times New Roman" panose="02020603050405020304" pitchFamily="18" charset="0"/>
                <a:cs typeface="Times New Roman" panose="02020603050405020304" pitchFamily="18" charset="0"/>
              </a:rPr>
              <a:t>: {-2.5, 7.3, 8.4}, {any other x}</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an input condition is </a:t>
            </a:r>
            <a:r>
              <a:rPr lang="en-US" b="1" u="sng" dirty="0">
                <a:latin typeface="Times New Roman" panose="02020603050405020304" pitchFamily="18" charset="0"/>
                <a:cs typeface="Times New Roman" panose="02020603050405020304" pitchFamily="18" charset="0"/>
              </a:rPr>
              <a:t>a Boolean value</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valid and one invalid class are define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 {true condition} Eq classes: </a:t>
            </a:r>
            <a:r>
              <a:rPr lang="en-US" b="1" dirty="0">
                <a:solidFill>
                  <a:srgbClr val="FF0000"/>
                </a:solidFill>
                <a:latin typeface="Times New Roman" panose="02020603050405020304" pitchFamily="18" charset="0"/>
                <a:cs typeface="Times New Roman" panose="02020603050405020304" pitchFamily="18" charset="0"/>
              </a:rPr>
              <a:t>{true condition}, {false condition} </a:t>
            </a:r>
            <a:endParaRPr lang="en-US" b="1" dirty="0">
              <a:solidFill>
                <a:srgbClr val="FF0000"/>
              </a:solidFill>
              <a:effectLst/>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28600" y="304800"/>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Equivalence Partitioning </a:t>
            </a:r>
            <a:r>
              <a:rPr lang="en-US" sz="2200" b="1" dirty="0" smtClean="0">
                <a:latin typeface="Times New Roman" panose="02020603050405020304" pitchFamily="18" charset="0"/>
                <a:cs typeface="Times New Roman" panose="02020603050405020304" pitchFamily="18" charset="0"/>
              </a:rPr>
              <a:t>Method</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195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9382" y="609600"/>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Boundary Value Analysis Technique</a:t>
            </a:r>
          </a:p>
        </p:txBody>
      </p:sp>
      <p:sp>
        <p:nvSpPr>
          <p:cNvPr id="5" name="Rectangle 4"/>
          <p:cNvSpPr/>
          <p:nvPr/>
        </p:nvSpPr>
        <p:spPr>
          <a:xfrm>
            <a:off x="228600" y="1295400"/>
            <a:ext cx="8915400" cy="383181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greater number of errors occurs at the boundaries of the input domain.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for this reason that </a:t>
            </a:r>
            <a:r>
              <a:rPr lang="en-US" b="1" dirty="0">
                <a:latin typeface="Times New Roman" panose="02020603050405020304" pitchFamily="18" charset="0"/>
                <a:cs typeface="Times New Roman" panose="02020603050405020304" pitchFamily="18" charset="0"/>
              </a:rPr>
              <a:t>boundary value analysis (BVA)</a:t>
            </a:r>
            <a:r>
              <a:rPr lang="en-US" dirty="0">
                <a:latin typeface="Times New Roman" panose="02020603050405020304" pitchFamily="18" charset="0"/>
                <a:cs typeface="Times New Roman" panose="02020603050405020304" pitchFamily="18" charset="0"/>
              </a:rPr>
              <a:t> has been developed as a testing technique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both sides of each boundary</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Look at output boundaries for test cases</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 </a:t>
            </a:r>
            <a:r>
              <a:rPr lang="en-US" dirty="0">
                <a:latin typeface="Times New Roman" panose="02020603050405020304" pitchFamily="18" charset="0"/>
                <a:cs typeface="Times New Roman" panose="02020603050405020304" pitchFamily="18" charset="0"/>
              </a:rPr>
              <a:t>min, min-1, max, max+1, typical values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 </a:t>
            </a:r>
            <a:r>
              <a:rPr lang="en-US" b="1" dirty="0">
                <a:solidFill>
                  <a:srgbClr val="FF0000"/>
                </a:solidFill>
                <a:latin typeface="Times New Roman" panose="02020603050405020304" pitchFamily="18" charset="0"/>
                <a:cs typeface="Times New Roman" panose="02020603050405020304" pitchFamily="18" charset="0"/>
              </a:rPr>
              <a:t>: 1 &lt;= x &lt;=100</a:t>
            </a:r>
          </a:p>
          <a:p>
            <a:pPr marL="742950" lvl="1" indent="-285750">
              <a:lnSpc>
                <a:spcPct val="150000"/>
              </a:lnSpc>
              <a:buFont typeface="Arial" panose="020B0604020202020204" pitchFamily="34" charset="0"/>
              <a:buChar char="•"/>
            </a:pPr>
            <a:r>
              <a:rPr lang="en-US" b="1" dirty="0">
                <a:solidFill>
                  <a:srgbClr val="00B050"/>
                </a:solidFill>
                <a:latin typeface="Times New Roman" panose="02020603050405020304" pitchFamily="18" charset="0"/>
                <a:cs typeface="Times New Roman" panose="02020603050405020304" pitchFamily="18" charset="0"/>
              </a:rPr>
              <a:t>Valid : 1, 2, 99, 100</a:t>
            </a:r>
          </a:p>
          <a:p>
            <a:pPr marL="742950" lvl="1" indent="-285750">
              <a:lnSpc>
                <a:spcPct val="150000"/>
              </a:lnSpc>
              <a:buFont typeface="Arial" panose="020B0604020202020204" pitchFamily="34" charset="0"/>
              <a:buChar char="•"/>
            </a:pPr>
            <a:r>
              <a:rPr lang="en-US" b="1" dirty="0">
                <a:solidFill>
                  <a:schemeClr val="accent2">
                    <a:lumMod val="75000"/>
                  </a:schemeClr>
                </a:solidFill>
                <a:latin typeface="Times New Roman" panose="02020603050405020304" pitchFamily="18" charset="0"/>
                <a:cs typeface="Times New Roman" panose="02020603050405020304" pitchFamily="18" charset="0"/>
              </a:rPr>
              <a:t>Invalid : 0 and </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101</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3024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12929</TotalTime>
  <Words>985</Words>
  <Application>Microsoft Office PowerPoint</Application>
  <PresentationFormat>On-screen Show (4:3)</PresentationFormat>
  <Paragraphs>118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Franklin Gothic Medium</vt:lpstr>
      <vt:lpstr>Times New Roman</vt:lpstr>
      <vt:lpstr>Tunga</vt:lpstr>
      <vt:lpstr>Wingdings</vt:lpstr>
      <vt:lpstr>Angles</vt:lpstr>
      <vt:lpstr>Introduction to Software Testing   By  Dr. Praveen Kantha</vt:lpstr>
      <vt:lpstr>Software Testing</vt:lpstr>
      <vt:lpstr> BLACK Box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Praveen Kantha</cp:lastModifiedBy>
  <cp:revision>442</cp:revision>
  <dcterms:created xsi:type="dcterms:W3CDTF">2020-04-16T03:02:51Z</dcterms:created>
  <dcterms:modified xsi:type="dcterms:W3CDTF">2023-03-30T16:05:50Z</dcterms:modified>
</cp:coreProperties>
</file>