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4" r:id="rId1"/>
  </p:sldMasterIdLst>
  <p:notesMasterIdLst>
    <p:notesMasterId r:id="rId20"/>
  </p:notesMasterIdLst>
  <p:sldIdLst>
    <p:sldId id="268" r:id="rId2"/>
    <p:sldId id="375" r:id="rId3"/>
    <p:sldId id="386" r:id="rId4"/>
    <p:sldId id="402" r:id="rId5"/>
    <p:sldId id="401" r:id="rId6"/>
    <p:sldId id="387" r:id="rId7"/>
    <p:sldId id="388" r:id="rId8"/>
    <p:sldId id="403" r:id="rId9"/>
    <p:sldId id="389" r:id="rId10"/>
    <p:sldId id="397" r:id="rId11"/>
    <p:sldId id="399" r:id="rId12"/>
    <p:sldId id="390" r:id="rId13"/>
    <p:sldId id="400" r:id="rId14"/>
    <p:sldId id="404" r:id="rId15"/>
    <p:sldId id="405" r:id="rId16"/>
    <p:sldId id="406" r:id="rId17"/>
    <p:sldId id="407" r:id="rId18"/>
    <p:sldId id="40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2C7C1E-86A3-415F-A80B-48ED8C299100}" type="datetimeFigureOut">
              <a:rPr lang="en-US" smtClean="0"/>
              <a:t>17-Apr-23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54DF2B-F74E-4BE7-B454-FC26241F6C41}" type="slidenum">
              <a:rPr lang="en-US" smtClean="0"/>
              <a:t>‹#›</a:t>
            </a:fld>
            <a:endParaRPr lang="en-US"/>
          </a:p>
        </p:txBody>
      </p:sp>
    </p:spTree>
    <p:extLst>
      <p:ext uri="{BB962C8B-B14F-4D97-AF65-F5344CB8AC3E}">
        <p14:creationId xmlns:p14="http://schemas.microsoft.com/office/powerpoint/2010/main" val="1150084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E1CC87A-2084-49F4-9F63-8732DB616421}" type="datetimeFigureOut">
              <a:rPr lang="en-US" smtClean="0"/>
              <a:t>17-Apr-23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1CC87A-2084-49F4-9F63-8732DB616421}" type="datetimeFigureOut">
              <a:rPr lang="en-US" smtClean="0"/>
              <a:t>17-Apr-23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1CC87A-2084-49F4-9F63-8732DB616421}" type="datetimeFigureOut">
              <a:rPr lang="en-US" smtClean="0"/>
              <a:t>17-Apr-23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C1C17B-0FF4-4F16-A45C-D684EAA19110}" type="datetimeFigureOut">
              <a:rPr lang="en-US" smtClean="0"/>
              <a:t>17-Apr-23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12C5AA-2BD8-4847-A22D-CFC4035D0835}" type="slidenum">
              <a:rPr lang="en-US" smtClean="0"/>
              <a:t>‹#›</a:t>
            </a:fld>
            <a:endParaRPr lang="en-US"/>
          </a:p>
        </p:txBody>
      </p:sp>
    </p:spTree>
    <p:extLst>
      <p:ext uri="{BB962C8B-B14F-4D97-AF65-F5344CB8AC3E}">
        <p14:creationId xmlns:p14="http://schemas.microsoft.com/office/powerpoint/2010/main" val="780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1CC87A-2084-49F4-9F63-8732DB616421}" type="datetimeFigureOut">
              <a:rPr lang="en-US" smtClean="0"/>
              <a:t>17-Apr-23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E1CC87A-2084-49F4-9F63-8732DB616421}" type="datetimeFigureOut">
              <a:rPr lang="en-US" smtClean="0"/>
              <a:t>17-Apr-23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E1CC87A-2084-49F4-9F63-8732DB616421}" type="datetimeFigureOut">
              <a:rPr lang="en-US" smtClean="0"/>
              <a:t>17-Apr-23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C8E92-D437-4C8C-9793-7ED372A80AE7}"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1CC87A-2084-49F4-9F63-8732DB616421}" type="datetimeFigureOut">
              <a:rPr lang="en-US" smtClean="0"/>
              <a:t>17-Apr-23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1CC87A-2084-49F4-9F63-8732DB616421}" type="datetimeFigureOut">
              <a:rPr lang="en-US" smtClean="0"/>
              <a:t>17-Apr-23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1CC87A-2084-49F4-9F63-8732DB616421}" type="datetimeFigureOut">
              <a:rPr lang="en-US" smtClean="0"/>
              <a:t>17-Apr-23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6E1CC87A-2084-49F4-9F63-8732DB616421}" type="datetimeFigureOut">
              <a:rPr lang="en-US" smtClean="0"/>
              <a:t>17-Apr-23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F8DC8E92-D437-4C8C-9793-7ED372A80AE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1CC87A-2084-49F4-9F63-8732DB616421}" type="datetimeFigureOut">
              <a:rPr lang="en-US" smtClean="0"/>
              <a:t>17-Apr-23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E1CC87A-2084-49F4-9F63-8732DB616421}" type="datetimeFigureOut">
              <a:rPr lang="en-US" smtClean="0"/>
              <a:t>17-Apr-23</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F8DC8E92-D437-4C8C-9793-7ED372A80AE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2200"/>
            <a:ext cx="7851648" cy="1828800"/>
          </a:xfrm>
        </p:spPr>
        <p:txBody>
          <a:bodyPr>
            <a:normAutofit fontScale="90000"/>
          </a:bodyPr>
          <a:lstStyle/>
          <a:p>
            <a:pPr algn="ctr"/>
            <a:r>
              <a:rPr lang="en-US" dirty="0">
                <a:solidFill>
                  <a:srgbClr val="002060"/>
                </a:solidFill>
                <a:latin typeface="Times New Roman" panose="02020603050405020304" pitchFamily="18" charset="0"/>
                <a:ea typeface="Arial" panose="020B0604020202020204" pitchFamily="34" charset="0"/>
              </a:rPr>
              <a:t>Introduction to Software Testing</a:t>
            </a:r>
            <a:r>
              <a:rPr lang="en-US" sz="3200" dirty="0">
                <a:solidFill>
                  <a:srgbClr val="002060"/>
                </a:solidFill>
                <a:effectLst/>
                <a:latin typeface="Times New Roman" panose="02020603050405020304" pitchFamily="18" charset="0"/>
                <a:ea typeface="Arial" panose="020B0604020202020204" pitchFamily="34" charset="0"/>
              </a:rPr>
              <a:t/>
            </a:r>
            <a:br>
              <a:rPr lang="en-US" sz="3200" dirty="0">
                <a:solidFill>
                  <a:srgbClr val="002060"/>
                </a:solidFill>
                <a:effectLst/>
                <a:latin typeface="Times New Roman" panose="02020603050405020304" pitchFamily="18" charset="0"/>
                <a:ea typeface="Arial" panose="020B0604020202020204" pitchFamily="34" charset="0"/>
              </a:rPr>
            </a:br>
            <a:r>
              <a:rPr lang="en-US" sz="3200" dirty="0" smtClean="0">
                <a:solidFill>
                  <a:srgbClr val="002060"/>
                </a:solidFill>
                <a:effectLst/>
                <a:latin typeface="Times New Roman" panose="02020603050405020304" pitchFamily="18" charset="0"/>
                <a:ea typeface="Arial" panose="020B0604020202020204" pitchFamily="34" charset="0"/>
              </a:rPr>
              <a:t/>
            </a:r>
            <a:br>
              <a:rPr lang="en-US" sz="3200" dirty="0" smtClean="0">
                <a:solidFill>
                  <a:srgbClr val="002060"/>
                </a:solidFill>
                <a:effectLst/>
                <a:latin typeface="Times New Roman" panose="02020603050405020304" pitchFamily="18" charset="0"/>
                <a:ea typeface="Arial" panose="020B0604020202020204" pitchFamily="34" charset="0"/>
              </a:rPr>
            </a:br>
            <a:r>
              <a:rPr lang="en-US" sz="3200" dirty="0">
                <a:solidFill>
                  <a:srgbClr val="002060"/>
                </a:solidFill>
                <a:effectLst/>
                <a:latin typeface="Times New Roman" panose="02020603050405020304" pitchFamily="18" charset="0"/>
                <a:ea typeface="Arial" panose="020B0604020202020204" pitchFamily="34" charset="0"/>
              </a:rPr>
              <a:t/>
            </a:r>
            <a:br>
              <a:rPr lang="en-US" sz="3200" dirty="0">
                <a:solidFill>
                  <a:srgbClr val="002060"/>
                </a:solidFill>
                <a:effectLst/>
                <a:latin typeface="Times New Roman" panose="02020603050405020304" pitchFamily="18" charset="0"/>
                <a:ea typeface="Arial" panose="020B0604020202020204" pitchFamily="34" charset="0"/>
              </a:rPr>
            </a:br>
            <a:r>
              <a:rPr lang="en-US" sz="3200" dirty="0" smtClean="0">
                <a:solidFill>
                  <a:srgbClr val="002060"/>
                </a:solidFill>
                <a:effectLst/>
                <a:latin typeface="Times New Roman" panose="02020603050405020304" pitchFamily="18" charset="0"/>
                <a:ea typeface="Arial" panose="020B0604020202020204" pitchFamily="34" charset="0"/>
              </a:rPr>
              <a:t>By </a:t>
            </a:r>
            <a:r>
              <a:rPr lang="en-US" sz="3200" dirty="0" smtClean="0">
                <a:solidFill>
                  <a:srgbClr val="002060"/>
                </a:solidFill>
                <a:effectLst/>
                <a:latin typeface="Times New Roman" panose="02020603050405020304" pitchFamily="18" charset="0"/>
                <a:ea typeface="Arial" panose="020B0604020202020204" pitchFamily="34" charset="0"/>
              </a:rPr>
              <a:t/>
            </a:r>
            <a:br>
              <a:rPr lang="en-US" sz="3200" dirty="0" smtClean="0">
                <a:solidFill>
                  <a:srgbClr val="002060"/>
                </a:solidFill>
                <a:effectLst/>
                <a:latin typeface="Times New Roman" panose="02020603050405020304" pitchFamily="18" charset="0"/>
                <a:ea typeface="Arial" panose="020B0604020202020204" pitchFamily="34" charset="0"/>
              </a:rPr>
            </a:br>
            <a:r>
              <a:rPr lang="en-US" sz="3200" dirty="0" smtClean="0">
                <a:solidFill>
                  <a:srgbClr val="002060"/>
                </a:solidFill>
                <a:effectLst/>
                <a:latin typeface="Times New Roman" panose="02020603050405020304" pitchFamily="18" charset="0"/>
                <a:ea typeface="Arial" panose="020B0604020202020204" pitchFamily="34" charset="0"/>
              </a:rPr>
              <a:t/>
            </a:r>
            <a:br>
              <a:rPr lang="en-US" sz="3200" dirty="0" smtClean="0">
                <a:solidFill>
                  <a:srgbClr val="002060"/>
                </a:solidFill>
                <a:effectLst/>
                <a:latin typeface="Times New Roman" panose="02020603050405020304" pitchFamily="18" charset="0"/>
                <a:ea typeface="Arial" panose="020B0604020202020204" pitchFamily="34" charset="0"/>
              </a:rPr>
            </a:br>
            <a:r>
              <a:rPr lang="en-US" sz="3200" dirty="0" smtClean="0">
                <a:solidFill>
                  <a:srgbClr val="002060"/>
                </a:solidFill>
                <a:effectLst/>
                <a:latin typeface="Times New Roman" panose="02020603050405020304" pitchFamily="18" charset="0"/>
                <a:ea typeface="Arial" panose="020B0604020202020204" pitchFamily="34" charset="0"/>
              </a:rPr>
              <a:t>Dr. Praveen Kantha</a:t>
            </a:r>
            <a:endParaRPr lang="en-US" dirty="0">
              <a:solidFill>
                <a:srgbClr val="002060"/>
              </a:solidFill>
            </a:endParaRPr>
          </a:p>
        </p:txBody>
      </p:sp>
      <p:pic>
        <p:nvPicPr>
          <p:cNvPr id="3" name="Picture 2" descr="logo"/>
          <p:cNvPicPr/>
          <p:nvPr/>
        </p:nvPicPr>
        <p:blipFill>
          <a:blip r:embed="rId2" cstate="print"/>
          <a:srcRect/>
          <a:stretch>
            <a:fillRect/>
          </a:stretch>
        </p:blipFill>
        <p:spPr bwMode="auto">
          <a:xfrm>
            <a:off x="152400" y="152400"/>
            <a:ext cx="1676400" cy="914400"/>
          </a:xfrm>
          <a:prstGeom prst="rect">
            <a:avLst/>
          </a:prstGeom>
          <a:noFill/>
        </p:spPr>
      </p:pic>
    </p:spTree>
    <p:extLst>
      <p:ext uri="{BB962C8B-B14F-4D97-AF65-F5344CB8AC3E}">
        <p14:creationId xmlns:p14="http://schemas.microsoft.com/office/powerpoint/2010/main" val="549780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0" y="280389"/>
            <a:ext cx="8610600" cy="548640"/>
          </a:xfrm>
        </p:spPr>
        <p:txBody>
          <a:bodyPr/>
          <a:lstStyle/>
          <a:p>
            <a:r>
              <a:rPr lang="en-US" sz="2200" b="1" dirty="0">
                <a:latin typeface="Times New Roman" panose="02020603050405020304" pitchFamily="18" charset="0"/>
                <a:cs typeface="Times New Roman" panose="02020603050405020304" pitchFamily="18" charset="0"/>
              </a:rPr>
              <a:t> Basic principles for software project scheduling </a:t>
            </a:r>
            <a:br>
              <a:rPr lang="en-US" sz="2200" b="1" dirty="0">
                <a:latin typeface="Times New Roman" panose="02020603050405020304" pitchFamily="18" charset="0"/>
                <a:cs typeface="Times New Roman" panose="02020603050405020304" pitchFamily="18" charset="0"/>
              </a:rPr>
            </a:br>
            <a:endParaRPr lang="en-US" sz="2200" b="1" dirty="0">
              <a:latin typeface="Times New Roman" panose="02020603050405020304" pitchFamily="18" charset="0"/>
              <a:cs typeface="Times New Roman" panose="02020603050405020304" pitchFamily="18" charset="0"/>
            </a:endParaRPr>
          </a:p>
        </p:txBody>
      </p:sp>
      <p:sp>
        <p:nvSpPr>
          <p:cNvPr id="6" name="Rectangle 5"/>
          <p:cNvSpPr/>
          <p:nvPr/>
        </p:nvSpPr>
        <p:spPr>
          <a:xfrm>
            <a:off x="304800" y="829029"/>
            <a:ext cx="8229600" cy="6309420"/>
          </a:xfrm>
          <a:prstGeom prst="rect">
            <a:avLst/>
          </a:prstGeom>
        </p:spPr>
        <p:txBody>
          <a:bodyPr wrap="square">
            <a:spAutoFit/>
          </a:bodyPr>
          <a:lstStyle/>
          <a:p>
            <a:pPr>
              <a:lnSpc>
                <a:spcPct val="200000"/>
              </a:lnSpc>
            </a:pPr>
            <a:r>
              <a:rPr lang="en-US" sz="2000" b="1" dirty="0">
                <a:solidFill>
                  <a:srgbClr val="FF0000"/>
                </a:solidFill>
                <a:latin typeface="Times New Roman" panose="02020603050405020304" pitchFamily="18" charset="0"/>
                <a:cs typeface="Times New Roman" panose="02020603050405020304" pitchFamily="18" charset="0"/>
              </a:rPr>
              <a:t>Time </a:t>
            </a:r>
            <a:r>
              <a:rPr lang="en-US" sz="2000" b="1" dirty="0" smtClean="0">
                <a:solidFill>
                  <a:srgbClr val="FF0000"/>
                </a:solidFill>
                <a:latin typeface="Times New Roman" panose="02020603050405020304" pitchFamily="18" charset="0"/>
                <a:cs typeface="Times New Roman" panose="02020603050405020304" pitchFamily="18" charset="0"/>
              </a:rPr>
              <a:t>allocation:</a:t>
            </a:r>
          </a:p>
          <a:p>
            <a:pPr marL="285750" indent="-285750">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Each </a:t>
            </a:r>
            <a:r>
              <a:rPr lang="en-US" dirty="0">
                <a:latin typeface="Times New Roman" panose="02020603050405020304" pitchFamily="18" charset="0"/>
                <a:cs typeface="Times New Roman" panose="02020603050405020304" pitchFamily="18" charset="0"/>
              </a:rPr>
              <a:t>task to be scheduled must be allocated some number of work units (e.g., person-days of effort</a:t>
            </a:r>
            <a:r>
              <a:rPr lang="en-US" dirty="0" smtClean="0">
                <a:latin typeface="Times New Roman" panose="02020603050405020304" pitchFamily="18" charset="0"/>
                <a:cs typeface="Times New Roman" panose="02020603050405020304" pitchFamily="18" charset="0"/>
              </a:rPr>
              <a:t>).</a:t>
            </a:r>
          </a:p>
          <a:p>
            <a:pPr marL="285750" indent="-285750">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addition, each task must be assigned a start date and a completion date that are a function of the interdependencies and whether work will be conducted on a full-time or part-time basis. </a:t>
            </a:r>
            <a:endParaRPr lang="en-US" dirty="0" smtClean="0">
              <a:latin typeface="Times New Roman" panose="02020603050405020304" pitchFamily="18" charset="0"/>
              <a:cs typeface="Times New Roman" panose="02020603050405020304" pitchFamily="18" charset="0"/>
            </a:endParaRPr>
          </a:p>
          <a:p>
            <a:pPr>
              <a:lnSpc>
                <a:spcPct val="200000"/>
              </a:lnSpc>
            </a:pPr>
            <a:r>
              <a:rPr lang="en-US" sz="2000" b="1" dirty="0">
                <a:solidFill>
                  <a:srgbClr val="FF0000"/>
                </a:solidFill>
                <a:latin typeface="Times New Roman" panose="02020603050405020304" pitchFamily="18" charset="0"/>
                <a:cs typeface="Times New Roman" panose="02020603050405020304" pitchFamily="18" charset="0"/>
              </a:rPr>
              <a:t>Effort validation:</a:t>
            </a:r>
          </a:p>
          <a:p>
            <a:pPr marL="285750" indent="-285750">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Every </a:t>
            </a:r>
            <a:r>
              <a:rPr lang="en-US" dirty="0">
                <a:latin typeface="Times New Roman" panose="02020603050405020304" pitchFamily="18" charset="0"/>
                <a:cs typeface="Times New Roman" panose="02020603050405020304" pitchFamily="18" charset="0"/>
              </a:rPr>
              <a:t>project has a defined number of staff </a:t>
            </a:r>
            <a:r>
              <a:rPr lang="en-US" dirty="0" smtClean="0">
                <a:latin typeface="Times New Roman" panose="02020603050405020304" pitchFamily="18" charset="0"/>
                <a:cs typeface="Times New Roman" panose="02020603050405020304" pitchFamily="18" charset="0"/>
              </a:rPr>
              <a:t>members.</a:t>
            </a:r>
          </a:p>
          <a:p>
            <a:pPr marL="285750" indent="-285750">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As </a:t>
            </a:r>
            <a:r>
              <a:rPr lang="en-US" dirty="0">
                <a:latin typeface="Times New Roman" panose="02020603050405020304" pitchFamily="18" charset="0"/>
                <a:cs typeface="Times New Roman" panose="02020603050405020304" pitchFamily="18" charset="0"/>
              </a:rPr>
              <a:t>time allocation occurs, the project manager must ensure that no more than the allocated number of people have been scheduled at any given time. </a:t>
            </a:r>
          </a:p>
          <a:p>
            <a:pPr marL="285750" indent="-285750">
              <a:lnSpc>
                <a:spcPct val="2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74354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0" y="280389"/>
            <a:ext cx="8610600" cy="548640"/>
          </a:xfrm>
        </p:spPr>
        <p:txBody>
          <a:bodyPr/>
          <a:lstStyle/>
          <a:p>
            <a:r>
              <a:rPr lang="en-US" sz="2200" b="1" dirty="0">
                <a:latin typeface="Times New Roman" panose="02020603050405020304" pitchFamily="18" charset="0"/>
                <a:cs typeface="Times New Roman" panose="02020603050405020304" pitchFamily="18" charset="0"/>
              </a:rPr>
              <a:t> Basic principles for software project scheduling </a:t>
            </a:r>
            <a:br>
              <a:rPr lang="en-US" sz="2200" b="1" dirty="0">
                <a:latin typeface="Times New Roman" panose="02020603050405020304" pitchFamily="18" charset="0"/>
                <a:cs typeface="Times New Roman" panose="02020603050405020304" pitchFamily="18" charset="0"/>
              </a:rPr>
            </a:br>
            <a:endParaRPr lang="en-US" sz="2200" b="1" dirty="0">
              <a:latin typeface="Times New Roman" panose="02020603050405020304" pitchFamily="18" charset="0"/>
              <a:cs typeface="Times New Roman" panose="02020603050405020304" pitchFamily="18" charset="0"/>
            </a:endParaRPr>
          </a:p>
        </p:txBody>
      </p:sp>
      <p:sp>
        <p:nvSpPr>
          <p:cNvPr id="6" name="Rectangle 5"/>
          <p:cNvSpPr/>
          <p:nvPr/>
        </p:nvSpPr>
        <p:spPr>
          <a:xfrm>
            <a:off x="304800" y="829029"/>
            <a:ext cx="8229600" cy="873572"/>
          </a:xfrm>
          <a:prstGeom prst="rect">
            <a:avLst/>
          </a:prstGeom>
        </p:spPr>
        <p:txBody>
          <a:bodyPr wrap="square">
            <a:spAutoFit/>
          </a:bodyPr>
          <a:lstStyle/>
          <a:p>
            <a:pPr>
              <a:lnSpc>
                <a:spcPct val="150000"/>
              </a:lnSpc>
            </a:pP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457200" y="829029"/>
            <a:ext cx="8305800" cy="4847481"/>
          </a:xfrm>
          <a:prstGeom prst="rect">
            <a:avLst/>
          </a:prstGeom>
        </p:spPr>
        <p:txBody>
          <a:bodyPr wrap="square">
            <a:spAutoFit/>
          </a:bodyPr>
          <a:lstStyle/>
          <a:p>
            <a:pPr>
              <a:lnSpc>
                <a:spcPct val="150000"/>
              </a:lnSpc>
            </a:pPr>
            <a:r>
              <a:rPr lang="en-US" sz="2000" b="1" dirty="0">
                <a:solidFill>
                  <a:srgbClr val="FF0000"/>
                </a:solidFill>
                <a:latin typeface="Times New Roman" panose="02020603050405020304" pitchFamily="18" charset="0"/>
                <a:cs typeface="Times New Roman" panose="02020603050405020304" pitchFamily="18" charset="0"/>
              </a:rPr>
              <a:t>Defined responsibilities: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Every task that is scheduled should be assigned to a specific team member. </a:t>
            </a:r>
          </a:p>
          <a:p>
            <a:pPr>
              <a:lnSpc>
                <a:spcPct val="150000"/>
              </a:lnSpc>
            </a:pPr>
            <a:r>
              <a:rPr lang="en-US" sz="2000" b="1" dirty="0" smtClean="0">
                <a:solidFill>
                  <a:srgbClr val="FF0000"/>
                </a:solidFill>
                <a:latin typeface="Times New Roman" panose="02020603050405020304" pitchFamily="18" charset="0"/>
                <a:cs typeface="Times New Roman" panose="02020603050405020304" pitchFamily="18" charset="0"/>
              </a:rPr>
              <a:t>Defined </a:t>
            </a:r>
            <a:r>
              <a:rPr lang="en-US" sz="2000" b="1" dirty="0">
                <a:solidFill>
                  <a:srgbClr val="FF0000"/>
                </a:solidFill>
                <a:latin typeface="Times New Roman" panose="02020603050405020304" pitchFamily="18" charset="0"/>
                <a:cs typeface="Times New Roman" panose="02020603050405020304" pitchFamily="18" charset="0"/>
              </a:rPr>
              <a:t>outcomes:</a:t>
            </a:r>
          </a:p>
          <a:p>
            <a:pPr marL="285750" indent="-28575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Every </a:t>
            </a:r>
            <a:r>
              <a:rPr lang="en-US" dirty="0">
                <a:latin typeface="Times New Roman" panose="02020603050405020304" pitchFamily="18" charset="0"/>
                <a:cs typeface="Times New Roman" panose="02020603050405020304" pitchFamily="18" charset="0"/>
              </a:rPr>
              <a:t>task that is scheduled should have a defined </a:t>
            </a:r>
            <a:r>
              <a:rPr lang="en-US" dirty="0" smtClean="0">
                <a:latin typeface="Times New Roman" panose="02020603050405020304" pitchFamily="18" charset="0"/>
                <a:cs typeface="Times New Roman" panose="02020603050405020304" pitchFamily="18" charset="0"/>
              </a:rPr>
              <a:t>outcome.</a:t>
            </a:r>
          </a:p>
          <a:p>
            <a:pPr marL="285750" indent="-28575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software projects, the outcome is normally a work product (e.g., the design of a module) or a part of a work </a:t>
            </a:r>
            <a:r>
              <a:rPr lang="en-US" dirty="0" smtClean="0">
                <a:latin typeface="Times New Roman" panose="02020603050405020304" pitchFamily="18" charset="0"/>
                <a:cs typeface="Times New Roman" panose="02020603050405020304" pitchFamily="18" charset="0"/>
              </a:rPr>
              <a:t>product.</a:t>
            </a:r>
          </a:p>
          <a:p>
            <a:pPr marL="285750" indent="-28575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Work </a:t>
            </a:r>
            <a:r>
              <a:rPr lang="en-US" dirty="0">
                <a:latin typeface="Times New Roman" panose="02020603050405020304" pitchFamily="18" charset="0"/>
                <a:cs typeface="Times New Roman" panose="02020603050405020304" pitchFamily="18" charset="0"/>
              </a:rPr>
              <a:t>products are often combined in deliverables. </a:t>
            </a:r>
          </a:p>
          <a:p>
            <a:pPr>
              <a:lnSpc>
                <a:spcPct val="150000"/>
              </a:lnSpc>
            </a:pPr>
            <a:r>
              <a:rPr lang="en-US" sz="2000" b="1" dirty="0">
                <a:solidFill>
                  <a:srgbClr val="FF0000"/>
                </a:solidFill>
                <a:latin typeface="Times New Roman" panose="02020603050405020304" pitchFamily="18" charset="0"/>
                <a:cs typeface="Times New Roman" panose="02020603050405020304" pitchFamily="18" charset="0"/>
              </a:rPr>
              <a:t>Defined milestones:</a:t>
            </a:r>
          </a:p>
          <a:p>
            <a:pPr marL="285750" indent="-28575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Every </a:t>
            </a:r>
            <a:r>
              <a:rPr lang="en-US" dirty="0">
                <a:latin typeface="Times New Roman" panose="02020603050405020304" pitchFamily="18" charset="0"/>
                <a:cs typeface="Times New Roman" panose="02020603050405020304" pitchFamily="18" charset="0"/>
              </a:rPr>
              <a:t>task or group of tasks should be associated with a project </a:t>
            </a:r>
            <a:r>
              <a:rPr lang="en-US" dirty="0" smtClean="0">
                <a:latin typeface="Times New Roman" panose="02020603050405020304" pitchFamily="18" charset="0"/>
                <a:cs typeface="Times New Roman" panose="02020603050405020304" pitchFamily="18" charset="0"/>
              </a:rPr>
              <a:t>milestone.</a:t>
            </a:r>
          </a:p>
          <a:p>
            <a:pPr marL="285750" indent="-28575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milestone is accomplished when one or more work products has been reviewed for quality and has been approved. </a:t>
            </a:r>
          </a:p>
        </p:txBody>
      </p:sp>
    </p:spTree>
    <p:extLst>
      <p:ext uri="{BB962C8B-B14F-4D97-AF65-F5344CB8AC3E}">
        <p14:creationId xmlns:p14="http://schemas.microsoft.com/office/powerpoint/2010/main" val="4255945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82180"/>
            <a:ext cx="8305800" cy="561949"/>
          </a:xfrm>
          <a:prstGeom prst="rect">
            <a:avLst/>
          </a:prstGeom>
        </p:spPr>
        <p:txBody>
          <a:bodyPr wrap="square">
            <a:spAutoFit/>
          </a:bodyPr>
          <a:lstStyle/>
          <a:p>
            <a:pPr marL="285750" indent="-285750">
              <a:lnSpc>
                <a:spcPct val="20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228600" y="233178"/>
            <a:ext cx="8229600" cy="548640"/>
          </a:xfrm>
        </p:spPr>
        <p:txBody>
          <a:bodyPr/>
          <a:lstStyle/>
          <a:p>
            <a:r>
              <a:rPr lang="en-US" sz="2200" b="1" dirty="0">
                <a:latin typeface="Times New Roman" panose="02020603050405020304" pitchFamily="18" charset="0"/>
                <a:cs typeface="Times New Roman" panose="02020603050405020304" pitchFamily="18" charset="0"/>
              </a:rPr>
              <a:t>Relationship Between People And Effort </a:t>
            </a:r>
            <a:r>
              <a:rPr lang="en-US" sz="2200" b="1" dirty="0" smtClean="0">
                <a:latin typeface="Times New Roman" panose="02020603050405020304" pitchFamily="18" charset="0"/>
                <a:cs typeface="Times New Roman" panose="02020603050405020304" pitchFamily="18" charset="0"/>
              </a:rPr>
              <a:t> </a:t>
            </a:r>
            <a:endParaRPr lang="en-US" sz="2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533400" y="781818"/>
            <a:ext cx="8229600" cy="3331938"/>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a small software development project a single person can analyze requirements, perform design, generate code, and conduct </a:t>
            </a:r>
            <a:r>
              <a:rPr lang="en-US" dirty="0" smtClean="0">
                <a:latin typeface="Times New Roman" panose="02020603050405020304" pitchFamily="18" charset="0"/>
                <a:cs typeface="Times New Roman" panose="02020603050405020304" pitchFamily="18" charset="0"/>
              </a:rPr>
              <a:t>tests.</a:t>
            </a: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As </a:t>
            </a:r>
            <a:r>
              <a:rPr lang="en-US" dirty="0">
                <a:latin typeface="Times New Roman" panose="02020603050405020304" pitchFamily="18" charset="0"/>
                <a:cs typeface="Times New Roman" panose="02020603050405020304" pitchFamily="18" charset="0"/>
              </a:rPr>
              <a:t>the size of a project increases, more people must become </a:t>
            </a:r>
            <a:r>
              <a:rPr lang="en-US" dirty="0" smtClean="0">
                <a:latin typeface="Times New Roman" panose="02020603050405020304" pitchFamily="18" charset="0"/>
                <a:cs typeface="Times New Roman" panose="02020603050405020304" pitchFamily="18" charset="0"/>
              </a:rPr>
              <a:t>involved.</a:t>
            </a: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is a common myth that is still believed by many managers who are responsible for software development effort "If we fall behind schedule, we can always add more programmers and catch up later in the project." </a:t>
            </a:r>
          </a:p>
        </p:txBody>
      </p:sp>
    </p:spTree>
    <p:extLst>
      <p:ext uri="{BB962C8B-B14F-4D97-AF65-F5344CB8AC3E}">
        <p14:creationId xmlns:p14="http://schemas.microsoft.com/office/powerpoint/2010/main" val="34014910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82180"/>
            <a:ext cx="8305800" cy="561949"/>
          </a:xfrm>
          <a:prstGeom prst="rect">
            <a:avLst/>
          </a:prstGeom>
        </p:spPr>
        <p:txBody>
          <a:bodyPr wrap="square">
            <a:spAutoFit/>
          </a:bodyPr>
          <a:lstStyle/>
          <a:p>
            <a:pPr marL="285750" indent="-285750">
              <a:lnSpc>
                <a:spcPct val="20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228600" y="233178"/>
            <a:ext cx="8229600" cy="548640"/>
          </a:xfrm>
        </p:spPr>
        <p:txBody>
          <a:bodyPr/>
          <a:lstStyle/>
          <a:p>
            <a:r>
              <a:rPr lang="en-US" sz="2200" b="1" dirty="0">
                <a:latin typeface="Times New Roman" panose="02020603050405020304" pitchFamily="18" charset="0"/>
                <a:cs typeface="Times New Roman" panose="02020603050405020304" pitchFamily="18" charset="0"/>
              </a:rPr>
              <a:t>Relationship Between People And Effort - </a:t>
            </a:r>
          </a:p>
        </p:txBody>
      </p:sp>
      <p:sp>
        <p:nvSpPr>
          <p:cNvPr id="3" name="Rectangle 2"/>
          <p:cNvSpPr/>
          <p:nvPr/>
        </p:nvSpPr>
        <p:spPr>
          <a:xfrm>
            <a:off x="304800" y="982972"/>
            <a:ext cx="8534400" cy="5078313"/>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Unfortunately</a:t>
            </a:r>
            <a:r>
              <a:rPr lang="en-US" dirty="0">
                <a:latin typeface="Times New Roman" panose="02020603050405020304" pitchFamily="18" charset="0"/>
                <a:cs typeface="Times New Roman" panose="02020603050405020304" pitchFamily="18" charset="0"/>
              </a:rPr>
              <a:t>, adding people late in a project often has a </a:t>
            </a:r>
            <a:r>
              <a:rPr lang="en-US" dirty="0" smtClean="0">
                <a:latin typeface="Times New Roman" panose="02020603050405020304" pitchFamily="18" charset="0"/>
                <a:cs typeface="Times New Roman" panose="02020603050405020304" pitchFamily="18" charset="0"/>
              </a:rPr>
              <a:t>disturbing </a:t>
            </a:r>
            <a:r>
              <a:rPr lang="en-US" dirty="0">
                <a:latin typeface="Times New Roman" panose="02020603050405020304" pitchFamily="18" charset="0"/>
                <a:cs typeface="Times New Roman" panose="02020603050405020304" pitchFamily="18" charset="0"/>
              </a:rPr>
              <a:t>effect on the project, causing schedules to slip even </a:t>
            </a:r>
            <a:r>
              <a:rPr lang="en-US" dirty="0" smtClean="0">
                <a:latin typeface="Times New Roman" panose="02020603050405020304" pitchFamily="18" charset="0"/>
                <a:cs typeface="Times New Roman" panose="02020603050405020304" pitchFamily="18" charset="0"/>
              </a:rPr>
              <a:t>further.</a:t>
            </a: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people who are added must learn the system, and the people who teach them are the same people who were doing the </a:t>
            </a:r>
            <a:r>
              <a:rPr lang="en-US" dirty="0" smtClean="0">
                <a:latin typeface="Times New Roman" panose="02020603050405020304" pitchFamily="18" charset="0"/>
                <a:cs typeface="Times New Roman" panose="02020603050405020304" pitchFamily="18" charset="0"/>
              </a:rPr>
              <a:t>work.</a:t>
            </a: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While </a:t>
            </a:r>
            <a:r>
              <a:rPr lang="en-US" dirty="0">
                <a:latin typeface="Times New Roman" panose="02020603050405020304" pitchFamily="18" charset="0"/>
                <a:cs typeface="Times New Roman" panose="02020603050405020304" pitchFamily="18" charset="0"/>
              </a:rPr>
              <a:t>teaching, no work is done, and the project falls further </a:t>
            </a:r>
            <a:r>
              <a:rPr lang="en-US" dirty="0" smtClean="0">
                <a:latin typeface="Times New Roman" panose="02020603050405020304" pitchFamily="18" charset="0"/>
                <a:cs typeface="Times New Roman" panose="02020603050405020304" pitchFamily="18" charset="0"/>
              </a:rPr>
              <a:t>behind.</a:t>
            </a: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addition to the time it takes to learn the system, more people increase the number of communication paths and the complexity of communication throughout a </a:t>
            </a:r>
            <a:r>
              <a:rPr lang="en-US" dirty="0" smtClean="0">
                <a:latin typeface="Times New Roman" panose="02020603050405020304" pitchFamily="18" charset="0"/>
                <a:cs typeface="Times New Roman" panose="02020603050405020304" pitchFamily="18" charset="0"/>
              </a:rPr>
              <a:t>project.</a:t>
            </a: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Although </a:t>
            </a:r>
            <a:r>
              <a:rPr lang="en-US" dirty="0">
                <a:latin typeface="Times New Roman" panose="02020603050405020304" pitchFamily="18" charset="0"/>
                <a:cs typeface="Times New Roman" panose="02020603050405020304" pitchFamily="18" charset="0"/>
              </a:rPr>
              <a:t>communication is absolutely essential to successful software development, every new communication path requires additional effort and therefore additional time. </a:t>
            </a:r>
          </a:p>
        </p:txBody>
      </p:sp>
    </p:spTree>
    <p:extLst>
      <p:ext uri="{BB962C8B-B14F-4D97-AF65-F5344CB8AC3E}">
        <p14:creationId xmlns:p14="http://schemas.microsoft.com/office/powerpoint/2010/main" val="40055049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82180"/>
            <a:ext cx="8305800" cy="561949"/>
          </a:xfrm>
          <a:prstGeom prst="rect">
            <a:avLst/>
          </a:prstGeom>
        </p:spPr>
        <p:txBody>
          <a:bodyPr wrap="square">
            <a:spAutoFit/>
          </a:bodyPr>
          <a:lstStyle/>
          <a:p>
            <a:pPr marL="285750" indent="-285750">
              <a:lnSpc>
                <a:spcPct val="20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228600" y="233178"/>
            <a:ext cx="8229600" cy="548640"/>
          </a:xfrm>
        </p:spPr>
        <p:txBody>
          <a:bodyPr/>
          <a:lstStyle/>
          <a:p>
            <a:r>
              <a:rPr lang="en-US" sz="2200" b="1" dirty="0">
                <a:latin typeface="Times New Roman" panose="02020603050405020304" pitchFamily="18" charset="0"/>
                <a:cs typeface="Times New Roman" panose="02020603050405020304" pitchFamily="18" charset="0"/>
              </a:rPr>
              <a:t>Project Scheduling Techniques </a:t>
            </a:r>
            <a:r>
              <a:rPr lang="en-US" sz="2200" b="1" dirty="0" smtClean="0">
                <a:latin typeface="Times New Roman" panose="02020603050405020304" pitchFamily="18" charset="0"/>
                <a:cs typeface="Times New Roman" panose="02020603050405020304" pitchFamily="18" charset="0"/>
              </a:rPr>
              <a:t> </a:t>
            </a:r>
            <a:endParaRPr lang="en-US" sz="2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304800" y="802600"/>
            <a:ext cx="8534400" cy="5539978"/>
          </a:xfrm>
          <a:prstGeom prst="rect">
            <a:avLst/>
          </a:prstGeom>
        </p:spPr>
        <p:txBody>
          <a:bodyPr wrap="square">
            <a:spAutoFit/>
          </a:bodyPr>
          <a:lstStyle/>
          <a:p>
            <a:pPr marL="342900" indent="-342900" algn="just">
              <a:lnSpc>
                <a:spcPct val="150000"/>
              </a:lnSpc>
              <a:buFont typeface="+mj-lt"/>
              <a:buAutoNum type="arabicPeriod"/>
            </a:pP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cs typeface="Times New Roman" panose="02020603050405020304" pitchFamily="18" charset="0"/>
              </a:rPr>
              <a:t>Critical Path Method</a:t>
            </a:r>
            <a:r>
              <a:rPr lang="en-US" sz="2000" b="1" dirty="0" smtClean="0">
                <a:solidFill>
                  <a:srgbClr val="FF0000"/>
                </a:solidFill>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help you determine both longest and shortest possible time  take to complete a </a:t>
            </a:r>
            <a:r>
              <a:rPr lang="en-US" dirty="0" smtClean="0">
                <a:latin typeface="Times New Roman" panose="02020603050405020304" pitchFamily="18" charset="0"/>
                <a:cs typeface="Times New Roman" panose="02020603050405020304" pitchFamily="18" charset="0"/>
              </a:rPr>
              <a:t>project.</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are three essential elements: The tasks required to complete the project, Which tasks depend  on the completion of others, A time estimate  for each activity </a:t>
            </a: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b="1" dirty="0" smtClean="0">
                <a:latin typeface="Times New Roman" panose="02020603050405020304" pitchFamily="18" charset="0"/>
                <a:cs typeface="Times New Roman" panose="02020603050405020304" pitchFamily="18" charset="0"/>
              </a:rPr>
              <a:t>Example:</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are four tasks in the project — A, B, C, and D. </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Task </a:t>
            </a:r>
            <a:r>
              <a:rPr lang="en-US" dirty="0">
                <a:latin typeface="Times New Roman" panose="02020603050405020304" pitchFamily="18" charset="0"/>
                <a:cs typeface="Times New Roman" panose="02020603050405020304" pitchFamily="18" charset="0"/>
              </a:rPr>
              <a:t>B and D can only begin after task A completes, whereas task C has no such </a:t>
            </a:r>
            <a:r>
              <a:rPr lang="en-US" dirty="0" smtClean="0">
                <a:latin typeface="Times New Roman" panose="02020603050405020304" pitchFamily="18" charset="0"/>
                <a:cs typeface="Times New Roman" panose="02020603050405020304" pitchFamily="18" charset="0"/>
              </a:rPr>
              <a:t>restriction.</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Task </a:t>
            </a:r>
            <a:r>
              <a:rPr lang="en-US" dirty="0">
                <a:latin typeface="Times New Roman" panose="02020603050405020304" pitchFamily="18" charset="0"/>
                <a:cs typeface="Times New Roman" panose="02020603050405020304" pitchFamily="18" charset="0"/>
              </a:rPr>
              <a:t>A will be time-sensitive  as any delay in its completion can delay in task B &amp; </a:t>
            </a:r>
            <a:r>
              <a:rPr lang="en-US" dirty="0" smtClean="0">
                <a:latin typeface="Times New Roman" panose="02020603050405020304" pitchFamily="18" charset="0"/>
                <a:cs typeface="Times New Roman" panose="02020603050405020304" pitchFamily="18" charset="0"/>
              </a:rPr>
              <a:t>D.</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Called </a:t>
            </a:r>
            <a:r>
              <a:rPr lang="en-US" dirty="0">
                <a:latin typeface="Times New Roman" panose="02020603050405020304" pitchFamily="18" charset="0"/>
                <a:cs typeface="Times New Roman" panose="02020603050405020304" pitchFamily="18" charset="0"/>
              </a:rPr>
              <a:t>as Critical </a:t>
            </a:r>
            <a:r>
              <a:rPr lang="en-US" dirty="0" smtClean="0">
                <a:latin typeface="Times New Roman" panose="02020603050405020304" pitchFamily="18" charset="0"/>
                <a:cs typeface="Times New Roman" panose="02020603050405020304" pitchFamily="18" charset="0"/>
              </a:rPr>
              <a:t>Task.</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helps in identifying and separating the independent </a:t>
            </a:r>
            <a:r>
              <a:rPr lang="en-US" dirty="0" smtClean="0">
                <a:latin typeface="Times New Roman" panose="02020603050405020304" pitchFamily="18" charset="0"/>
                <a:cs typeface="Times New Roman" panose="02020603050405020304" pitchFamily="18" charset="0"/>
              </a:rPr>
              <a:t>variables.</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Finally</a:t>
            </a:r>
            <a:r>
              <a:rPr lang="en-US" dirty="0">
                <a:latin typeface="Times New Roman" panose="02020603050405020304" pitchFamily="18" charset="0"/>
                <a:cs typeface="Times New Roman" panose="02020603050405020304" pitchFamily="18" charset="0"/>
              </a:rPr>
              <a:t>, it adds milestones to the project.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5810104"/>
            <a:ext cx="2648320" cy="1047896"/>
          </a:xfrm>
          <a:prstGeom prst="rect">
            <a:avLst/>
          </a:prstGeom>
        </p:spPr>
      </p:pic>
    </p:spTree>
    <p:extLst>
      <p:ext uri="{BB962C8B-B14F-4D97-AF65-F5344CB8AC3E}">
        <p14:creationId xmlns:p14="http://schemas.microsoft.com/office/powerpoint/2010/main" val="273853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82180"/>
            <a:ext cx="8305800" cy="561949"/>
          </a:xfrm>
          <a:prstGeom prst="rect">
            <a:avLst/>
          </a:prstGeom>
        </p:spPr>
        <p:txBody>
          <a:bodyPr wrap="square">
            <a:spAutoFit/>
          </a:bodyPr>
          <a:lstStyle/>
          <a:p>
            <a:pPr marL="285750" indent="-285750">
              <a:lnSpc>
                <a:spcPct val="20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228600" y="233178"/>
            <a:ext cx="8229600" cy="548640"/>
          </a:xfrm>
        </p:spPr>
        <p:txBody>
          <a:bodyPr/>
          <a:lstStyle/>
          <a:p>
            <a:r>
              <a:rPr lang="en-US" sz="2200" b="1" dirty="0">
                <a:latin typeface="Times New Roman" panose="02020603050405020304" pitchFamily="18" charset="0"/>
                <a:cs typeface="Times New Roman" panose="02020603050405020304" pitchFamily="18" charset="0"/>
              </a:rPr>
              <a:t>Project Scheduling Techniques </a:t>
            </a:r>
            <a:r>
              <a:rPr lang="en-US" sz="2200" b="1" dirty="0" smtClean="0">
                <a:latin typeface="Times New Roman" panose="02020603050405020304" pitchFamily="18" charset="0"/>
                <a:cs typeface="Times New Roman" panose="02020603050405020304" pitchFamily="18" charset="0"/>
              </a:rPr>
              <a:t> </a:t>
            </a:r>
            <a:endParaRPr lang="en-US" sz="2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304800" y="802600"/>
            <a:ext cx="8534400" cy="4339650"/>
          </a:xfrm>
          <a:prstGeom prst="rect">
            <a:avLst/>
          </a:prstGeom>
        </p:spPr>
        <p:txBody>
          <a:bodyPr wrap="square">
            <a:spAutoFit/>
          </a:bodyPr>
          <a:lstStyle/>
          <a:p>
            <a:pPr marL="457200" indent="-457200" algn="just">
              <a:lnSpc>
                <a:spcPct val="150000"/>
              </a:lnSpc>
              <a:buFont typeface="+mj-lt"/>
              <a:buAutoNum type="arabicPeriod" startAt="2"/>
            </a:pPr>
            <a:r>
              <a:rPr lang="en-US" sz="2000" b="1" dirty="0" smtClean="0">
                <a:solidFill>
                  <a:srgbClr val="FF0000"/>
                </a:solidFill>
                <a:latin typeface="Times New Roman" panose="02020603050405020304" pitchFamily="18" charset="0"/>
                <a:cs typeface="Times New Roman" panose="02020603050405020304" pitchFamily="18" charset="0"/>
              </a:rPr>
              <a:t>Program </a:t>
            </a:r>
            <a:r>
              <a:rPr lang="en-US" sz="2000" b="1" dirty="0">
                <a:solidFill>
                  <a:srgbClr val="FF0000"/>
                </a:solidFill>
                <a:latin typeface="Times New Roman" panose="02020603050405020304" pitchFamily="18" charset="0"/>
                <a:cs typeface="Times New Roman" panose="02020603050405020304" pitchFamily="18" charset="0"/>
              </a:rPr>
              <a:t>Evaluation and Review Technique (PERT): </a:t>
            </a:r>
            <a:endParaRPr lang="en-US" sz="2000" b="1" dirty="0" smtClean="0">
              <a:solidFill>
                <a:srgbClr val="FF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a way to schedule flow of tasks in a project and estimate total time  taken to complete </a:t>
            </a:r>
            <a:r>
              <a:rPr lang="en-US" dirty="0" smtClean="0">
                <a:latin typeface="Times New Roman" panose="02020603050405020304" pitchFamily="18" charset="0"/>
                <a:cs typeface="Times New Roman" panose="02020603050405020304" pitchFamily="18" charset="0"/>
              </a:rPr>
              <a:t>it.</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PERT </a:t>
            </a:r>
            <a:r>
              <a:rPr lang="en-US" dirty="0">
                <a:latin typeface="Times New Roman" panose="02020603050405020304" pitchFamily="18" charset="0"/>
                <a:cs typeface="Times New Roman" panose="02020603050405020304" pitchFamily="18" charset="0"/>
              </a:rPr>
              <a:t>charts  offer a visual representation of the major activities (and dependencies) in a </a:t>
            </a:r>
            <a:r>
              <a:rPr lang="en-US" dirty="0" smtClean="0">
                <a:latin typeface="Times New Roman" panose="02020603050405020304" pitchFamily="18" charset="0"/>
                <a:cs typeface="Times New Roman" panose="02020603050405020304" pitchFamily="18" charset="0"/>
              </a:rPr>
              <a:t>project</a:t>
            </a:r>
          </a:p>
          <a:p>
            <a:pPr algn="just">
              <a:lnSpc>
                <a:spcPct val="150000"/>
              </a:lnSpc>
            </a:pPr>
            <a:r>
              <a:rPr lang="en-US" sz="2000" b="1" dirty="0" smtClean="0">
                <a:latin typeface="Times New Roman" panose="02020603050405020304" pitchFamily="18" charset="0"/>
                <a:cs typeface="Times New Roman" panose="02020603050405020304" pitchFamily="18" charset="0"/>
              </a:rPr>
              <a:t>It </a:t>
            </a:r>
            <a:r>
              <a:rPr lang="en-US" sz="2000" b="1" dirty="0">
                <a:latin typeface="Times New Roman" panose="02020603050405020304" pitchFamily="18" charset="0"/>
                <a:cs typeface="Times New Roman" panose="02020603050405020304" pitchFamily="18" charset="0"/>
              </a:rPr>
              <a:t>calculate</a:t>
            </a:r>
            <a:r>
              <a:rPr lang="en-US" sz="2000" b="1"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Optimistic </a:t>
            </a:r>
            <a:r>
              <a:rPr lang="en-US" b="1" dirty="0">
                <a:latin typeface="Times New Roman" panose="02020603050405020304" pitchFamily="18" charset="0"/>
                <a:cs typeface="Times New Roman" panose="02020603050405020304" pitchFamily="18" charset="0"/>
              </a:rPr>
              <a:t>time (0): </a:t>
            </a:r>
            <a:r>
              <a:rPr lang="en-US" dirty="0">
                <a:latin typeface="Times New Roman" panose="02020603050405020304" pitchFamily="18" charset="0"/>
                <a:cs typeface="Times New Roman" panose="02020603050405020304" pitchFamily="18" charset="0"/>
              </a:rPr>
              <a:t>Quickest time  you can complete a </a:t>
            </a:r>
            <a:r>
              <a:rPr lang="en-US" dirty="0" smtClean="0">
                <a:latin typeface="Times New Roman" panose="02020603050405020304" pitchFamily="18" charset="0"/>
                <a:cs typeface="Times New Roman" panose="02020603050405020304" pitchFamily="18" charset="0"/>
              </a:rPr>
              <a:t>project</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Pessimistic time (P): </a:t>
            </a:r>
            <a:r>
              <a:rPr lang="en-US" dirty="0">
                <a:latin typeface="Times New Roman" panose="02020603050405020304" pitchFamily="18" charset="0"/>
                <a:cs typeface="Times New Roman" panose="02020603050405020304" pitchFamily="18" charset="0"/>
              </a:rPr>
              <a:t>Longest time  it'll take to complete your </a:t>
            </a:r>
            <a:r>
              <a:rPr lang="en-US" dirty="0" smtClean="0">
                <a:latin typeface="Times New Roman" panose="02020603050405020304" pitchFamily="18" charset="0"/>
                <a:cs typeface="Times New Roman" panose="02020603050405020304" pitchFamily="18" charset="0"/>
              </a:rPr>
              <a:t>project</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Most likely time (M): </a:t>
            </a:r>
            <a:r>
              <a:rPr lang="en-US" dirty="0">
                <a:latin typeface="Times New Roman" panose="02020603050405020304" pitchFamily="18" charset="0"/>
                <a:cs typeface="Times New Roman" panose="02020603050405020304" pitchFamily="18" charset="0"/>
              </a:rPr>
              <a:t>How long it'll take to finish your project if there are no problems. • (0 + 4M + P)/6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4876800"/>
            <a:ext cx="5257800" cy="2067353"/>
          </a:xfrm>
          <a:prstGeom prst="rect">
            <a:avLst/>
          </a:prstGeom>
        </p:spPr>
      </p:pic>
    </p:spTree>
    <p:extLst>
      <p:ext uri="{BB962C8B-B14F-4D97-AF65-F5344CB8AC3E}">
        <p14:creationId xmlns:p14="http://schemas.microsoft.com/office/powerpoint/2010/main" val="12495294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82180"/>
            <a:ext cx="8305800" cy="561949"/>
          </a:xfrm>
          <a:prstGeom prst="rect">
            <a:avLst/>
          </a:prstGeom>
        </p:spPr>
        <p:txBody>
          <a:bodyPr wrap="square">
            <a:spAutoFit/>
          </a:bodyPr>
          <a:lstStyle/>
          <a:p>
            <a:pPr marL="285750" indent="-285750">
              <a:lnSpc>
                <a:spcPct val="20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228600" y="233178"/>
            <a:ext cx="8229600" cy="548640"/>
          </a:xfrm>
        </p:spPr>
        <p:txBody>
          <a:bodyPr/>
          <a:lstStyle/>
          <a:p>
            <a:r>
              <a:rPr lang="en-US" sz="2200" b="1" dirty="0">
                <a:latin typeface="Times New Roman" panose="02020603050405020304" pitchFamily="18" charset="0"/>
                <a:cs typeface="Times New Roman" panose="02020603050405020304" pitchFamily="18" charset="0"/>
              </a:rPr>
              <a:t>Project Scheduling Techniques </a:t>
            </a:r>
            <a:r>
              <a:rPr lang="en-US" sz="2200" b="1" dirty="0" smtClean="0">
                <a:latin typeface="Times New Roman" panose="02020603050405020304" pitchFamily="18" charset="0"/>
                <a:cs typeface="Times New Roman" panose="02020603050405020304" pitchFamily="18" charset="0"/>
              </a:rPr>
              <a:t> </a:t>
            </a:r>
            <a:endParaRPr lang="en-US" sz="2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304800" y="802600"/>
            <a:ext cx="8534400" cy="3046988"/>
          </a:xfrm>
          <a:prstGeom prst="rect">
            <a:avLst/>
          </a:prstGeom>
        </p:spPr>
        <p:txBody>
          <a:bodyPr wrap="square">
            <a:spAutoFit/>
          </a:bodyPr>
          <a:lstStyle/>
          <a:p>
            <a:pPr marL="457200" indent="-457200" algn="just">
              <a:lnSpc>
                <a:spcPct val="150000"/>
              </a:lnSpc>
              <a:buFont typeface="+mj-lt"/>
              <a:buAutoNum type="arabicPeriod" startAt="3"/>
            </a:pPr>
            <a:r>
              <a:rPr lang="en-US" sz="2000" b="1" dirty="0">
                <a:solidFill>
                  <a:srgbClr val="FF0000"/>
                </a:solidFill>
                <a:latin typeface="Times New Roman" panose="02020603050405020304" pitchFamily="18" charset="0"/>
                <a:cs typeface="Times New Roman" panose="02020603050405020304" pitchFamily="18" charset="0"/>
              </a:rPr>
              <a:t> Gantt Chart: </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Gantt chart is a type of bar graph that project managers use for planning and scheduling  </a:t>
            </a: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complex </a:t>
            </a:r>
            <a:r>
              <a:rPr lang="en-US" dirty="0" smtClean="0">
                <a:latin typeface="Times New Roman" panose="02020603050405020304" pitchFamily="18" charset="0"/>
                <a:cs typeface="Times New Roman" panose="02020603050405020304" pitchFamily="18" charset="0"/>
              </a:rPr>
              <a:t>project.</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represent each task horizontally on a bar chart, which shows the start and end dates  &amp; they frequently include deadlines &amp; dependencies  of </a:t>
            </a:r>
            <a:r>
              <a:rPr lang="en-US" dirty="0" smtClean="0">
                <a:latin typeface="Times New Roman" panose="02020603050405020304" pitchFamily="18" charset="0"/>
                <a:cs typeface="Times New Roman" panose="02020603050405020304" pitchFamily="18" charset="0"/>
              </a:rPr>
              <a:t>tasks.</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easier to visualize the progress of a project  and see how different tasks interact with one another.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29035"/>
            <a:ext cx="9144000" cy="3115110"/>
          </a:xfrm>
          <a:prstGeom prst="rect">
            <a:avLst/>
          </a:prstGeom>
        </p:spPr>
      </p:pic>
    </p:spTree>
    <p:extLst>
      <p:ext uri="{BB962C8B-B14F-4D97-AF65-F5344CB8AC3E}">
        <p14:creationId xmlns:p14="http://schemas.microsoft.com/office/powerpoint/2010/main" val="7685965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82180"/>
            <a:ext cx="8305800" cy="561949"/>
          </a:xfrm>
          <a:prstGeom prst="rect">
            <a:avLst/>
          </a:prstGeom>
        </p:spPr>
        <p:txBody>
          <a:bodyPr wrap="square">
            <a:spAutoFit/>
          </a:bodyPr>
          <a:lstStyle/>
          <a:p>
            <a:pPr marL="285750" indent="-285750">
              <a:lnSpc>
                <a:spcPct val="20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228600" y="233178"/>
            <a:ext cx="8229600" cy="548640"/>
          </a:xfrm>
        </p:spPr>
        <p:txBody>
          <a:bodyPr/>
          <a:lstStyle/>
          <a:p>
            <a:r>
              <a:rPr lang="en-US" sz="2200" b="1" dirty="0">
                <a:latin typeface="Times New Roman" panose="02020603050405020304" pitchFamily="18" charset="0"/>
                <a:cs typeface="Times New Roman" panose="02020603050405020304" pitchFamily="18" charset="0"/>
              </a:rPr>
              <a:t>Project Scheduling Techniques </a:t>
            </a:r>
            <a:r>
              <a:rPr lang="en-US" sz="2200" b="1" dirty="0" smtClean="0">
                <a:latin typeface="Times New Roman" panose="02020603050405020304" pitchFamily="18" charset="0"/>
                <a:cs typeface="Times New Roman" panose="02020603050405020304" pitchFamily="18" charset="0"/>
              </a:rPr>
              <a:t> </a:t>
            </a:r>
            <a:endParaRPr lang="en-US" sz="2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304800" y="802600"/>
            <a:ext cx="8534400" cy="2215991"/>
          </a:xfrm>
          <a:prstGeom prst="rect">
            <a:avLst/>
          </a:prstGeom>
        </p:spPr>
        <p:txBody>
          <a:bodyPr wrap="square">
            <a:spAutoFit/>
          </a:bodyPr>
          <a:lstStyle/>
          <a:p>
            <a:pPr marL="457200" indent="-457200" algn="just">
              <a:lnSpc>
                <a:spcPct val="150000"/>
              </a:lnSpc>
              <a:buFont typeface="+mj-lt"/>
              <a:buAutoNum type="arabicPeriod" startAt="4"/>
            </a:pPr>
            <a:r>
              <a:rPr lang="en-US" sz="2000" b="1" dirty="0">
                <a:solidFill>
                  <a:srgbClr val="FF0000"/>
                </a:solidFill>
                <a:latin typeface="Times New Roman" panose="02020603050405020304" pitchFamily="18" charset="0"/>
                <a:cs typeface="Times New Roman" panose="02020603050405020304" pitchFamily="18" charset="0"/>
              </a:rPr>
              <a:t> Task List: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One </a:t>
            </a:r>
            <a:r>
              <a:rPr lang="en-US" dirty="0">
                <a:latin typeface="Times New Roman" panose="02020603050405020304" pitchFamily="18" charset="0"/>
                <a:cs typeface="Times New Roman" panose="02020603050405020304" pitchFamily="18" charset="0"/>
              </a:rPr>
              <a:t>of the simplest project scheduling techniques  is the creation of a task </a:t>
            </a:r>
            <a:r>
              <a:rPr lang="en-US" dirty="0" smtClean="0">
                <a:latin typeface="Times New Roman" panose="02020603050405020304" pitchFamily="18" charset="0"/>
                <a:cs typeface="Times New Roman" panose="02020603050405020304" pitchFamily="18" charset="0"/>
              </a:rPr>
              <a:t>list.</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Create </a:t>
            </a:r>
            <a:r>
              <a:rPr lang="en-US" dirty="0">
                <a:latin typeface="Times New Roman" panose="02020603050405020304" pitchFamily="18" charset="0"/>
                <a:cs typeface="Times New Roman" panose="02020603050405020304" pitchFamily="18" charset="0"/>
              </a:rPr>
              <a:t>task list using a word processor or spreadsheet  </a:t>
            </a:r>
            <a:r>
              <a:rPr lang="en-US" dirty="0" smtClean="0">
                <a:latin typeface="Times New Roman" panose="02020603050405020304" pitchFamily="18" charset="0"/>
                <a:cs typeface="Times New Roman" panose="02020603050405020304" pitchFamily="18" charset="0"/>
              </a:rPr>
              <a:t>software.</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create a list of tasks  and include important </a:t>
            </a:r>
            <a:r>
              <a:rPr lang="en-US" dirty="0" smtClean="0">
                <a:latin typeface="Times New Roman" panose="02020603050405020304" pitchFamily="18" charset="0"/>
                <a:cs typeface="Times New Roman" panose="02020603050405020304" pitchFamily="18" charset="0"/>
              </a:rPr>
              <a:t>intonation </a:t>
            </a:r>
            <a:r>
              <a:rPr lang="en-US" dirty="0">
                <a:latin typeface="Times New Roman" panose="02020603050405020304" pitchFamily="18" charset="0"/>
                <a:cs typeface="Times New Roman" panose="02020603050405020304" pitchFamily="18" charset="0"/>
              </a:rPr>
              <a:t>like the task manager, start date, deadline &amp; completion status.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66929"/>
            <a:ext cx="9143999" cy="3877216"/>
          </a:xfrm>
          <a:prstGeom prst="rect">
            <a:avLst/>
          </a:prstGeom>
        </p:spPr>
      </p:pic>
    </p:spTree>
    <p:extLst>
      <p:ext uri="{BB962C8B-B14F-4D97-AF65-F5344CB8AC3E}">
        <p14:creationId xmlns:p14="http://schemas.microsoft.com/office/powerpoint/2010/main" val="29950630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82180"/>
            <a:ext cx="8305800" cy="561949"/>
          </a:xfrm>
          <a:prstGeom prst="rect">
            <a:avLst/>
          </a:prstGeom>
        </p:spPr>
        <p:txBody>
          <a:bodyPr wrap="square">
            <a:spAutoFit/>
          </a:bodyPr>
          <a:lstStyle/>
          <a:p>
            <a:pPr marL="285750" indent="-285750">
              <a:lnSpc>
                <a:spcPct val="20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152400" y="73330"/>
            <a:ext cx="8229600" cy="548640"/>
          </a:xfrm>
        </p:spPr>
        <p:txBody>
          <a:bodyPr/>
          <a:lstStyle/>
          <a:p>
            <a:r>
              <a:rPr lang="en-US" sz="2200" b="1" dirty="0">
                <a:latin typeface="Times New Roman" panose="02020603050405020304" pitchFamily="18" charset="0"/>
                <a:cs typeface="Times New Roman" panose="02020603050405020304" pitchFamily="18" charset="0"/>
              </a:rPr>
              <a:t>Project Scheduling Techniques </a:t>
            </a:r>
            <a:r>
              <a:rPr lang="en-US" sz="2200" b="1" dirty="0" smtClean="0">
                <a:latin typeface="Times New Roman" panose="02020603050405020304" pitchFamily="18" charset="0"/>
                <a:cs typeface="Times New Roman" panose="02020603050405020304" pitchFamily="18" charset="0"/>
              </a:rPr>
              <a:t> </a:t>
            </a:r>
            <a:endParaRPr lang="en-US" sz="2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304800" y="415438"/>
            <a:ext cx="8534400" cy="4801314"/>
          </a:xfrm>
          <a:prstGeom prst="rect">
            <a:avLst/>
          </a:prstGeom>
        </p:spPr>
        <p:txBody>
          <a:bodyPr wrap="square">
            <a:spAutoFit/>
          </a:bodyPr>
          <a:lstStyle/>
          <a:p>
            <a:pPr marL="457200" indent="-457200" algn="just">
              <a:lnSpc>
                <a:spcPct val="150000"/>
              </a:lnSpc>
              <a:buFont typeface="+mj-lt"/>
              <a:buAutoNum type="arabicPeriod" startAt="5"/>
            </a:pPr>
            <a:r>
              <a:rPr lang="en-US" sz="2000" b="1" dirty="0">
                <a:solidFill>
                  <a:srgbClr val="FF0000"/>
                </a:solidFill>
                <a:latin typeface="Times New Roman" panose="02020603050405020304" pitchFamily="18" charset="0"/>
                <a:cs typeface="Times New Roman" panose="02020603050405020304" pitchFamily="18" charset="0"/>
              </a:rPr>
              <a:t> Fast Tracking : </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Fast Tracking, Project is being implemented by either simultaneously executing many tasks  or by overlapping many tasks  to each </a:t>
            </a:r>
            <a:r>
              <a:rPr lang="en-US" dirty="0" smtClean="0">
                <a:latin typeface="Times New Roman" panose="02020603050405020304" pitchFamily="18" charset="0"/>
                <a:cs typeface="Times New Roman" panose="02020603050405020304" pitchFamily="18" charset="0"/>
              </a:rPr>
              <a:t>other.</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In software development project, designing and development can be taken up in parallel. Once design of essential features is ready and approved, development team can work on it. Meanwhile, the designing team will work on the remaining elements and functions. </a:t>
            </a:r>
          </a:p>
          <a:p>
            <a:pPr marL="342900" indent="-342900" algn="just">
              <a:lnSpc>
                <a:spcPct val="150000"/>
              </a:lnSpc>
              <a:buFont typeface="+mj-lt"/>
              <a:buAutoNum type="arabicPeriod" startAt="6"/>
            </a:pPr>
            <a:r>
              <a:rPr lang="en-US" sz="2000" b="1" dirty="0">
                <a:solidFill>
                  <a:srgbClr val="FF0000"/>
                </a:solidFill>
                <a:latin typeface="Times New Roman" panose="02020603050405020304" pitchFamily="18" charset="0"/>
                <a:cs typeface="Times New Roman" panose="02020603050405020304" pitchFamily="18" charset="0"/>
              </a:rPr>
              <a:t>Crashing</a:t>
            </a:r>
            <a:r>
              <a:rPr lang="en-US" sz="2000" b="1" dirty="0" smtClean="0">
                <a:solidFill>
                  <a:srgbClr val="FF0000"/>
                </a:solidFill>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Crashing </a:t>
            </a:r>
            <a:r>
              <a:rPr lang="en-US" dirty="0">
                <a:latin typeface="Times New Roman" panose="02020603050405020304" pitchFamily="18" charset="0"/>
                <a:cs typeface="Times New Roman" panose="02020603050405020304" pitchFamily="18" charset="0"/>
              </a:rPr>
              <a:t>deals with involving more resources to finish the project on </a:t>
            </a:r>
            <a:r>
              <a:rPr lang="en-US" dirty="0" smtClean="0">
                <a:latin typeface="Times New Roman" panose="02020603050405020304" pitchFamily="18" charset="0"/>
                <a:cs typeface="Times New Roman" panose="02020603050405020304" pitchFamily="18" charset="0"/>
              </a:rPr>
              <a:t>time.</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Add more developer in project, Paying overtime to </a:t>
            </a:r>
            <a:r>
              <a:rPr lang="en-US" dirty="0" smtClean="0">
                <a:latin typeface="Times New Roman" panose="02020603050405020304" pitchFamily="18" charset="0"/>
                <a:cs typeface="Times New Roman" panose="02020603050405020304" pitchFamily="18" charset="0"/>
              </a:rPr>
              <a:t>employee,</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Crashing </a:t>
            </a:r>
            <a:r>
              <a:rPr lang="en-US" dirty="0">
                <a:latin typeface="Times New Roman" panose="02020603050405020304" pitchFamily="18" charset="0"/>
                <a:cs typeface="Times New Roman" panose="02020603050405020304" pitchFamily="18" charset="0"/>
              </a:rPr>
              <a:t>can only be applied when it fits your project budget.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4515" y="5002095"/>
            <a:ext cx="2810267" cy="1876687"/>
          </a:xfrm>
          <a:prstGeom prst="rect">
            <a:avLst/>
          </a:prstGeom>
        </p:spPr>
      </p:pic>
    </p:spTree>
    <p:extLst>
      <p:ext uri="{BB962C8B-B14F-4D97-AF65-F5344CB8AC3E}">
        <p14:creationId xmlns:p14="http://schemas.microsoft.com/office/powerpoint/2010/main" val="3742025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994983" y="1799013"/>
            <a:ext cx="6291854" cy="1204306"/>
          </a:xfrm>
        </p:spPr>
        <p:txBody>
          <a:bodyPr/>
          <a:lstStyle/>
          <a:p>
            <a:r>
              <a:rPr lang="en-US" b="1" dirty="0">
                <a:latin typeface="Times New Roman" panose="02020603050405020304" pitchFamily="18" charset="0"/>
                <a:cs typeface="Times New Roman" panose="02020603050405020304" pitchFamily="18" charset="0"/>
              </a:rPr>
              <a:t>project </a:t>
            </a:r>
            <a:r>
              <a:rPr lang="en-US" b="1" dirty="0" smtClean="0">
                <a:latin typeface="Times New Roman" panose="02020603050405020304" pitchFamily="18" charset="0"/>
                <a:cs typeface="Times New Roman" panose="02020603050405020304" pitchFamily="18" charset="0"/>
              </a:rPr>
              <a:t>Scheduling</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1775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82180"/>
            <a:ext cx="8305800" cy="561949"/>
          </a:xfrm>
          <a:prstGeom prst="rect">
            <a:avLst/>
          </a:prstGeom>
        </p:spPr>
        <p:txBody>
          <a:bodyPr wrap="square">
            <a:spAutoFit/>
          </a:bodyPr>
          <a:lstStyle/>
          <a:p>
            <a:pPr marL="285750" indent="-285750">
              <a:lnSpc>
                <a:spcPct val="20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381000" y="533400"/>
            <a:ext cx="8229600" cy="548640"/>
          </a:xfrm>
        </p:spPr>
        <p:txBody>
          <a:bodyPr/>
          <a:lstStyle/>
          <a:p>
            <a:r>
              <a:rPr lang="en-US" sz="2200" b="1" dirty="0">
                <a:latin typeface="Times New Roman" panose="02020603050405020304" pitchFamily="18" charset="0"/>
                <a:cs typeface="Times New Roman" panose="02020603050405020304" pitchFamily="18" charset="0"/>
              </a:rPr>
              <a:t> Issues in Project Management </a:t>
            </a:r>
          </a:p>
        </p:txBody>
      </p:sp>
      <p:sp>
        <p:nvSpPr>
          <p:cNvPr id="2" name="Rectangle 1"/>
          <p:cNvSpPr/>
          <p:nvPr/>
        </p:nvSpPr>
        <p:spPr>
          <a:xfrm>
            <a:off x="381000" y="1230820"/>
            <a:ext cx="8077200" cy="4524315"/>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Project </a:t>
            </a:r>
            <a:r>
              <a:rPr lang="en-US" dirty="0">
                <a:latin typeface="Times New Roman" panose="02020603050405020304" pitchFamily="18" charset="0"/>
                <a:cs typeface="Times New Roman" panose="02020603050405020304" pitchFamily="18" charset="0"/>
              </a:rPr>
              <a:t>is not completed on </a:t>
            </a:r>
            <a:r>
              <a:rPr lang="en-US" dirty="0" smtClean="0">
                <a:latin typeface="Times New Roman" panose="02020603050405020304" pitchFamily="18" charset="0"/>
                <a:cs typeface="Times New Roman" panose="02020603050405020304" pitchFamily="18" charset="0"/>
              </a:rPr>
              <a:t>schedule.</a:t>
            </a: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Changing </a:t>
            </a:r>
            <a:r>
              <a:rPr lang="en-US" dirty="0">
                <a:latin typeface="Times New Roman" panose="02020603050405020304" pitchFamily="18" charset="0"/>
                <a:cs typeface="Times New Roman" panose="02020603050405020304" pitchFamily="18" charset="0"/>
              </a:rPr>
              <a:t>customer requirements  affect on </a:t>
            </a:r>
            <a:r>
              <a:rPr lang="en-US" dirty="0" smtClean="0">
                <a:latin typeface="Times New Roman" panose="02020603050405020304" pitchFamily="18" charset="0"/>
                <a:cs typeface="Times New Roman" panose="02020603050405020304" pitchFamily="18" charset="0"/>
              </a:rPr>
              <a:t>schedule.</a:t>
            </a: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Technical </a:t>
            </a:r>
            <a:r>
              <a:rPr lang="en-US" dirty="0">
                <a:latin typeface="Times New Roman" panose="02020603050405020304" pitchFamily="18" charset="0"/>
                <a:cs typeface="Times New Roman" panose="02020603050405020304" pitchFamily="18" charset="0"/>
              </a:rPr>
              <a:t>difficulties  are </a:t>
            </a:r>
            <a:r>
              <a:rPr lang="en-US" dirty="0" smtClean="0">
                <a:latin typeface="Times New Roman" panose="02020603050405020304" pitchFamily="18" charset="0"/>
                <a:cs typeface="Times New Roman" panose="02020603050405020304" pitchFamily="18" charset="0"/>
              </a:rPr>
              <a:t>generate.</a:t>
            </a: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Miscommunication  </a:t>
            </a:r>
            <a:r>
              <a:rPr lang="en-US" dirty="0">
                <a:latin typeface="Times New Roman" panose="02020603050405020304" pitchFamily="18" charset="0"/>
                <a:cs typeface="Times New Roman" panose="02020603050405020304" pitchFamily="18" charset="0"/>
              </a:rPr>
              <a:t>among project </a:t>
            </a:r>
            <a:r>
              <a:rPr lang="en-US" dirty="0" smtClean="0">
                <a:latin typeface="Times New Roman" panose="02020603050405020304" pitchFamily="18" charset="0"/>
                <a:cs typeface="Times New Roman" panose="02020603050405020304" pitchFamily="18" charset="0"/>
              </a:rPr>
              <a:t>management.</a:t>
            </a: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Essential </a:t>
            </a:r>
            <a:r>
              <a:rPr lang="en-US" dirty="0">
                <a:latin typeface="Times New Roman" panose="02020603050405020304" pitchFamily="18" charset="0"/>
                <a:cs typeface="Times New Roman" panose="02020603050405020304" pitchFamily="18" charset="0"/>
              </a:rPr>
              <a:t>software &amp; hardware may be delivered </a:t>
            </a:r>
            <a:r>
              <a:rPr lang="en-US" dirty="0" smtClean="0">
                <a:latin typeface="Times New Roman" panose="02020603050405020304" pitchFamily="18" charset="0"/>
                <a:cs typeface="Times New Roman" panose="02020603050405020304" pitchFamily="18" charset="0"/>
              </a:rPr>
              <a:t>late.</a:t>
            </a: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large project, Software engineer perform multiple tasks </a:t>
            </a:r>
            <a:r>
              <a:rPr lang="en-US" dirty="0" smtClean="0">
                <a:latin typeface="Times New Roman" panose="02020603050405020304" pitchFamily="18" charset="0"/>
                <a:cs typeface="Times New Roman" panose="02020603050405020304" pitchFamily="18" charset="0"/>
              </a:rPr>
              <a:t>parallel.</a:t>
            </a: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Tasks </a:t>
            </a:r>
            <a:r>
              <a:rPr lang="en-US" dirty="0">
                <a:latin typeface="Times New Roman" panose="02020603050405020304" pitchFamily="18" charset="0"/>
                <a:cs typeface="Times New Roman" panose="02020603050405020304" pitchFamily="18" charset="0"/>
              </a:rPr>
              <a:t>interdependencies  are in </a:t>
            </a:r>
            <a:r>
              <a:rPr lang="en-US" dirty="0" smtClean="0">
                <a:latin typeface="Times New Roman" panose="02020603050405020304" pitchFamily="18" charset="0"/>
                <a:cs typeface="Times New Roman" panose="02020603050405020304" pitchFamily="18" charset="0"/>
              </a:rPr>
              <a:t>project.</a:t>
            </a: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Risk </a:t>
            </a:r>
            <a:r>
              <a:rPr lang="en-US" dirty="0">
                <a:latin typeface="Times New Roman" panose="02020603050405020304" pitchFamily="18" charset="0"/>
                <a:cs typeface="Times New Roman" panose="02020603050405020304" pitchFamily="18" charset="0"/>
              </a:rPr>
              <a:t>is not considered at beginning of project</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9794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82180"/>
            <a:ext cx="8305800" cy="561949"/>
          </a:xfrm>
          <a:prstGeom prst="rect">
            <a:avLst/>
          </a:prstGeom>
        </p:spPr>
        <p:txBody>
          <a:bodyPr wrap="square">
            <a:spAutoFit/>
          </a:bodyPr>
          <a:lstStyle/>
          <a:p>
            <a:pPr marL="285750" indent="-285750">
              <a:lnSpc>
                <a:spcPct val="20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381000" y="533400"/>
            <a:ext cx="8229600" cy="548640"/>
          </a:xfrm>
        </p:spPr>
        <p:txBody>
          <a:bodyPr/>
          <a:lstStyle/>
          <a:p>
            <a:r>
              <a:rPr lang="en-US" sz="2200" b="1" dirty="0">
                <a:latin typeface="Times New Roman" panose="02020603050405020304" pitchFamily="18" charset="0"/>
                <a:cs typeface="Times New Roman" panose="02020603050405020304" pitchFamily="18" charset="0"/>
              </a:rPr>
              <a:t> project Scheduling</a:t>
            </a:r>
          </a:p>
        </p:txBody>
      </p:sp>
      <p:sp>
        <p:nvSpPr>
          <p:cNvPr id="2" name="Rectangle 1"/>
          <p:cNvSpPr/>
          <p:nvPr/>
        </p:nvSpPr>
        <p:spPr>
          <a:xfrm>
            <a:off x="381000" y="1230820"/>
            <a:ext cx="8077200" cy="4524315"/>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Project </a:t>
            </a:r>
            <a:r>
              <a:rPr lang="en-US" dirty="0">
                <a:latin typeface="Times New Roman" panose="02020603050405020304" pitchFamily="18" charset="0"/>
                <a:cs typeface="Times New Roman" panose="02020603050405020304" pitchFamily="18" charset="0"/>
              </a:rPr>
              <a:t>scheduling is responsible activity of project </a:t>
            </a:r>
            <a:r>
              <a:rPr lang="en-US" dirty="0" smtClean="0">
                <a:latin typeface="Times New Roman" panose="02020603050405020304" pitchFamily="18" charset="0"/>
                <a:cs typeface="Times New Roman" panose="02020603050405020304" pitchFamily="18" charset="0"/>
              </a:rPr>
              <a:t>manager.</a:t>
            </a: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Project </a:t>
            </a:r>
            <a:r>
              <a:rPr lang="en-US" dirty="0">
                <a:latin typeface="Times New Roman" panose="02020603050405020304" pitchFamily="18" charset="0"/>
                <a:cs typeface="Times New Roman" panose="02020603050405020304" pitchFamily="18" charset="0"/>
              </a:rPr>
              <a:t>schedule is a mechanism that is used to communicate and know about that tasks are needed and has to be performed in </a:t>
            </a:r>
            <a:r>
              <a:rPr lang="en-US" dirty="0" smtClean="0">
                <a:latin typeface="Times New Roman" panose="02020603050405020304" pitchFamily="18" charset="0"/>
                <a:cs typeface="Times New Roman" panose="02020603050405020304" pitchFamily="18" charset="0"/>
              </a:rPr>
              <a:t>project.</a:t>
            </a: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Project </a:t>
            </a:r>
            <a:r>
              <a:rPr lang="en-US" dirty="0">
                <a:latin typeface="Times New Roman" panose="02020603050405020304" pitchFamily="18" charset="0"/>
                <a:cs typeface="Times New Roman" panose="02020603050405020304" pitchFamily="18" charset="0"/>
              </a:rPr>
              <a:t>manager separate total work task in project into different activities. </a:t>
            </a:r>
            <a:endParaRPr lang="en-US" dirty="0" smtClean="0">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Project </a:t>
            </a:r>
            <a:r>
              <a:rPr lang="en-US" dirty="0">
                <a:latin typeface="Times New Roman" panose="02020603050405020304" pitchFamily="18" charset="0"/>
                <a:cs typeface="Times New Roman" panose="02020603050405020304" pitchFamily="18" charset="0"/>
              </a:rPr>
              <a:t>Manager estimate time &amp; recourses required to complete activities  &amp; organize them </a:t>
            </a:r>
            <a:r>
              <a:rPr lang="en-US" dirty="0" smtClean="0">
                <a:latin typeface="Times New Roman" panose="02020603050405020304" pitchFamily="18" charset="0"/>
                <a:cs typeface="Times New Roman" panose="02020603050405020304" pitchFamily="18" charset="0"/>
              </a:rPr>
              <a:t>into </a:t>
            </a:r>
            <a:r>
              <a:rPr lang="en-US" dirty="0">
                <a:latin typeface="Times New Roman" panose="02020603050405020304" pitchFamily="18" charset="0"/>
                <a:cs typeface="Times New Roman" panose="02020603050405020304" pitchFamily="18" charset="0"/>
              </a:rPr>
              <a:t>coherent </a:t>
            </a:r>
            <a:r>
              <a:rPr lang="en-US" dirty="0" smtClean="0">
                <a:latin typeface="Times New Roman" panose="02020603050405020304" pitchFamily="18" charset="0"/>
                <a:cs typeface="Times New Roman" panose="02020603050405020304" pitchFamily="18" charset="0"/>
              </a:rPr>
              <a:t>sequence.</a:t>
            </a: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Effective </a:t>
            </a:r>
            <a:r>
              <a:rPr lang="en-US" dirty="0">
                <a:latin typeface="Times New Roman" panose="02020603050405020304" pitchFamily="18" charset="0"/>
                <a:cs typeface="Times New Roman" panose="02020603050405020304" pitchFamily="18" charset="0"/>
              </a:rPr>
              <a:t>project scheduling leads to success of project, reduced cost and increased customer satisfaction. </a:t>
            </a:r>
          </a:p>
        </p:txBody>
      </p:sp>
    </p:spTree>
    <p:extLst>
      <p:ext uri="{BB962C8B-B14F-4D97-AF65-F5344CB8AC3E}">
        <p14:creationId xmlns:p14="http://schemas.microsoft.com/office/powerpoint/2010/main" val="6519408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82180"/>
            <a:ext cx="8305800" cy="561949"/>
          </a:xfrm>
          <a:prstGeom prst="rect">
            <a:avLst/>
          </a:prstGeom>
        </p:spPr>
        <p:txBody>
          <a:bodyPr wrap="square">
            <a:spAutoFit/>
          </a:bodyPr>
          <a:lstStyle/>
          <a:p>
            <a:pPr marL="285750" indent="-285750">
              <a:lnSpc>
                <a:spcPct val="20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381000" y="533400"/>
            <a:ext cx="8229600" cy="548640"/>
          </a:xfrm>
        </p:spPr>
        <p:txBody>
          <a:bodyPr/>
          <a:lstStyle/>
          <a:p>
            <a:r>
              <a:rPr lang="en-US" sz="2200" b="1" dirty="0">
                <a:latin typeface="Times New Roman" panose="02020603050405020304" pitchFamily="18" charset="0"/>
                <a:cs typeface="Times New Roman" panose="02020603050405020304" pitchFamily="18" charset="0"/>
              </a:rPr>
              <a:t> project Scheduling</a:t>
            </a:r>
          </a:p>
        </p:txBody>
      </p:sp>
      <p:sp>
        <p:nvSpPr>
          <p:cNvPr id="2" name="Rectangle 1"/>
          <p:cNvSpPr/>
          <p:nvPr/>
        </p:nvSpPr>
        <p:spPr>
          <a:xfrm>
            <a:off x="381000" y="1230820"/>
            <a:ext cx="8077200" cy="5078313"/>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Software </a:t>
            </a:r>
            <a:r>
              <a:rPr lang="en-US" dirty="0">
                <a:latin typeface="Times New Roman" panose="02020603050405020304" pitchFamily="18" charset="0"/>
                <a:cs typeface="Times New Roman" panose="02020603050405020304" pitchFamily="18" charset="0"/>
              </a:rPr>
              <a:t>project scheduling is an activity that distributes estimated effort across the planned project duration by allocating the effort to specific software engineering </a:t>
            </a:r>
            <a:r>
              <a:rPr lang="en-US" dirty="0" smtClean="0">
                <a:latin typeface="Times New Roman" panose="02020603050405020304" pitchFamily="18" charset="0"/>
                <a:cs typeface="Times New Roman" panose="02020603050405020304" pitchFamily="18" charset="0"/>
              </a:rPr>
              <a:t>tasks.</a:t>
            </a: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project schedule is a document collecting all the work needed to deliver the project on </a:t>
            </a:r>
            <a:r>
              <a:rPr lang="en-US" dirty="0" smtClean="0">
                <a:latin typeface="Times New Roman" panose="02020603050405020304" pitchFamily="18" charset="0"/>
                <a:cs typeface="Times New Roman" panose="02020603050405020304" pitchFamily="18" charset="0"/>
              </a:rPr>
              <a:t>time.</a:t>
            </a: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project is made up of many tasks, and each task is given a start and end (or due date), so it can be completed on </a:t>
            </a:r>
            <a:r>
              <a:rPr lang="en-US" dirty="0" smtClean="0">
                <a:latin typeface="Times New Roman" panose="02020603050405020304" pitchFamily="18" charset="0"/>
                <a:cs typeface="Times New Roman" panose="02020603050405020304" pitchFamily="18" charset="0"/>
              </a:rPr>
              <a:t>time.</a:t>
            </a: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Likewise</a:t>
            </a:r>
            <a:r>
              <a:rPr lang="en-US" dirty="0">
                <a:latin typeface="Times New Roman" panose="02020603050405020304" pitchFamily="18" charset="0"/>
                <a:cs typeface="Times New Roman" panose="02020603050405020304" pitchFamily="18" charset="0"/>
              </a:rPr>
              <a:t>, people have different schedules, and their availability and vacation or leave dates need to be documented in order to successfully plan those tasks. </a:t>
            </a:r>
          </a:p>
        </p:txBody>
      </p:sp>
    </p:spTree>
    <p:extLst>
      <p:ext uri="{BB962C8B-B14F-4D97-AF65-F5344CB8AC3E}">
        <p14:creationId xmlns:p14="http://schemas.microsoft.com/office/powerpoint/2010/main" val="20275344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82180"/>
            <a:ext cx="8305800" cy="561949"/>
          </a:xfrm>
          <a:prstGeom prst="rect">
            <a:avLst/>
          </a:prstGeom>
        </p:spPr>
        <p:txBody>
          <a:bodyPr wrap="square">
            <a:spAutoFit/>
          </a:bodyPr>
          <a:lstStyle/>
          <a:p>
            <a:pPr marL="285750" indent="-285750">
              <a:lnSpc>
                <a:spcPct val="20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381000" y="210114"/>
            <a:ext cx="8229600" cy="548640"/>
          </a:xfrm>
        </p:spPr>
        <p:txBody>
          <a:bodyPr/>
          <a:lstStyle/>
          <a:p>
            <a:r>
              <a:rPr lang="en-US" sz="2200" b="1" dirty="0">
                <a:latin typeface="Times New Roman" panose="02020603050405020304" pitchFamily="18" charset="0"/>
                <a:cs typeface="Times New Roman" panose="02020603050405020304" pitchFamily="18" charset="0"/>
              </a:rPr>
              <a:t> project Scheduling</a:t>
            </a:r>
          </a:p>
        </p:txBody>
      </p:sp>
      <p:sp>
        <p:nvSpPr>
          <p:cNvPr id="2" name="Rectangle 1"/>
          <p:cNvSpPr/>
          <p:nvPr/>
        </p:nvSpPr>
        <p:spPr>
          <a:xfrm>
            <a:off x="381000" y="707655"/>
            <a:ext cx="8077200" cy="4439933"/>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important to note, however, that the schedule evolves over </a:t>
            </a:r>
            <a:r>
              <a:rPr lang="en-US" dirty="0" smtClean="0">
                <a:latin typeface="Times New Roman" panose="02020603050405020304" pitchFamily="18" charset="0"/>
                <a:cs typeface="Times New Roman" panose="02020603050405020304" pitchFamily="18" charset="0"/>
              </a:rPr>
              <a:t>time.</a:t>
            </a: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During </a:t>
            </a:r>
            <a:r>
              <a:rPr lang="en-US" dirty="0">
                <a:latin typeface="Times New Roman" panose="02020603050405020304" pitchFamily="18" charset="0"/>
                <a:cs typeface="Times New Roman" panose="02020603050405020304" pitchFamily="18" charset="0"/>
              </a:rPr>
              <a:t>early stages of project planning, a macroscopic schedule is </a:t>
            </a:r>
            <a:r>
              <a:rPr lang="en-US" dirty="0" smtClean="0">
                <a:latin typeface="Times New Roman" panose="02020603050405020304" pitchFamily="18" charset="0"/>
                <a:cs typeface="Times New Roman" panose="02020603050405020304" pitchFamily="18" charset="0"/>
              </a:rPr>
              <a:t>developed.</a:t>
            </a: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type of schedule identifies all major software engineering activities and the product functions to which they are </a:t>
            </a:r>
            <a:r>
              <a:rPr lang="en-US" dirty="0" smtClean="0">
                <a:latin typeface="Times New Roman" panose="02020603050405020304" pitchFamily="18" charset="0"/>
                <a:cs typeface="Times New Roman" panose="02020603050405020304" pitchFamily="18" charset="0"/>
              </a:rPr>
              <a:t>applied.</a:t>
            </a: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As </a:t>
            </a:r>
            <a:r>
              <a:rPr lang="en-US" dirty="0">
                <a:latin typeface="Times New Roman" panose="02020603050405020304" pitchFamily="18" charset="0"/>
                <a:cs typeface="Times New Roman" panose="02020603050405020304" pitchFamily="18" charset="0"/>
              </a:rPr>
              <a:t>the project gets under way, each entry on the macroscopic schedule is refined into a detailed </a:t>
            </a:r>
            <a:r>
              <a:rPr lang="en-US" dirty="0" smtClean="0">
                <a:latin typeface="Times New Roman" panose="02020603050405020304" pitchFamily="18" charset="0"/>
                <a:cs typeface="Times New Roman" panose="02020603050405020304" pitchFamily="18" charset="0"/>
              </a:rPr>
              <a:t>schedule.</a:t>
            </a: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Here</a:t>
            </a:r>
            <a:r>
              <a:rPr lang="en-US" dirty="0">
                <a:latin typeface="Times New Roman" panose="02020603050405020304" pitchFamily="18" charset="0"/>
                <a:cs typeface="Times New Roman" panose="02020603050405020304" pitchFamily="18" charset="0"/>
              </a:rPr>
              <a:t>, specific software tasks (required to accomplish an activity) are identified and scheduled. </a:t>
            </a:r>
          </a:p>
        </p:txBody>
      </p:sp>
    </p:spTree>
    <p:extLst>
      <p:ext uri="{BB962C8B-B14F-4D97-AF65-F5344CB8AC3E}">
        <p14:creationId xmlns:p14="http://schemas.microsoft.com/office/powerpoint/2010/main" val="3149768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1054" y="81999"/>
            <a:ext cx="8305800" cy="561949"/>
          </a:xfrm>
          <a:prstGeom prst="rect">
            <a:avLst/>
          </a:prstGeom>
        </p:spPr>
        <p:txBody>
          <a:bodyPr wrap="square">
            <a:spAutoFit/>
          </a:bodyPr>
          <a:lstStyle/>
          <a:p>
            <a:pPr marL="285750" indent="-285750">
              <a:lnSpc>
                <a:spcPct val="20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228600" y="341357"/>
            <a:ext cx="8229600" cy="548640"/>
          </a:xfrm>
        </p:spPr>
        <p:txBody>
          <a:bodyPr/>
          <a:lstStyle/>
          <a:p>
            <a:r>
              <a:rPr lang="en-US" sz="2200" b="1" dirty="0">
                <a:latin typeface="Times New Roman" panose="02020603050405020304" pitchFamily="18" charset="0"/>
                <a:cs typeface="Times New Roman" panose="02020603050405020304" pitchFamily="18" charset="0"/>
              </a:rPr>
              <a:t> project Scheduling</a:t>
            </a:r>
            <a:br>
              <a:rPr lang="en-US" sz="2200" b="1" dirty="0">
                <a:latin typeface="Times New Roman" panose="02020603050405020304" pitchFamily="18" charset="0"/>
                <a:cs typeface="Times New Roman" panose="02020603050405020304" pitchFamily="18" charset="0"/>
              </a:rPr>
            </a:br>
            <a:endParaRPr lang="en-US" sz="2200" b="1" dirty="0">
              <a:latin typeface="Times New Roman" panose="02020603050405020304" pitchFamily="18" charset="0"/>
              <a:cs typeface="Times New Roman" panose="02020603050405020304" pitchFamily="18" charset="0"/>
            </a:endParaRPr>
          </a:p>
        </p:txBody>
      </p:sp>
      <p:sp>
        <p:nvSpPr>
          <p:cNvPr id="6" name="Rectangle 5"/>
          <p:cNvSpPr/>
          <p:nvPr/>
        </p:nvSpPr>
        <p:spPr>
          <a:xfrm>
            <a:off x="353291" y="882781"/>
            <a:ext cx="8423563" cy="6463308"/>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Scheduling </a:t>
            </a:r>
            <a:r>
              <a:rPr lang="en-US" dirty="0">
                <a:latin typeface="Times New Roman" panose="02020603050405020304" pitchFamily="18" charset="0"/>
                <a:cs typeface="Times New Roman" panose="02020603050405020304" pitchFamily="18" charset="0"/>
              </a:rPr>
              <a:t>for software engineering projects can be viewed from </a:t>
            </a:r>
            <a:r>
              <a:rPr lang="en-US" b="1" dirty="0">
                <a:solidFill>
                  <a:srgbClr val="FF0000"/>
                </a:solidFill>
                <a:latin typeface="Times New Roman" panose="02020603050405020304" pitchFamily="18" charset="0"/>
                <a:cs typeface="Times New Roman" panose="02020603050405020304" pitchFamily="18" charset="0"/>
              </a:rPr>
              <a:t>two rather different </a:t>
            </a:r>
            <a:r>
              <a:rPr lang="en-US" b="1" dirty="0" smtClean="0">
                <a:solidFill>
                  <a:srgbClr val="FF0000"/>
                </a:solidFill>
                <a:latin typeface="Times New Roman" panose="02020603050405020304" pitchFamily="18" charset="0"/>
                <a:cs typeface="Times New Roman" panose="02020603050405020304" pitchFamily="18" charset="0"/>
              </a:rPr>
              <a:t>perspectives</a:t>
            </a:r>
            <a:r>
              <a:rPr lang="en-US" dirty="0" smtClean="0">
                <a:latin typeface="Times New Roman" panose="02020603050405020304" pitchFamily="18" charset="0"/>
                <a:cs typeface="Times New Roman" panose="02020603050405020304" pitchFamily="18" charset="0"/>
              </a:rPr>
              <a:t>.</a:t>
            </a:r>
          </a:p>
          <a:p>
            <a:pPr algn="just">
              <a:lnSpc>
                <a:spcPct val="150000"/>
              </a:lnSpc>
            </a:pPr>
            <a:r>
              <a:rPr lang="en-US" b="1" dirty="0" smtClean="0">
                <a:solidFill>
                  <a:srgbClr val="00B050"/>
                </a:solidFill>
                <a:latin typeface="Times New Roman" panose="02020603050405020304" pitchFamily="18" charset="0"/>
                <a:cs typeface="Times New Roman" panose="02020603050405020304" pitchFamily="18" charset="0"/>
              </a:rPr>
              <a:t>In the first view : </a:t>
            </a:r>
          </a:p>
          <a:p>
            <a:pPr marL="742950" lvl="1"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An </a:t>
            </a:r>
            <a:r>
              <a:rPr lang="en-US" dirty="0">
                <a:latin typeface="Times New Roman" panose="02020603050405020304" pitchFamily="18" charset="0"/>
                <a:cs typeface="Times New Roman" panose="02020603050405020304" pitchFamily="18" charset="0"/>
              </a:rPr>
              <a:t>end-date for release of a computer-based system has </a:t>
            </a:r>
            <a:r>
              <a:rPr lang="en-US" dirty="0" smtClean="0">
                <a:latin typeface="Times New Roman" panose="02020603050405020304" pitchFamily="18" charset="0"/>
                <a:cs typeface="Times New Roman" panose="02020603050405020304" pitchFamily="18" charset="0"/>
              </a:rPr>
              <a:t>already </a:t>
            </a:r>
            <a:r>
              <a:rPr lang="en-US" dirty="0">
                <a:latin typeface="Times New Roman" panose="02020603050405020304" pitchFamily="18" charset="0"/>
                <a:cs typeface="Times New Roman" panose="02020603050405020304" pitchFamily="18" charset="0"/>
              </a:rPr>
              <a:t>been </a:t>
            </a:r>
            <a:r>
              <a:rPr lang="en-US" dirty="0" smtClean="0">
                <a:latin typeface="Times New Roman" panose="02020603050405020304" pitchFamily="18" charset="0"/>
                <a:cs typeface="Times New Roman" panose="02020603050405020304" pitchFamily="18" charset="0"/>
              </a:rPr>
              <a:t>established.</a:t>
            </a:r>
          </a:p>
          <a:p>
            <a:pPr marL="742950" lvl="1"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software organization is constrained to distribute effort within the prescribed time </a:t>
            </a:r>
            <a:r>
              <a:rPr lang="en-US" dirty="0" smtClean="0">
                <a:latin typeface="Times New Roman" panose="02020603050405020304" pitchFamily="18" charset="0"/>
                <a:cs typeface="Times New Roman" panose="02020603050405020304" pitchFamily="18" charset="0"/>
              </a:rPr>
              <a:t>frame.</a:t>
            </a:r>
          </a:p>
          <a:p>
            <a:pPr algn="just">
              <a:lnSpc>
                <a:spcPct val="150000"/>
              </a:lnSpc>
            </a:pPr>
            <a:r>
              <a:rPr lang="en-US" b="1" dirty="0">
                <a:solidFill>
                  <a:srgbClr val="00B050"/>
                </a:solidFill>
                <a:latin typeface="Times New Roman" panose="02020603050405020304" pitchFamily="18" charset="0"/>
                <a:cs typeface="Times New Roman" panose="02020603050405020304" pitchFamily="18" charset="0"/>
              </a:rPr>
              <a:t>In </a:t>
            </a:r>
            <a:r>
              <a:rPr lang="en-US" b="1" dirty="0">
                <a:solidFill>
                  <a:srgbClr val="00B050"/>
                </a:solidFill>
                <a:latin typeface="Times New Roman" panose="02020603050405020304" pitchFamily="18" charset="0"/>
                <a:cs typeface="Times New Roman" panose="02020603050405020304" pitchFamily="18" charset="0"/>
              </a:rPr>
              <a:t>second </a:t>
            </a:r>
            <a:r>
              <a:rPr lang="en-US" b="1" dirty="0">
                <a:solidFill>
                  <a:srgbClr val="00B050"/>
                </a:solidFill>
                <a:latin typeface="Times New Roman" panose="02020603050405020304" pitchFamily="18" charset="0"/>
                <a:cs typeface="Times New Roman" panose="02020603050405020304" pitchFamily="18" charset="0"/>
              </a:rPr>
              <a:t>view: </a:t>
            </a:r>
          </a:p>
          <a:p>
            <a:pPr marL="742950" lvl="1"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Assumes </a:t>
            </a:r>
            <a:r>
              <a:rPr lang="en-US" dirty="0">
                <a:latin typeface="Times New Roman" panose="02020603050405020304" pitchFamily="18" charset="0"/>
                <a:cs typeface="Times New Roman" panose="02020603050405020304" pitchFamily="18" charset="0"/>
              </a:rPr>
              <a:t>that rough chronological bounds have been discussed but that the end-date is set by the software engineering </a:t>
            </a:r>
            <a:r>
              <a:rPr lang="en-US" dirty="0" smtClean="0">
                <a:latin typeface="Times New Roman" panose="02020603050405020304" pitchFamily="18" charset="0"/>
                <a:cs typeface="Times New Roman" panose="02020603050405020304" pitchFamily="18" charset="0"/>
              </a:rPr>
              <a:t>organization.</a:t>
            </a:r>
          </a:p>
          <a:p>
            <a:pPr marL="742950" lvl="1"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Effort </a:t>
            </a:r>
            <a:r>
              <a:rPr lang="en-US" dirty="0">
                <a:latin typeface="Times New Roman" panose="02020603050405020304" pitchFamily="18" charset="0"/>
                <a:cs typeface="Times New Roman" panose="02020603050405020304" pitchFamily="18" charset="0"/>
              </a:rPr>
              <a:t>is distributed to make best use of resources and an end-date is defined after careful analysis of the </a:t>
            </a:r>
            <a:r>
              <a:rPr lang="en-US" dirty="0" smtClean="0">
                <a:latin typeface="Times New Roman" panose="02020603050405020304" pitchFamily="18" charset="0"/>
                <a:cs typeface="Times New Roman" panose="02020603050405020304" pitchFamily="18" charset="0"/>
              </a:rPr>
              <a:t>software</a:t>
            </a:r>
            <a:r>
              <a:rPr lang="en-US" dirty="0" smtClean="0">
                <a:latin typeface="Times New Roman" panose="02020603050405020304" pitchFamily="18" charset="0"/>
                <a:cs typeface="Times New Roman" panose="02020603050405020304" pitchFamily="18" charset="0"/>
              </a:rPr>
              <a:t>.</a:t>
            </a:r>
          </a:p>
          <a:p>
            <a:pPr lvl="1" algn="just">
              <a:lnSpc>
                <a:spcPct val="150000"/>
              </a:lnSpc>
            </a:pP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smtClean="0">
                <a:solidFill>
                  <a:schemeClr val="bg1"/>
                </a:solidFill>
                <a:latin typeface="Times New Roman" panose="02020603050405020304" pitchFamily="18" charset="0"/>
                <a:cs typeface="Times New Roman" panose="02020603050405020304" pitchFamily="18" charset="0"/>
              </a:rPr>
              <a:t>Unfortunately</a:t>
            </a:r>
            <a:r>
              <a:rPr lang="en-US" b="1" dirty="0">
                <a:solidFill>
                  <a:schemeClr val="bg1"/>
                </a:solidFill>
                <a:latin typeface="Times New Roman" panose="02020603050405020304" pitchFamily="18" charset="0"/>
                <a:cs typeface="Times New Roman" panose="02020603050405020304" pitchFamily="18" charset="0"/>
              </a:rPr>
              <a:t>, the first situation is encountered far more frequently than the second</a:t>
            </a:r>
            <a:r>
              <a:rPr lang="en-US" dirty="0">
                <a:latin typeface="Times New Roman" panose="02020603050405020304" pitchFamily="18" charset="0"/>
                <a:cs typeface="Times New Roman" panose="02020603050405020304" pitchFamily="18" charset="0"/>
              </a:rPr>
              <a:t>. </a:t>
            </a:r>
          </a:p>
          <a:p>
            <a:pPr marL="285750" indent="-285750" algn="just">
              <a:lnSpc>
                <a:spcPct val="2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4708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1054" y="81999"/>
            <a:ext cx="8305800" cy="561949"/>
          </a:xfrm>
          <a:prstGeom prst="rect">
            <a:avLst/>
          </a:prstGeom>
        </p:spPr>
        <p:txBody>
          <a:bodyPr wrap="square">
            <a:spAutoFit/>
          </a:bodyPr>
          <a:lstStyle/>
          <a:p>
            <a:pPr marL="285750" indent="-285750">
              <a:lnSpc>
                <a:spcPct val="20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152400" y="330835"/>
            <a:ext cx="8229600" cy="548640"/>
          </a:xfrm>
        </p:spPr>
        <p:txBody>
          <a:bodyPr/>
          <a:lstStyle/>
          <a:p>
            <a:r>
              <a:rPr lang="en-US" sz="2200" b="1" dirty="0">
                <a:latin typeface="Times New Roman" panose="02020603050405020304" pitchFamily="18" charset="0"/>
                <a:cs typeface="Times New Roman" panose="02020603050405020304" pitchFamily="18" charset="0"/>
              </a:rPr>
              <a:t> Project Scheduling Process </a:t>
            </a:r>
          </a:p>
        </p:txBody>
      </p:sp>
      <p:sp>
        <p:nvSpPr>
          <p:cNvPr id="2" name="Rectangle 1"/>
          <p:cNvSpPr/>
          <p:nvPr/>
        </p:nvSpPr>
        <p:spPr>
          <a:xfrm>
            <a:off x="304800" y="914400"/>
            <a:ext cx="8305800" cy="3970318"/>
          </a:xfrm>
          <a:prstGeom prst="rect">
            <a:avLst/>
          </a:prstGeom>
        </p:spPr>
        <p:txBody>
          <a:bodyPr wrap="square">
            <a:spAutoFit/>
          </a:bodyPr>
          <a:lstStyle/>
          <a:p>
            <a:pPr marL="342900" indent="-342900">
              <a:lnSpc>
                <a:spcPct val="200000"/>
              </a:lnSpc>
              <a:buFont typeface="+mj-lt"/>
              <a:buAutoNum type="arabicPeriod"/>
            </a:pPr>
            <a:r>
              <a:rPr lang="en-US" dirty="0" smtClean="0">
                <a:latin typeface="Times New Roman" panose="02020603050405020304" pitchFamily="18" charset="0"/>
                <a:cs typeface="Times New Roman" panose="02020603050405020304" pitchFamily="18" charset="0"/>
              </a:rPr>
              <a:t>Identify </a:t>
            </a:r>
            <a:r>
              <a:rPr lang="en-US" dirty="0">
                <a:latin typeface="Times New Roman" panose="02020603050405020304" pitchFamily="18" charset="0"/>
                <a:cs typeface="Times New Roman" panose="02020603050405020304" pitchFamily="18" charset="0"/>
              </a:rPr>
              <a:t>all the functions / modules  required to complete the </a:t>
            </a:r>
            <a:r>
              <a:rPr lang="en-US" dirty="0" smtClean="0">
                <a:latin typeface="Times New Roman" panose="02020603050405020304" pitchFamily="18" charset="0"/>
                <a:cs typeface="Times New Roman" panose="02020603050405020304" pitchFamily="18" charset="0"/>
              </a:rPr>
              <a:t>project.</a:t>
            </a:r>
          </a:p>
          <a:p>
            <a:pPr marL="342900" indent="-342900">
              <a:lnSpc>
                <a:spcPct val="200000"/>
              </a:lnSpc>
              <a:buFont typeface="+mj-lt"/>
              <a:buAutoNum type="arabicPeriod"/>
            </a:pPr>
            <a:r>
              <a:rPr lang="en-US" dirty="0" smtClean="0">
                <a:latin typeface="Times New Roman" panose="02020603050405020304" pitchFamily="18" charset="0"/>
                <a:cs typeface="Times New Roman" panose="02020603050405020304" pitchFamily="18" charset="0"/>
              </a:rPr>
              <a:t>Break </a:t>
            </a:r>
            <a:r>
              <a:rPr lang="en-US" dirty="0">
                <a:latin typeface="Times New Roman" panose="02020603050405020304" pitchFamily="18" charset="0"/>
                <a:cs typeface="Times New Roman" panose="02020603050405020304" pitchFamily="18" charset="0"/>
              </a:rPr>
              <a:t>down large functions into small </a:t>
            </a:r>
            <a:r>
              <a:rPr lang="en-US" dirty="0" smtClean="0">
                <a:latin typeface="Times New Roman" panose="02020603050405020304" pitchFamily="18" charset="0"/>
                <a:cs typeface="Times New Roman" panose="02020603050405020304" pitchFamily="18" charset="0"/>
              </a:rPr>
              <a:t>activities.</a:t>
            </a:r>
            <a:endParaRPr lang="en-US" dirty="0" smtClean="0">
              <a:latin typeface="Times New Roman" panose="02020603050405020304" pitchFamily="18" charset="0"/>
              <a:cs typeface="Times New Roman" panose="02020603050405020304" pitchFamily="18" charset="0"/>
            </a:endParaRPr>
          </a:p>
          <a:p>
            <a:pPr marL="342900" indent="-342900">
              <a:lnSpc>
                <a:spcPct val="200000"/>
              </a:lnSpc>
              <a:buFont typeface="+mj-lt"/>
              <a:buAutoNum type="arabicPeriod"/>
            </a:pPr>
            <a:r>
              <a:rPr lang="en-US" dirty="0" smtClean="0">
                <a:latin typeface="Times New Roman" panose="02020603050405020304" pitchFamily="18" charset="0"/>
                <a:cs typeface="Times New Roman" panose="02020603050405020304" pitchFamily="18" charset="0"/>
              </a:rPr>
              <a:t>Determine </a:t>
            </a:r>
            <a:r>
              <a:rPr lang="en-US" dirty="0">
                <a:latin typeface="Times New Roman" panose="02020603050405020304" pitchFamily="18" charset="0"/>
                <a:cs typeface="Times New Roman" panose="02020603050405020304" pitchFamily="18" charset="0"/>
              </a:rPr>
              <a:t>the dependency among various </a:t>
            </a:r>
            <a:r>
              <a:rPr lang="en-US" dirty="0" smtClean="0">
                <a:latin typeface="Times New Roman" panose="02020603050405020304" pitchFamily="18" charset="0"/>
                <a:cs typeface="Times New Roman" panose="02020603050405020304" pitchFamily="18" charset="0"/>
              </a:rPr>
              <a:t>activities.</a:t>
            </a:r>
          </a:p>
          <a:p>
            <a:pPr marL="342900" indent="-342900">
              <a:lnSpc>
                <a:spcPct val="200000"/>
              </a:lnSpc>
              <a:buFont typeface="+mj-lt"/>
              <a:buAutoNum type="arabicPeriod"/>
            </a:pPr>
            <a:r>
              <a:rPr lang="en-US" dirty="0" smtClean="0">
                <a:latin typeface="Times New Roman" panose="02020603050405020304" pitchFamily="18" charset="0"/>
                <a:cs typeface="Times New Roman" panose="02020603050405020304" pitchFamily="18" charset="0"/>
              </a:rPr>
              <a:t>Allocate </a:t>
            </a:r>
            <a:r>
              <a:rPr lang="en-US" dirty="0">
                <a:latin typeface="Times New Roman" panose="02020603050405020304" pitchFamily="18" charset="0"/>
                <a:cs typeface="Times New Roman" panose="02020603050405020304" pitchFamily="18" charset="0"/>
              </a:rPr>
              <a:t>resources  to activities. </a:t>
            </a:r>
          </a:p>
          <a:p>
            <a:pPr marL="342900" indent="-342900">
              <a:lnSpc>
                <a:spcPct val="200000"/>
              </a:lnSpc>
              <a:buFont typeface="+mj-lt"/>
              <a:buAutoNum type="arabicPeriod"/>
            </a:pPr>
            <a:r>
              <a:rPr lang="en-US" dirty="0" smtClean="0">
                <a:latin typeface="Times New Roman" panose="02020603050405020304" pitchFamily="18" charset="0"/>
                <a:cs typeface="Times New Roman" panose="02020603050405020304" pitchFamily="18" charset="0"/>
              </a:rPr>
              <a:t>Assign </a:t>
            </a:r>
            <a:r>
              <a:rPr lang="en-US" dirty="0">
                <a:latin typeface="Times New Roman" panose="02020603050405020304" pitchFamily="18" charset="0"/>
                <a:cs typeface="Times New Roman" panose="02020603050405020304" pitchFamily="18" charset="0"/>
              </a:rPr>
              <a:t>people  to conduct different </a:t>
            </a:r>
            <a:r>
              <a:rPr lang="en-US" dirty="0" smtClean="0">
                <a:latin typeface="Times New Roman" panose="02020603050405020304" pitchFamily="18" charset="0"/>
                <a:cs typeface="Times New Roman" panose="02020603050405020304" pitchFamily="18" charset="0"/>
              </a:rPr>
              <a:t>activities.</a:t>
            </a:r>
          </a:p>
          <a:p>
            <a:pPr marL="342900" indent="-342900">
              <a:lnSpc>
                <a:spcPct val="200000"/>
              </a:lnSpc>
              <a:buFont typeface="+mj-lt"/>
              <a:buAutoNum type="arabicPeriod"/>
            </a:pPr>
            <a:r>
              <a:rPr lang="en-US" dirty="0" smtClean="0">
                <a:latin typeface="Times New Roman" panose="02020603050405020304" pitchFamily="18" charset="0"/>
                <a:cs typeface="Times New Roman" panose="02020603050405020304" pitchFamily="18" charset="0"/>
              </a:rPr>
              <a:t>Plan </a:t>
            </a:r>
            <a:r>
              <a:rPr lang="en-US" dirty="0">
                <a:latin typeface="Times New Roman" panose="02020603050405020304" pitchFamily="18" charset="0"/>
                <a:cs typeface="Times New Roman" panose="02020603050405020304" pitchFamily="18" charset="0"/>
              </a:rPr>
              <a:t>the beginning and ending dates  for different </a:t>
            </a:r>
            <a:r>
              <a:rPr lang="en-US" dirty="0" smtClean="0">
                <a:latin typeface="Times New Roman" panose="02020603050405020304" pitchFamily="18" charset="0"/>
                <a:cs typeface="Times New Roman" panose="02020603050405020304" pitchFamily="18" charset="0"/>
              </a:rPr>
              <a:t>activities.</a:t>
            </a:r>
          </a:p>
          <a:p>
            <a:pPr marL="342900" indent="-342900">
              <a:lnSpc>
                <a:spcPct val="200000"/>
              </a:lnSpc>
              <a:buFont typeface="+mj-lt"/>
              <a:buAutoNum type="arabicPeriod"/>
            </a:pPr>
            <a:r>
              <a:rPr lang="en-US" dirty="0" smtClean="0">
                <a:latin typeface="Times New Roman" panose="02020603050405020304" pitchFamily="18" charset="0"/>
                <a:cs typeface="Times New Roman" panose="02020603050405020304" pitchFamily="18" charset="0"/>
              </a:rPr>
              <a:t>Create </a:t>
            </a:r>
            <a:r>
              <a:rPr lang="en-US" dirty="0">
                <a:latin typeface="Times New Roman" panose="02020603050405020304" pitchFamily="18" charset="0"/>
                <a:cs typeface="Times New Roman" panose="02020603050405020304" pitchFamily="18" charset="0"/>
              </a:rPr>
              <a:t>Activity Network &amp; Bar or Gantt charts.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19643"/>
            <a:ext cx="9144000" cy="2010056"/>
          </a:xfrm>
          <a:prstGeom prst="rect">
            <a:avLst/>
          </a:prstGeom>
        </p:spPr>
      </p:pic>
    </p:spTree>
    <p:extLst>
      <p:ext uri="{BB962C8B-B14F-4D97-AF65-F5344CB8AC3E}">
        <p14:creationId xmlns:p14="http://schemas.microsoft.com/office/powerpoint/2010/main" val="35229506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0" y="280389"/>
            <a:ext cx="8610600" cy="548640"/>
          </a:xfrm>
        </p:spPr>
        <p:txBody>
          <a:bodyPr/>
          <a:lstStyle/>
          <a:p>
            <a:r>
              <a:rPr lang="en-US" sz="2200" b="1" dirty="0">
                <a:latin typeface="Times New Roman" panose="02020603050405020304" pitchFamily="18" charset="0"/>
                <a:cs typeface="Times New Roman" panose="02020603050405020304" pitchFamily="18" charset="0"/>
              </a:rPr>
              <a:t> Basic principles for software project scheduling </a:t>
            </a:r>
            <a:br>
              <a:rPr lang="en-US" sz="2200" b="1" dirty="0">
                <a:latin typeface="Times New Roman" panose="02020603050405020304" pitchFamily="18" charset="0"/>
                <a:cs typeface="Times New Roman" panose="02020603050405020304" pitchFamily="18" charset="0"/>
              </a:rPr>
            </a:br>
            <a:endParaRPr lang="en-US" sz="2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52400" y="497047"/>
            <a:ext cx="8991600" cy="5201424"/>
          </a:xfrm>
          <a:prstGeom prst="rect">
            <a:avLst/>
          </a:prstGeom>
        </p:spPr>
        <p:txBody>
          <a:bodyPr wrap="square">
            <a:spAutoFit/>
          </a:bodyPr>
          <a:lstStyle/>
          <a:p>
            <a:pPr>
              <a:lnSpc>
                <a:spcPct val="200000"/>
              </a:lnSpc>
            </a:pPr>
            <a:r>
              <a:rPr lang="en-US" sz="2000" b="1" dirty="0" smtClean="0">
                <a:solidFill>
                  <a:srgbClr val="FF0000"/>
                </a:solidFill>
                <a:latin typeface="Times New Roman" panose="02020603050405020304" pitchFamily="18" charset="0"/>
                <a:cs typeface="Times New Roman" panose="02020603050405020304" pitchFamily="18" charset="0"/>
              </a:rPr>
              <a:t>Compartmentalization:</a:t>
            </a:r>
            <a:endParaRPr lang="en-US" dirty="0" smtClean="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project must be compartmentalized into a number of manageable activities and </a:t>
            </a:r>
            <a:r>
              <a:rPr lang="en-US" dirty="0" smtClean="0">
                <a:latin typeface="Times New Roman" panose="02020603050405020304" pitchFamily="18" charset="0"/>
                <a:cs typeface="Times New Roman" panose="02020603050405020304" pitchFamily="18" charset="0"/>
              </a:rPr>
              <a:t>tasks.</a:t>
            </a:r>
          </a:p>
          <a:p>
            <a:pPr marL="285750" indent="-285750">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accomplish compartmentalization, both the product and the process are decomposed. </a:t>
            </a:r>
            <a:endParaRPr lang="en-US" dirty="0" smtClean="0">
              <a:latin typeface="Times New Roman" panose="02020603050405020304" pitchFamily="18" charset="0"/>
              <a:cs typeface="Times New Roman" panose="02020603050405020304" pitchFamily="18" charset="0"/>
            </a:endParaRPr>
          </a:p>
          <a:p>
            <a:pPr>
              <a:lnSpc>
                <a:spcPct val="200000"/>
              </a:lnSpc>
            </a:pPr>
            <a:r>
              <a:rPr lang="en-US" sz="2000" b="1" dirty="0">
                <a:solidFill>
                  <a:srgbClr val="FF0000"/>
                </a:solidFill>
                <a:latin typeface="Times New Roman" panose="02020603050405020304" pitchFamily="18" charset="0"/>
                <a:cs typeface="Times New Roman" panose="02020603050405020304" pitchFamily="18" charset="0"/>
              </a:rPr>
              <a:t>Interdependency:</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interdependency of each compartmentalized activity or task must be determined.</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Some tasks must occur in sequence while others can occur in </a:t>
            </a:r>
            <a:r>
              <a:rPr lang="en-US" dirty="0" smtClean="0">
                <a:latin typeface="Times New Roman" panose="02020603050405020304" pitchFamily="18" charset="0"/>
                <a:cs typeface="Times New Roman" panose="02020603050405020304" pitchFamily="18" charset="0"/>
              </a:rPr>
              <a:t>parallel.</a:t>
            </a:r>
          </a:p>
          <a:p>
            <a:pPr marL="285750" indent="-285750">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Some </a:t>
            </a:r>
            <a:r>
              <a:rPr lang="en-US" dirty="0">
                <a:latin typeface="Times New Roman" panose="02020603050405020304" pitchFamily="18" charset="0"/>
                <a:cs typeface="Times New Roman" panose="02020603050405020304" pitchFamily="18" charset="0"/>
              </a:rPr>
              <a:t>activities cannot commence until the work product produced by another is available.</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Other activities can occur independently. </a:t>
            </a:r>
          </a:p>
          <a:p>
            <a:pPr>
              <a:lnSpc>
                <a:spcPct val="20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78758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15607</TotalTime>
  <Words>1507</Words>
  <Application>Microsoft Office PowerPoint</Application>
  <PresentationFormat>On-screen Show (4:3)</PresentationFormat>
  <Paragraphs>120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Franklin Gothic Book</vt:lpstr>
      <vt:lpstr>Franklin Gothic Medium</vt:lpstr>
      <vt:lpstr>Times New Roman</vt:lpstr>
      <vt:lpstr>Tunga</vt:lpstr>
      <vt:lpstr>Wingdings</vt:lpstr>
      <vt:lpstr>Angles</vt:lpstr>
      <vt:lpstr>Introduction to Software Testing   By   Dr. Praveen Kantha</vt:lpstr>
      <vt:lpstr>project Scheduling</vt:lpstr>
      <vt:lpstr> Issues in Project Management </vt:lpstr>
      <vt:lpstr> project Scheduling</vt:lpstr>
      <vt:lpstr> project Scheduling</vt:lpstr>
      <vt:lpstr> project Scheduling</vt:lpstr>
      <vt:lpstr> project Scheduling </vt:lpstr>
      <vt:lpstr> Project Scheduling Process </vt:lpstr>
      <vt:lpstr> Basic principles for software project scheduling  </vt:lpstr>
      <vt:lpstr> Basic principles for software project scheduling  </vt:lpstr>
      <vt:lpstr> Basic principles for software project scheduling  </vt:lpstr>
      <vt:lpstr>Relationship Between People And Effort  </vt:lpstr>
      <vt:lpstr>Relationship Between People And Effort - </vt:lpstr>
      <vt:lpstr>Project Scheduling Techniques  </vt:lpstr>
      <vt:lpstr>Project Scheduling Techniques  </vt:lpstr>
      <vt:lpstr>Project Scheduling Techniques  </vt:lpstr>
      <vt:lpstr>Project Scheduling Techniques  </vt:lpstr>
      <vt:lpstr>Project Scheduling Techniques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NESTED CLASSES</dc:title>
  <dc:creator>Hp</dc:creator>
  <cp:lastModifiedBy>Praveen Kantha</cp:lastModifiedBy>
  <cp:revision>531</cp:revision>
  <dcterms:created xsi:type="dcterms:W3CDTF">2020-04-16T03:02:51Z</dcterms:created>
  <dcterms:modified xsi:type="dcterms:W3CDTF">2023-04-17T05:51:11Z</dcterms:modified>
</cp:coreProperties>
</file>