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14"/>
  </p:notesMasterIdLst>
  <p:sldIdLst>
    <p:sldId id="268" r:id="rId2"/>
    <p:sldId id="375" r:id="rId3"/>
    <p:sldId id="386" r:id="rId4"/>
    <p:sldId id="402" r:id="rId5"/>
    <p:sldId id="401" r:id="rId6"/>
    <p:sldId id="387" r:id="rId7"/>
    <p:sldId id="388" r:id="rId8"/>
    <p:sldId id="403" r:id="rId9"/>
    <p:sldId id="389" r:id="rId10"/>
    <p:sldId id="399" r:id="rId11"/>
    <p:sldId id="390" r:id="rId12"/>
    <p:sldId id="40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C7C1E-86A3-415F-A80B-48ED8C299100}" type="datetimeFigureOut">
              <a:rPr lang="en-US" smtClean="0"/>
              <a:t>25-Apr-23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DF2B-F74E-4BE7-B454-FC26241F6C41}" type="slidenum">
              <a:rPr lang="en-US" smtClean="0"/>
              <a:t>‹#›</a:t>
            </a:fld>
            <a:endParaRPr lang="en-US"/>
          </a:p>
        </p:txBody>
      </p:sp>
    </p:spTree>
    <p:extLst>
      <p:ext uri="{BB962C8B-B14F-4D97-AF65-F5344CB8AC3E}">
        <p14:creationId xmlns:p14="http://schemas.microsoft.com/office/powerpoint/2010/main" val="115008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54DF2B-F74E-4BE7-B454-FC26241F6C41}" type="slidenum">
              <a:rPr lang="en-US" smtClean="0"/>
              <a:t>9</a:t>
            </a:fld>
            <a:endParaRPr lang="en-US"/>
          </a:p>
        </p:txBody>
      </p:sp>
    </p:spTree>
    <p:extLst>
      <p:ext uri="{BB962C8B-B14F-4D97-AF65-F5344CB8AC3E}">
        <p14:creationId xmlns:p14="http://schemas.microsoft.com/office/powerpoint/2010/main" val="321322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1C17B-0FF4-4F16-A45C-D684EAA19110}" type="datetimeFigureOut">
              <a:rPr lang="en-US" smtClean="0"/>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2C5AA-2BD8-4847-A22D-CFC4035D0835}" type="slidenum">
              <a:rPr lang="en-US" smtClean="0"/>
              <a:t>‹#›</a:t>
            </a:fld>
            <a:endParaRPr lang="en-US"/>
          </a:p>
        </p:txBody>
      </p:sp>
    </p:spTree>
    <p:extLst>
      <p:ext uri="{BB962C8B-B14F-4D97-AF65-F5344CB8AC3E}">
        <p14:creationId xmlns:p14="http://schemas.microsoft.com/office/powerpoint/2010/main" val="780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25-Apr-23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25-Apr-23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25-Apr-23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25-Apr-23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25-Apr-23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25-Apr-23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25-Apr-23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dirty="0">
                <a:solidFill>
                  <a:srgbClr val="002060"/>
                </a:solidFill>
                <a:latin typeface="Times New Roman" panose="02020603050405020304" pitchFamily="18" charset="0"/>
                <a:ea typeface="Arial" panose="020B0604020202020204" pitchFamily="34" charset="0"/>
              </a:rPr>
              <a:t>Introduction to Software Testing</a:t>
            </a: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By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Dr. Praveen Kantha</a:t>
            </a:r>
            <a:endParaRPr lang="en-US" dirty="0">
              <a:solidFill>
                <a:srgbClr val="002060"/>
              </a:solidFill>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extLst>
      <p:ext uri="{BB962C8B-B14F-4D97-AF65-F5344CB8AC3E}">
        <p14:creationId xmlns:p14="http://schemas.microsoft.com/office/powerpoint/2010/main" val="549780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690385"/>
            <a:ext cx="8610600" cy="448029"/>
          </a:xfrm>
        </p:spPr>
        <p:txBody>
          <a:bodyPr/>
          <a:lstStyle/>
          <a:p>
            <a:r>
              <a:rPr lang="en-US" sz="2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2. Analysis &amp; Prioritization of Risks </a:t>
            </a:r>
            <a:r>
              <a:rPr lang="en-US" sz="2200" b="1" dirty="0">
                <a:latin typeface="Times New Roman" panose="02020603050405020304" pitchFamily="18" charset="0"/>
                <a:cs typeface="Times New Roman" panose="02020603050405020304" pitchFamily="18" charset="0"/>
              </a:rPr>
              <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04800" y="829029"/>
            <a:ext cx="8229600" cy="873572"/>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533400" y="1447800"/>
            <a:ext cx="7772400" cy="4439933"/>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this step first of all we identify the reason causing the risk in the project.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identifying the reason of risk we identify the impact of the risk on the project.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all the of the necessary action you may take on the risk depends on how much a risk have impact on the over all project.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doing something good and extra ordinary some time you take small risks, Not all risks are to avoid.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also identify the probability of the risk here.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945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53291" y="688834"/>
            <a:ext cx="8229600" cy="548640"/>
          </a:xfrm>
        </p:spPr>
        <p:txBody>
          <a:bodyPr/>
          <a:lstStyle/>
          <a:p>
            <a:r>
              <a:rPr lang="en-US" sz="2200" b="1" dirty="0">
                <a:latin typeface="Times New Roman" panose="02020603050405020304" pitchFamily="18" charset="0"/>
                <a:cs typeface="Times New Roman" panose="02020603050405020304" pitchFamily="18" charset="0"/>
              </a:rPr>
              <a:t>3. Risk Avoidance </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33400" y="1447800"/>
            <a:ext cx="7848600" cy="1669944"/>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of this stage is to some how avoid the risk.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some time we cannot avoid the risk completely, if this is the case so we try to reduce the impact of the risk to some extent.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491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53291" y="688834"/>
            <a:ext cx="8229600" cy="548640"/>
          </a:xfrm>
        </p:spPr>
        <p:txBody>
          <a:bodyPr/>
          <a:lstStyle/>
          <a:p>
            <a:r>
              <a:rPr lang="en-US" sz="2200" b="1" dirty="0">
                <a:latin typeface="Times New Roman" panose="02020603050405020304" pitchFamily="18" charset="0"/>
                <a:cs typeface="Times New Roman" panose="02020603050405020304" pitchFamily="18" charset="0"/>
              </a:rPr>
              <a:t>4. Monitoring </a:t>
            </a:r>
          </a:p>
        </p:txBody>
      </p:sp>
      <p:sp>
        <p:nvSpPr>
          <p:cNvPr id="2" name="Rectangle 1"/>
          <p:cNvSpPr/>
          <p:nvPr/>
        </p:nvSpPr>
        <p:spPr>
          <a:xfrm>
            <a:off x="533400" y="1447800"/>
            <a:ext cx="7848600" cy="2777940"/>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are on the stage 4 of Risk management that means the risk has been identified, its impact has been checked probability has been checked and all the necessary action has been taken to avoid or mitigate it.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it is the time to keep an eye on the avoided or mitigated risk, this just to avoid its reoccurrence in the project.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224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4983" y="1799013"/>
            <a:ext cx="6291854" cy="1204306"/>
          </a:xfrm>
        </p:spPr>
        <p:txBody>
          <a:bodyPr/>
          <a:lstStyle/>
          <a:p>
            <a:r>
              <a:rPr lang="en-US" b="1" dirty="0" smtClean="0">
                <a:latin typeface="Times New Roman" panose="02020603050405020304" pitchFamily="18" charset="0"/>
                <a:cs typeface="Times New Roman" panose="02020603050405020304" pitchFamily="18" charset="0"/>
              </a:rPr>
              <a:t>RISK MANAGEMENT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77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533400"/>
            <a:ext cx="8229600" cy="548640"/>
          </a:xfrm>
        </p:spPr>
        <p:txBody>
          <a:bodyPr/>
          <a:lstStyle/>
          <a:p>
            <a:r>
              <a:rPr lang="en-US" sz="2200" b="1" dirty="0">
                <a:latin typeface="Times New Roman" panose="02020603050405020304" pitchFamily="18" charset="0"/>
                <a:cs typeface="Times New Roman" panose="02020603050405020304" pitchFamily="18" charset="0"/>
              </a:rPr>
              <a:t>What is Risk? </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81000" y="1230820"/>
            <a:ext cx="8077200" cy="2777940"/>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Software Engineering risk means the probability of occurrence of some uncertain events which may cause some kind of lose to the organization in which software is working.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always have risks in our real life, Sometime we take risks to achieve something good and some time we make some strategies to overcome the risk.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794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533400"/>
            <a:ext cx="8610600" cy="548640"/>
          </a:xfrm>
        </p:spPr>
        <p:txBody>
          <a:bodyPr/>
          <a:lstStyle/>
          <a:p>
            <a:r>
              <a:rPr lang="en-US" sz="2200" b="1" dirty="0">
                <a:latin typeface="Times New Roman" panose="02020603050405020304" pitchFamily="18" charset="0"/>
                <a:cs typeface="Times New Roman" panose="02020603050405020304" pitchFamily="18" charset="0"/>
              </a:rPr>
              <a:t>Types of Risks </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81000" y="1230820"/>
            <a:ext cx="8077200" cy="3600986"/>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2400" b="1" dirty="0" smtClean="0">
                <a:solidFill>
                  <a:srgbClr val="00B050"/>
                </a:solidFill>
                <a:latin typeface="Times New Roman" panose="02020603050405020304" pitchFamily="18" charset="0"/>
                <a:cs typeface="Times New Roman" panose="02020603050405020304" pitchFamily="18" charset="0"/>
              </a:rPr>
              <a:t>Schedule </a:t>
            </a:r>
            <a:r>
              <a:rPr lang="en-US" sz="2400" b="1" dirty="0">
                <a:solidFill>
                  <a:srgbClr val="00B050"/>
                </a:solidFill>
                <a:latin typeface="Times New Roman" panose="02020603050405020304" pitchFamily="18" charset="0"/>
                <a:cs typeface="Times New Roman" panose="02020603050405020304" pitchFamily="18" charset="0"/>
              </a:rPr>
              <a:t>Risk : </a:t>
            </a:r>
            <a:r>
              <a:rPr lang="en-US" dirty="0">
                <a:latin typeface="Times New Roman" panose="02020603050405020304" pitchFamily="18" charset="0"/>
                <a:cs typeface="Times New Roman" panose="02020603050405020304" pitchFamily="18" charset="0"/>
              </a:rPr>
              <a:t>This is the risk associated with the time schedules. It directly affect the economy &amp; reputation of company. </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Reasons: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Wrong </a:t>
            </a:r>
            <a:r>
              <a:rPr lang="en-US" dirty="0">
                <a:latin typeface="Times New Roman" panose="02020603050405020304" pitchFamily="18" charset="0"/>
                <a:cs typeface="Times New Roman" panose="02020603050405020304" pitchFamily="18" charset="0"/>
              </a:rPr>
              <a:t>time </a:t>
            </a:r>
            <a:r>
              <a:rPr lang="en-US" dirty="0" smtClean="0">
                <a:latin typeface="Times New Roman" panose="02020603050405020304" pitchFamily="18" charset="0"/>
                <a:cs typeface="Times New Roman" panose="02020603050405020304" pitchFamily="18" charset="0"/>
              </a:rPr>
              <a:t>estimation</a:t>
            </a:r>
          </a:p>
          <a:p>
            <a:pPr marL="742950" lvl="1"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Unexpected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expansion</a:t>
            </a:r>
          </a:p>
          <a:p>
            <a:pPr marL="742950" lvl="1"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Late </a:t>
            </a:r>
            <a:r>
              <a:rPr lang="en-US" dirty="0">
                <a:latin typeface="Times New Roman" panose="02020603050405020304" pitchFamily="18" charset="0"/>
                <a:cs typeface="Times New Roman" panose="02020603050405020304" pitchFamily="18" charset="0"/>
              </a:rPr>
              <a:t>identification of complex functionalities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940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769879"/>
            <a:ext cx="8229600" cy="548640"/>
          </a:xfrm>
        </p:spPr>
        <p:txBody>
          <a:bodyPr/>
          <a:lstStyle/>
          <a:p>
            <a:r>
              <a:rPr lang="en-US" sz="2200" b="1" dirty="0">
                <a:latin typeface="Times New Roman" panose="02020603050405020304" pitchFamily="18" charset="0"/>
                <a:cs typeface="Times New Roman" panose="02020603050405020304" pitchFamily="18" charset="0"/>
              </a:rPr>
              <a:t>Types of Risks </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81000" y="1392909"/>
            <a:ext cx="8077200" cy="3046988"/>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2400" b="1" dirty="0">
                <a:solidFill>
                  <a:srgbClr val="00B050"/>
                </a:solidFill>
                <a:latin typeface="Times New Roman" panose="02020603050405020304" pitchFamily="18" charset="0"/>
                <a:cs typeface="Times New Roman" panose="02020603050405020304" pitchFamily="18" charset="0"/>
              </a:rPr>
              <a:t>Budget </a:t>
            </a:r>
            <a:r>
              <a:rPr lang="en-US" sz="2400" b="1" dirty="0">
                <a:solidFill>
                  <a:srgbClr val="00B050"/>
                </a:solidFill>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The risk of budget schedule slip.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Reasons</a:t>
            </a:r>
            <a:r>
              <a:rPr lang="en-US" b="1" dirty="0">
                <a:latin typeface="Times New Roman" panose="02020603050405020304" pitchFamily="18" charset="0"/>
                <a:cs typeface="Times New Roman" panose="02020603050405020304" pitchFamily="18" charset="0"/>
              </a:rPr>
              <a:t>: </a:t>
            </a:r>
          </a:p>
          <a:p>
            <a:pPr marL="800100" lvl="1" indent="-34290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Wrong Budget </a:t>
            </a:r>
            <a:r>
              <a:rPr lang="en-US" dirty="0" smtClean="0">
                <a:latin typeface="Times New Roman" panose="02020603050405020304" pitchFamily="18" charset="0"/>
                <a:cs typeface="Times New Roman" panose="02020603050405020304" pitchFamily="18" charset="0"/>
              </a:rPr>
              <a:t>estimation</a:t>
            </a:r>
          </a:p>
          <a:p>
            <a:pPr marL="800100" lvl="1" indent="-34290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Cost overruns</a:t>
            </a:r>
          </a:p>
          <a:p>
            <a:pPr marL="800100" lvl="1" indent="-34290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scope expansion </a:t>
            </a:r>
          </a:p>
        </p:txBody>
      </p:sp>
    </p:spTree>
    <p:extLst>
      <p:ext uri="{BB962C8B-B14F-4D97-AF65-F5344CB8AC3E}">
        <p14:creationId xmlns:p14="http://schemas.microsoft.com/office/powerpoint/2010/main" val="2027534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33400" y="695489"/>
            <a:ext cx="8229600" cy="548640"/>
          </a:xfrm>
        </p:spPr>
        <p:txBody>
          <a:bodyPr/>
          <a:lstStyle/>
          <a:p>
            <a:r>
              <a:rPr lang="en-US" sz="2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Types of Risks</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81000" y="1447800"/>
            <a:ext cx="8077200" cy="3600986"/>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2400" b="1" dirty="0">
                <a:solidFill>
                  <a:srgbClr val="00B050"/>
                </a:solidFill>
                <a:latin typeface="Times New Roman" panose="02020603050405020304" pitchFamily="18" charset="0"/>
                <a:cs typeface="Times New Roman" panose="02020603050405020304" pitchFamily="18" charset="0"/>
              </a:rPr>
              <a:t>Technical </a:t>
            </a:r>
            <a:r>
              <a:rPr lang="en-US" sz="2400" b="1" dirty="0">
                <a:solidFill>
                  <a:srgbClr val="00B050"/>
                </a:solidFill>
                <a:latin typeface="Times New Roman" panose="02020603050405020304" pitchFamily="18" charset="0"/>
                <a:cs typeface="Times New Roman" panose="02020603050405020304" pitchFamily="18" charset="0"/>
              </a:rPr>
              <a:t>risks: </a:t>
            </a:r>
            <a:r>
              <a:rPr lang="en-US" dirty="0">
                <a:latin typeface="Times New Roman" panose="02020603050405020304" pitchFamily="18" charset="0"/>
                <a:cs typeface="Times New Roman" panose="02020603050405020304" pitchFamily="18" charset="0"/>
              </a:rPr>
              <a:t>These kind of risks </a:t>
            </a:r>
            <a:r>
              <a:rPr lang="en-US" dirty="0" smtClean="0">
                <a:latin typeface="Times New Roman" panose="02020603050405020304" pitchFamily="18" charset="0"/>
                <a:cs typeface="Times New Roman" panose="02020603050405020304" pitchFamily="18" charset="0"/>
              </a:rPr>
              <a:t>are relevant </a:t>
            </a:r>
            <a:r>
              <a:rPr lang="en-US" dirty="0">
                <a:latin typeface="Times New Roman" panose="02020603050405020304" pitchFamily="18" charset="0"/>
                <a:cs typeface="Times New Roman" panose="02020603050405020304" pitchFamily="18" charset="0"/>
              </a:rPr>
              <a:t>to function of the systems </a:t>
            </a:r>
            <a:r>
              <a:rPr lang="en-US" dirty="0" smtClean="0">
                <a:latin typeface="Times New Roman" panose="02020603050405020304" pitchFamily="18" charset="0"/>
                <a:cs typeface="Times New Roman" panose="02020603050405020304" pitchFamily="18" charset="0"/>
              </a:rPr>
              <a:t>and performance </a:t>
            </a:r>
            <a:r>
              <a:rPr lang="en-US" dirty="0">
                <a:latin typeface="Times New Roman" panose="02020603050405020304" pitchFamily="18" charset="0"/>
                <a:cs typeface="Times New Roman" panose="02020603050405020304" pitchFamily="18" charset="0"/>
              </a:rPr>
              <a:t>of the system as name </a:t>
            </a:r>
            <a:r>
              <a:rPr lang="en-US" dirty="0" smtClean="0">
                <a:latin typeface="Times New Roman" panose="02020603050405020304" pitchFamily="18" charset="0"/>
                <a:cs typeface="Times New Roman" panose="02020603050405020304" pitchFamily="18" charset="0"/>
              </a:rPr>
              <a:t>tells these </a:t>
            </a:r>
            <a:r>
              <a:rPr lang="en-US" dirty="0">
                <a:latin typeface="Times New Roman" panose="02020603050405020304" pitchFamily="18" charset="0"/>
                <a:cs typeface="Times New Roman" panose="02020603050405020304" pitchFamily="18" charset="0"/>
              </a:rPr>
              <a:t>are technical risks</a:t>
            </a:r>
            <a:r>
              <a:rPr lang="en-US" dirty="0" smtClean="0">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Reasons:</a:t>
            </a:r>
          </a:p>
          <a:p>
            <a:pPr marL="742950" lvl="1"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Continuous </a:t>
            </a:r>
            <a:r>
              <a:rPr lang="en-US" dirty="0">
                <a:latin typeface="Times New Roman" panose="02020603050405020304" pitchFamily="18" charset="0"/>
                <a:cs typeface="Times New Roman" panose="02020603050405020304" pitchFamily="18" charset="0"/>
              </a:rPr>
              <a:t>requirements </a:t>
            </a:r>
            <a:r>
              <a:rPr lang="en-US" dirty="0" smtClean="0">
                <a:latin typeface="Times New Roman" panose="02020603050405020304" pitchFamily="18" charset="0"/>
                <a:cs typeface="Times New Roman" panose="02020603050405020304" pitchFamily="18" charset="0"/>
              </a:rPr>
              <a:t>changing</a:t>
            </a:r>
          </a:p>
          <a:p>
            <a:pPr marL="742950" lvl="1"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project is complex to </a:t>
            </a:r>
            <a:r>
              <a:rPr lang="en-US" dirty="0" smtClean="0">
                <a:latin typeface="Times New Roman" panose="02020603050405020304" pitchFamily="18" charset="0"/>
                <a:cs typeface="Times New Roman" panose="02020603050405020304" pitchFamily="18" charset="0"/>
              </a:rPr>
              <a:t>implement</a:t>
            </a:r>
          </a:p>
          <a:p>
            <a:pPr marL="742950" lvl="1"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Module </a:t>
            </a:r>
            <a:r>
              <a:rPr lang="en-US" dirty="0">
                <a:latin typeface="Times New Roman" panose="02020603050405020304" pitchFamily="18" charset="0"/>
                <a:cs typeface="Times New Roman" panose="02020603050405020304" pitchFamily="18" charset="0"/>
              </a:rPr>
              <a:t>Integration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768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4" y="81999"/>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771554"/>
            <a:ext cx="8229600" cy="548640"/>
          </a:xfrm>
        </p:spPr>
        <p:txBody>
          <a:bodyPr/>
          <a:lstStyle/>
          <a:p>
            <a:r>
              <a:rPr lang="en-US" sz="2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Types of Risks </a:t>
            </a:r>
            <a:r>
              <a:rPr lang="en-US" sz="2200" b="1" dirty="0">
                <a:latin typeface="Times New Roman" panose="02020603050405020304" pitchFamily="18" charset="0"/>
                <a:cs typeface="Times New Roman" panose="02020603050405020304" pitchFamily="18" charset="0"/>
              </a:rPr>
              <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19100" y="1447800"/>
            <a:ext cx="8267700" cy="272382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00B050"/>
                </a:solidFill>
                <a:latin typeface="Times New Roman" panose="02020603050405020304" pitchFamily="18" charset="0"/>
                <a:cs typeface="Times New Roman" panose="02020603050405020304" pitchFamily="18" charset="0"/>
              </a:rPr>
              <a:t>Programmatic </a:t>
            </a:r>
            <a:r>
              <a:rPr lang="en-US" sz="2400" b="1" dirty="0">
                <a:solidFill>
                  <a:srgbClr val="00B050"/>
                </a:solidFill>
                <a:latin typeface="Times New Roman" panose="02020603050405020304" pitchFamily="18" charset="0"/>
                <a:cs typeface="Times New Roman" panose="02020603050405020304" pitchFamily="18" charset="0"/>
              </a:rPr>
              <a:t>Risks: </a:t>
            </a:r>
            <a:r>
              <a:rPr lang="en-US" dirty="0">
                <a:latin typeface="Times New Roman" panose="02020603050405020304" pitchFamily="18" charset="0"/>
                <a:cs typeface="Times New Roman" panose="02020603050405020304" pitchFamily="18" charset="0"/>
              </a:rPr>
              <a:t>These</a:t>
            </a:r>
            <a:r>
              <a:rPr lang="en-US" sz="2400" b="1" dirty="0">
                <a:solidFill>
                  <a:srgbClr val="00B05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external risks, these risks affect the software projects externally. </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Reasons: </a:t>
            </a:r>
            <a:endParaRPr lang="en-US" b="1" dirty="0" smtClean="0">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Running </a:t>
            </a:r>
            <a:r>
              <a:rPr lang="en-US" dirty="0">
                <a:latin typeface="Times New Roman" panose="02020603050405020304" pitchFamily="18" charset="0"/>
                <a:cs typeface="Times New Roman" panose="02020603050405020304" pitchFamily="18" charset="0"/>
              </a:rPr>
              <a:t>out of </a:t>
            </a:r>
            <a:r>
              <a:rPr lang="en-US" dirty="0" smtClean="0">
                <a:latin typeface="Times New Roman" panose="02020603050405020304" pitchFamily="18" charset="0"/>
                <a:cs typeface="Times New Roman" panose="02020603050405020304" pitchFamily="18" charset="0"/>
              </a:rPr>
              <a:t>fund</a:t>
            </a:r>
          </a:p>
          <a:p>
            <a:pPr marL="742950" lvl="1"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Changing </a:t>
            </a:r>
            <a:r>
              <a:rPr lang="en-US" dirty="0">
                <a:latin typeface="Times New Roman" panose="02020603050405020304" pitchFamily="18" charset="0"/>
                <a:cs typeface="Times New Roman" panose="02020603050405020304" pitchFamily="18" charset="0"/>
              </a:rPr>
              <a:t>the customer priorities </a:t>
            </a:r>
            <a:endParaRPr lang="en-US" dirty="0" smtClean="0">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Government </a:t>
            </a:r>
            <a:r>
              <a:rPr lang="en-US" dirty="0">
                <a:latin typeface="Times New Roman" panose="02020603050405020304" pitchFamily="18" charset="0"/>
                <a:cs typeface="Times New Roman" panose="02020603050405020304" pitchFamily="18" charset="0"/>
              </a:rPr>
              <a:t>rule changes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70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4" y="81999"/>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71054" y="1296300"/>
            <a:ext cx="8139546" cy="3416320"/>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we plan a project in the software filed we also think about the possible risks in the project.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Identifying the risks in the project we check its probability (chance of occurrence of risk in the project) .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that on 3rd step we check level of impact of a particular risk on the </a:t>
            </a:r>
            <a:r>
              <a:rPr lang="en-US" dirty="0" smtClean="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we will see all the above mention steps one by one in detail... </a:t>
            </a:r>
          </a:p>
        </p:txBody>
      </p:sp>
      <p:sp>
        <p:nvSpPr>
          <p:cNvPr id="5" name="Title 1"/>
          <p:cNvSpPr>
            <a:spLocks noGrp="1"/>
          </p:cNvSpPr>
          <p:nvPr>
            <p:ph type="title"/>
          </p:nvPr>
        </p:nvSpPr>
        <p:spPr>
          <a:xfrm>
            <a:off x="228600" y="428684"/>
            <a:ext cx="8229600" cy="548640"/>
          </a:xfrm>
        </p:spPr>
        <p:txBody>
          <a:bodyPr/>
          <a:lstStyle/>
          <a:p>
            <a:r>
              <a:rPr lang="en-US" sz="2200" b="1" dirty="0">
                <a:latin typeface="Times New Roman" panose="02020603050405020304" pitchFamily="18" charset="0"/>
                <a:cs typeface="Times New Roman" panose="02020603050405020304" pitchFamily="18" charset="0"/>
              </a:rPr>
              <a:t>Risk Management </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950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7924800" cy="3416320"/>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step mainly based on the brainstorming technique.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technique all the stakeholders sit together and think about all the possible risks of the project.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this step we list down all the possible risks as well.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first step in the Risk management process but all the creative thinking work happens here. </a:t>
            </a:r>
          </a:p>
        </p:txBody>
      </p:sp>
      <p:sp>
        <p:nvSpPr>
          <p:cNvPr id="10" name="Title 1"/>
          <p:cNvSpPr>
            <a:spLocks noGrp="1"/>
          </p:cNvSpPr>
          <p:nvPr>
            <p:ph type="title"/>
          </p:nvPr>
        </p:nvSpPr>
        <p:spPr>
          <a:xfrm>
            <a:off x="228600" y="428684"/>
            <a:ext cx="8229600" cy="548640"/>
          </a:xfrm>
        </p:spPr>
        <p:txBody>
          <a:bodyPr/>
          <a:lstStyle/>
          <a:p>
            <a:r>
              <a:rPr lang="en-US" sz="2200" b="1" dirty="0">
                <a:latin typeface="Times New Roman" panose="02020603050405020304" pitchFamily="18" charset="0"/>
                <a:cs typeface="Times New Roman" panose="02020603050405020304" pitchFamily="18" charset="0"/>
              </a:rPr>
              <a:t>1. Risk Identification </a:t>
            </a:r>
          </a:p>
        </p:txBody>
      </p:sp>
    </p:spTree>
    <p:extLst>
      <p:ext uri="{BB962C8B-B14F-4D97-AF65-F5344CB8AC3E}">
        <p14:creationId xmlns:p14="http://schemas.microsoft.com/office/powerpoint/2010/main" val="1157875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15710</TotalTime>
  <Words>566</Words>
  <Application>Microsoft Office PowerPoint</Application>
  <PresentationFormat>On-screen Show (4:3)</PresentationFormat>
  <Paragraphs>53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Medium</vt:lpstr>
      <vt:lpstr>Times New Roman</vt:lpstr>
      <vt:lpstr>Tunga</vt:lpstr>
      <vt:lpstr>Wingdings</vt:lpstr>
      <vt:lpstr>Angles</vt:lpstr>
      <vt:lpstr>Introduction to Software Testing   By   Dr. Praveen Kantha</vt:lpstr>
      <vt:lpstr>RISK MANAGEMENT</vt:lpstr>
      <vt:lpstr>What is Risk? </vt:lpstr>
      <vt:lpstr>Types of Risks </vt:lpstr>
      <vt:lpstr>Types of Risks </vt:lpstr>
      <vt:lpstr> Types of Risks</vt:lpstr>
      <vt:lpstr> Types of Risks  </vt:lpstr>
      <vt:lpstr>Risk Management </vt:lpstr>
      <vt:lpstr>1. Risk Identification </vt:lpstr>
      <vt:lpstr>  2. Analysis &amp; Prioritization of Risks  </vt:lpstr>
      <vt:lpstr>3. Risk Avoidance </vt:lpstr>
      <vt:lpstr>4. Monitoring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560</cp:revision>
  <dcterms:created xsi:type="dcterms:W3CDTF">2020-04-16T03:02:51Z</dcterms:created>
  <dcterms:modified xsi:type="dcterms:W3CDTF">2023-04-25T18:06:12Z</dcterms:modified>
</cp:coreProperties>
</file>