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3" r:id="rId2"/>
    <p:sldId id="283" r:id="rId3"/>
    <p:sldId id="288" r:id="rId4"/>
    <p:sldId id="289" r:id="rId5"/>
    <p:sldId id="290" r:id="rId6"/>
    <p:sldId id="291" r:id="rId7"/>
    <p:sldId id="292" r:id="rId8"/>
    <p:sldId id="284" r:id="rId9"/>
    <p:sldId id="285" r:id="rId10"/>
    <p:sldId id="286" r:id="rId11"/>
    <p:sldId id="28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112868-65FD-4572-A383-97DC0EC9B913}" type="slidenum">
              <a:rPr lang="en-US" smtClean="0"/>
              <a:pPr/>
              <a:t>8</a:t>
            </a:fld>
            <a:endParaRPr lang="en-US"/>
          </a:p>
        </p:txBody>
      </p:sp>
    </p:spTree>
    <p:extLst>
      <p:ext uri="{BB962C8B-B14F-4D97-AF65-F5344CB8AC3E}">
        <p14:creationId xmlns:p14="http://schemas.microsoft.com/office/powerpoint/2010/main" val="3622109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3/23/2023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3/23/2023</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6C22-85BA-A53D-7D9C-054EB6D2511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9781EEB-CB85-E1B2-C17B-EA3027630760}"/>
              </a:ext>
            </a:extLst>
          </p:cNvPr>
          <p:cNvSpPr>
            <a:spLocks noGrp="1"/>
          </p:cNvSpPr>
          <p:nvPr>
            <p:ph type="subTitle" idx="1"/>
          </p:nvPr>
        </p:nvSpPr>
        <p:spPr/>
        <p:txBody>
          <a:bodyPr/>
          <a:lstStyle/>
          <a:p>
            <a:pPr marL="67945" marR="59690">
              <a:lnSpc>
                <a:spcPct val="115000"/>
              </a:lnSpc>
              <a:spcBef>
                <a:spcPts val="5"/>
              </a:spcBef>
              <a:spcAft>
                <a:spcPts val="0"/>
              </a:spcAft>
              <a:tabLst>
                <a:tab pos="948690" algn="l"/>
              </a:tabLst>
            </a:pPr>
            <a:endParaRPr lang="en-US" sz="2000" b="1" dirty="0">
              <a:solidFill>
                <a:schemeClr val="tx1"/>
              </a:solidFill>
              <a:effectLst/>
              <a:latin typeface="Times New Roman" panose="02020603050405020304" pitchFamily="18" charset="0"/>
              <a:ea typeface="Times New Roman" panose="02020603050405020304" pitchFamily="18" charset="0"/>
            </a:endParaRPr>
          </a:p>
          <a:p>
            <a:pPr marL="67945" marR="59690">
              <a:lnSpc>
                <a:spcPct val="115000"/>
              </a:lnSpc>
              <a:spcBef>
                <a:spcPts val="5"/>
              </a:spcBef>
              <a:spcAft>
                <a:spcPts val="0"/>
              </a:spcAft>
              <a:tabLst>
                <a:tab pos="948690" algn="l"/>
              </a:tabLst>
            </a:pPr>
            <a:endParaRPr lang="en-US" sz="2000" b="1" dirty="0">
              <a:solidFill>
                <a:schemeClr val="tx1"/>
              </a:solidFill>
              <a:latin typeface="Times New Roman" panose="02020603050405020304" pitchFamily="18" charset="0"/>
              <a:ea typeface="Times New Roman" panose="02020603050405020304" pitchFamily="18" charset="0"/>
            </a:endParaRPr>
          </a:p>
          <a:p>
            <a:pPr marL="67945" marR="59690">
              <a:lnSpc>
                <a:spcPct val="115000"/>
              </a:lnSpc>
              <a:spcBef>
                <a:spcPts val="5"/>
              </a:spcBef>
              <a:spcAft>
                <a:spcPts val="0"/>
              </a:spcAft>
              <a:tabLst>
                <a:tab pos="948690" algn="l"/>
              </a:tabLst>
            </a:pPr>
            <a:endParaRPr lang="en-US" sz="2000" b="1" dirty="0">
              <a:solidFill>
                <a:schemeClr val="tx1"/>
              </a:solidFill>
              <a:effectLst/>
              <a:latin typeface="Times New Roman" panose="02020603050405020304" pitchFamily="18" charset="0"/>
              <a:ea typeface="Times New Roman" panose="02020603050405020304" pitchFamily="18" charset="0"/>
            </a:endParaRPr>
          </a:p>
          <a:p>
            <a:pPr marL="67945" marR="59690">
              <a:lnSpc>
                <a:spcPct val="115000"/>
              </a:lnSpc>
              <a:spcBef>
                <a:spcPts val="5"/>
              </a:spcBef>
              <a:spcAft>
                <a:spcPts val="0"/>
              </a:spcAft>
              <a:tabLst>
                <a:tab pos="948690" algn="l"/>
              </a:tabLst>
            </a:pPr>
            <a:endParaRPr lang="en-US" sz="2000" b="1" dirty="0">
              <a:solidFill>
                <a:schemeClr val="tx1"/>
              </a:solidFill>
              <a:latin typeface="Times New Roman" panose="02020603050405020304" pitchFamily="18" charset="0"/>
              <a:ea typeface="Times New Roman" panose="02020603050405020304" pitchFamily="18" charset="0"/>
            </a:endParaRPr>
          </a:p>
          <a:p>
            <a:pPr marL="67945" marR="59690">
              <a:lnSpc>
                <a:spcPct val="115000"/>
              </a:lnSpc>
              <a:spcBef>
                <a:spcPts val="5"/>
              </a:spcBef>
              <a:spcAft>
                <a:spcPts val="0"/>
              </a:spcAft>
              <a:tabLst>
                <a:tab pos="948690" algn="l"/>
              </a:tabLst>
            </a:pPr>
            <a:r>
              <a:rPr lang="en-US" sz="2000" b="1" dirty="0">
                <a:solidFill>
                  <a:schemeClr val="tx1"/>
                </a:solidFill>
                <a:effectLst/>
                <a:latin typeface="Times New Roman" panose="02020603050405020304" pitchFamily="18" charset="0"/>
                <a:ea typeface="Times New Roman" panose="02020603050405020304" pitchFamily="18" charset="0"/>
              </a:rPr>
              <a:t>Instruction</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Format</a:t>
            </a:r>
            <a:r>
              <a:rPr lang="en-US" sz="2000" b="1" spc="-26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(Three</a:t>
            </a:r>
            <a:r>
              <a:rPr lang="en-US" sz="2000" b="1" spc="28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address,</a:t>
            </a:r>
            <a:r>
              <a:rPr lang="en-US" sz="2000" b="1" spc="-26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Two</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Address,</a:t>
            </a:r>
            <a:r>
              <a:rPr lang="en-US" sz="2000" b="1" spc="5"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one</a:t>
            </a:r>
            <a:r>
              <a:rPr lang="en-US" sz="2000" b="1" spc="-260"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address, </a:t>
            </a:r>
            <a:r>
              <a:rPr lang="en-US" sz="2000" b="1" spc="-5" dirty="0">
                <a:solidFill>
                  <a:schemeClr val="tx1"/>
                </a:solidFill>
                <a:effectLst/>
                <a:latin typeface="Times New Roman" panose="02020603050405020304" pitchFamily="18" charset="0"/>
                <a:ea typeface="Times New Roman" panose="02020603050405020304" pitchFamily="18" charset="0"/>
              </a:rPr>
              <a:t>zero</a:t>
            </a:r>
            <a:endParaRPr lang="en-IN" sz="2000" b="1" dirty="0">
              <a:solidFill>
                <a:schemeClr val="tx1"/>
              </a:solidFill>
              <a:effectLst/>
              <a:latin typeface="Times New Roman" panose="02020603050405020304" pitchFamily="18" charset="0"/>
              <a:ea typeface="Times New Roman" panose="02020603050405020304" pitchFamily="18" charset="0"/>
            </a:endParaRPr>
          </a:p>
          <a:p>
            <a:r>
              <a:rPr lang="en-US" sz="2000" b="1" dirty="0">
                <a:solidFill>
                  <a:schemeClr val="tx1"/>
                </a:solidFill>
                <a:effectLst/>
                <a:latin typeface="Times New Roman" panose="02020603050405020304" pitchFamily="18" charset="0"/>
                <a:ea typeface="Times New Roman" panose="02020603050405020304" pitchFamily="18" charset="0"/>
              </a:rPr>
              <a:t>address)</a:t>
            </a:r>
            <a:endParaRPr lang="en-IN" sz="2000" b="1" dirty="0">
              <a:solidFill>
                <a:schemeClr val="tx1"/>
              </a:solidFill>
            </a:endParaRPr>
          </a:p>
        </p:txBody>
      </p:sp>
    </p:spTree>
    <p:extLst>
      <p:ext uri="{BB962C8B-B14F-4D97-AF65-F5344CB8AC3E}">
        <p14:creationId xmlns:p14="http://schemas.microsoft.com/office/powerpoint/2010/main" val="358719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B16A-D0F7-5140-B4FF-E647DA2D6567}"/>
              </a:ext>
            </a:extLst>
          </p:cNvPr>
          <p:cNvSpPr>
            <a:spLocks noGrp="1"/>
          </p:cNvSpPr>
          <p:nvPr>
            <p:ph type="title"/>
          </p:nvPr>
        </p:nvSpPr>
        <p:spPr/>
        <p:txBody>
          <a:bodyPr/>
          <a:lstStyle/>
          <a:p>
            <a:r>
              <a:rPr lang="en-IN" dirty="0"/>
              <a:t>One-Address Instructions </a:t>
            </a:r>
          </a:p>
        </p:txBody>
      </p:sp>
      <p:sp>
        <p:nvSpPr>
          <p:cNvPr id="3" name="Content Placeholder 2">
            <a:extLst>
              <a:ext uri="{FF2B5EF4-FFF2-40B4-BE49-F238E27FC236}">
                <a16:creationId xmlns:a16="http://schemas.microsoft.com/office/drawing/2014/main" id="{0AF49BBC-DAE0-B37A-5B78-E8646CC56451}"/>
              </a:ext>
            </a:extLst>
          </p:cNvPr>
          <p:cNvSpPr>
            <a:spLocks noGrp="1"/>
          </p:cNvSpPr>
          <p:nvPr>
            <p:ph idx="1"/>
          </p:nvPr>
        </p:nvSpPr>
        <p:spPr/>
        <p:txBody>
          <a:bodyPr/>
          <a:lstStyle/>
          <a:p>
            <a:pPr algn="just"/>
            <a:r>
              <a:rPr lang="en-US" sz="1800" dirty="0"/>
              <a:t>One-address instructions use an implied accumulator (AC) register for all data manipulation. For multiplication and division there is a need for a second register. However, here we will neglect the second register and assume that the AC contains the result of all operations. The program to evaluate X = (A + B) • (C + D) is</a:t>
            </a:r>
          </a:p>
          <a:p>
            <a:pPr algn="just"/>
            <a:endParaRPr lang="en-IN" sz="1800" dirty="0"/>
          </a:p>
        </p:txBody>
      </p:sp>
      <p:pic>
        <p:nvPicPr>
          <p:cNvPr id="5" name="Picture 4">
            <a:extLst>
              <a:ext uri="{FF2B5EF4-FFF2-40B4-BE49-F238E27FC236}">
                <a16:creationId xmlns:a16="http://schemas.microsoft.com/office/drawing/2014/main" id="{772306DE-4365-2817-AAE3-7912D016B1BE}"/>
              </a:ext>
            </a:extLst>
          </p:cNvPr>
          <p:cNvPicPr>
            <a:picLocks noChangeAspect="1"/>
          </p:cNvPicPr>
          <p:nvPr/>
        </p:nvPicPr>
        <p:blipFill>
          <a:blip r:embed="rId2"/>
          <a:stretch>
            <a:fillRect/>
          </a:stretch>
        </p:blipFill>
        <p:spPr>
          <a:xfrm>
            <a:off x="2162119" y="3177357"/>
            <a:ext cx="2790881" cy="1185507"/>
          </a:xfrm>
          <a:prstGeom prst="rect">
            <a:avLst/>
          </a:prstGeom>
        </p:spPr>
      </p:pic>
      <p:sp>
        <p:nvSpPr>
          <p:cNvPr id="7" name="TextBox 6">
            <a:extLst>
              <a:ext uri="{FF2B5EF4-FFF2-40B4-BE49-F238E27FC236}">
                <a16:creationId xmlns:a16="http://schemas.microsoft.com/office/drawing/2014/main" id="{E060CF2C-6D83-3EC7-F7FE-E8D2B80130CC}"/>
              </a:ext>
            </a:extLst>
          </p:cNvPr>
          <p:cNvSpPr txBox="1"/>
          <p:nvPr/>
        </p:nvSpPr>
        <p:spPr>
          <a:xfrm>
            <a:off x="943792" y="4725846"/>
            <a:ext cx="7743008" cy="584775"/>
          </a:xfrm>
          <a:prstGeom prst="rect">
            <a:avLst/>
          </a:prstGeom>
          <a:noFill/>
        </p:spPr>
        <p:txBody>
          <a:bodyPr wrap="square">
            <a:spAutoFit/>
          </a:bodyPr>
          <a:lstStyle/>
          <a:p>
            <a:pPr algn="just"/>
            <a:r>
              <a:rPr lang="en-US" sz="1600" dirty="0"/>
              <a:t>All operations are done between the AC register and a memory operand. T is the address of a temporary memory location required for storing the intermediate result. </a:t>
            </a:r>
            <a:endParaRPr lang="en-IN" sz="1600" dirty="0"/>
          </a:p>
        </p:txBody>
      </p:sp>
    </p:spTree>
    <p:extLst>
      <p:ext uri="{BB962C8B-B14F-4D97-AF65-F5344CB8AC3E}">
        <p14:creationId xmlns:p14="http://schemas.microsoft.com/office/powerpoint/2010/main" val="58145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1DBE-B059-459B-9B92-A9AFA5E46578}"/>
              </a:ext>
            </a:extLst>
          </p:cNvPr>
          <p:cNvSpPr>
            <a:spLocks noGrp="1"/>
          </p:cNvSpPr>
          <p:nvPr>
            <p:ph type="title"/>
          </p:nvPr>
        </p:nvSpPr>
        <p:spPr/>
        <p:txBody>
          <a:bodyPr/>
          <a:lstStyle/>
          <a:p>
            <a:r>
              <a:rPr lang="en-IN" dirty="0"/>
              <a:t>Zero-Address Instructions</a:t>
            </a:r>
          </a:p>
        </p:txBody>
      </p:sp>
      <p:sp>
        <p:nvSpPr>
          <p:cNvPr id="3" name="Content Placeholder 2">
            <a:extLst>
              <a:ext uri="{FF2B5EF4-FFF2-40B4-BE49-F238E27FC236}">
                <a16:creationId xmlns:a16="http://schemas.microsoft.com/office/drawing/2014/main" id="{202A34F4-8090-FBF8-AE24-69CADECD1213}"/>
              </a:ext>
            </a:extLst>
          </p:cNvPr>
          <p:cNvSpPr>
            <a:spLocks noGrp="1"/>
          </p:cNvSpPr>
          <p:nvPr>
            <p:ph idx="1"/>
          </p:nvPr>
        </p:nvSpPr>
        <p:spPr/>
        <p:txBody>
          <a:bodyPr/>
          <a:lstStyle/>
          <a:p>
            <a:pPr algn="just"/>
            <a:r>
              <a:rPr lang="en-US" sz="1800" dirty="0"/>
              <a:t>A stack-organized computer does not use an address field for the instructions ADD and MUL. The PUSH and POP instructions, however, need an address field to specify the operand that communicates with the stack. The following program shows how X = (A + B) • (C + D) will be written for a </a:t>
            </a:r>
            <a:r>
              <a:rPr lang="en-US" sz="1800" dirty="0" err="1"/>
              <a:t>stackorganized</a:t>
            </a:r>
            <a:r>
              <a:rPr lang="en-US" sz="1800" dirty="0"/>
              <a:t> computer. (TOS stands for top of stack.) </a:t>
            </a:r>
          </a:p>
          <a:p>
            <a:pPr algn="just"/>
            <a:endParaRPr lang="en-IN" sz="1800" dirty="0"/>
          </a:p>
        </p:txBody>
      </p:sp>
      <p:pic>
        <p:nvPicPr>
          <p:cNvPr id="5" name="Picture 4">
            <a:extLst>
              <a:ext uri="{FF2B5EF4-FFF2-40B4-BE49-F238E27FC236}">
                <a16:creationId xmlns:a16="http://schemas.microsoft.com/office/drawing/2014/main" id="{66CD49E3-D880-00C6-BA49-6FAE75E16D35}"/>
              </a:ext>
            </a:extLst>
          </p:cNvPr>
          <p:cNvPicPr>
            <a:picLocks noChangeAspect="1"/>
          </p:cNvPicPr>
          <p:nvPr/>
        </p:nvPicPr>
        <p:blipFill>
          <a:blip r:embed="rId2"/>
          <a:stretch>
            <a:fillRect/>
          </a:stretch>
        </p:blipFill>
        <p:spPr>
          <a:xfrm>
            <a:off x="2189718" y="3110679"/>
            <a:ext cx="3906282" cy="1385121"/>
          </a:xfrm>
          <a:prstGeom prst="rect">
            <a:avLst/>
          </a:prstGeom>
        </p:spPr>
      </p:pic>
    </p:spTree>
    <p:extLst>
      <p:ext uri="{BB962C8B-B14F-4D97-AF65-F5344CB8AC3E}">
        <p14:creationId xmlns:p14="http://schemas.microsoft.com/office/powerpoint/2010/main" val="321188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BCC1-84B5-3274-79A1-09DAD59FCE5E}"/>
              </a:ext>
            </a:extLst>
          </p:cNvPr>
          <p:cNvSpPr>
            <a:spLocks noGrp="1"/>
          </p:cNvSpPr>
          <p:nvPr>
            <p:ph type="title"/>
          </p:nvPr>
        </p:nvSpPr>
        <p:spPr/>
        <p:txBody>
          <a:bodyPr/>
          <a:lstStyle/>
          <a:p>
            <a:r>
              <a:rPr lang="en-IN" b="1" dirty="0"/>
              <a:t>Instruction Formats</a:t>
            </a:r>
          </a:p>
        </p:txBody>
      </p:sp>
      <p:sp>
        <p:nvSpPr>
          <p:cNvPr id="3" name="Content Placeholder 2">
            <a:extLst>
              <a:ext uri="{FF2B5EF4-FFF2-40B4-BE49-F238E27FC236}">
                <a16:creationId xmlns:a16="http://schemas.microsoft.com/office/drawing/2014/main" id="{4B0747D4-BB49-DE8E-5D4F-343B80A064DE}"/>
              </a:ext>
            </a:extLst>
          </p:cNvPr>
          <p:cNvSpPr>
            <a:spLocks noGrp="1"/>
          </p:cNvSpPr>
          <p:nvPr>
            <p:ph idx="1"/>
          </p:nvPr>
        </p:nvSpPr>
        <p:spPr/>
        <p:txBody>
          <a:bodyPr/>
          <a:lstStyle/>
          <a:p>
            <a:pPr algn="just"/>
            <a:r>
              <a:rPr lang="en-US" sz="1600" dirty="0"/>
              <a:t>A computer will usually have a variety of instruction code formats. It is the function of the control unit within the CPU to interpret each instruction code and provide the necessary control functions needed to process the instruction. The format of an instruction is usually depicted in a rectangular box symbolizing the bits of the instruction as they appear in memory words or in a control register. The bits of the instruction are divided into groups called fields. </a:t>
            </a:r>
          </a:p>
          <a:p>
            <a:pPr algn="just"/>
            <a:r>
              <a:rPr lang="en-US" sz="1600" b="1" dirty="0"/>
              <a:t>The most common fields found in instruction formats are: </a:t>
            </a:r>
          </a:p>
          <a:p>
            <a:pPr algn="just"/>
            <a:r>
              <a:rPr lang="en-US" sz="1600" dirty="0"/>
              <a:t>1. An operation code field that specifies the operation to be performed. </a:t>
            </a:r>
          </a:p>
          <a:p>
            <a:pPr algn="just"/>
            <a:r>
              <a:rPr lang="en-US" sz="1600" dirty="0"/>
              <a:t>2. An address field that designates a memory address or a processor register.</a:t>
            </a:r>
          </a:p>
          <a:p>
            <a:pPr algn="just"/>
            <a:r>
              <a:rPr lang="en-US" sz="1600" dirty="0"/>
              <a:t> 3. A mode field that specifies the way the operand or the effective address is determined.</a:t>
            </a:r>
            <a:endParaRPr lang="en-IN" sz="1600" dirty="0"/>
          </a:p>
        </p:txBody>
      </p:sp>
    </p:spTree>
    <p:extLst>
      <p:ext uri="{BB962C8B-B14F-4D97-AF65-F5344CB8AC3E}">
        <p14:creationId xmlns:p14="http://schemas.microsoft.com/office/powerpoint/2010/main" val="106630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2BFF-9EFC-A723-1FDF-7FA68691AC14}"/>
              </a:ext>
            </a:extLst>
          </p:cNvPr>
          <p:cNvSpPr>
            <a:spLocks noGrp="1"/>
          </p:cNvSpPr>
          <p:nvPr>
            <p:ph type="title"/>
          </p:nvPr>
        </p:nvSpPr>
        <p:spPr/>
        <p:txBody>
          <a:bodyPr/>
          <a:lstStyle/>
          <a:p>
            <a:r>
              <a:rPr lang="en-IN" dirty="0"/>
              <a:t>Register Address</a:t>
            </a:r>
          </a:p>
        </p:txBody>
      </p:sp>
      <p:sp>
        <p:nvSpPr>
          <p:cNvPr id="3" name="Content Placeholder 2">
            <a:extLst>
              <a:ext uri="{FF2B5EF4-FFF2-40B4-BE49-F238E27FC236}">
                <a16:creationId xmlns:a16="http://schemas.microsoft.com/office/drawing/2014/main" id="{D8A90B71-D8C1-7877-1D27-90F51C222E04}"/>
              </a:ext>
            </a:extLst>
          </p:cNvPr>
          <p:cNvSpPr>
            <a:spLocks noGrp="1"/>
          </p:cNvSpPr>
          <p:nvPr>
            <p:ph idx="1"/>
          </p:nvPr>
        </p:nvSpPr>
        <p:spPr/>
        <p:txBody>
          <a:bodyPr/>
          <a:lstStyle/>
          <a:p>
            <a:pPr algn="just"/>
            <a:r>
              <a:rPr lang="en-US" sz="1800" dirty="0"/>
              <a:t>Operations specified by computer instructions are executed on some data stored in memory or processor registers. Operands residing in memory are specified by their memory address. Operands residing in processor registers are specified with a register address. A register address is a binary number of k bits that defines one of 2^k registers in the CPU. </a:t>
            </a:r>
          </a:p>
          <a:p>
            <a:pPr algn="just"/>
            <a:r>
              <a:rPr lang="en-US" sz="1800" dirty="0"/>
              <a:t>Thus a CPU with 16 processor registers RO through R15 will have a register address field of four bits. </a:t>
            </a:r>
          </a:p>
          <a:p>
            <a:pPr algn="just"/>
            <a:r>
              <a:rPr lang="en-US" sz="1800" dirty="0"/>
              <a:t>The binary number 0101, for example, will designate register R5. Computers may have instructions of several different lengths containing varying number of addresses. </a:t>
            </a:r>
          </a:p>
          <a:p>
            <a:pPr algn="just"/>
            <a:r>
              <a:rPr lang="en-US" sz="1800" dirty="0"/>
              <a:t>The number of address fields in the instruction format of a computer depends on the internal organization of its registers. </a:t>
            </a:r>
          </a:p>
          <a:p>
            <a:pPr algn="just"/>
            <a:r>
              <a:rPr lang="en-US" sz="1800" dirty="0"/>
              <a:t>Most computers fall into one of three types of CPU organizations: </a:t>
            </a:r>
          </a:p>
          <a:p>
            <a:pPr marL="0" indent="0" algn="just">
              <a:buNone/>
            </a:pPr>
            <a:r>
              <a:rPr lang="en-US" sz="1800" dirty="0"/>
              <a:t>1. Single accumulator organization.</a:t>
            </a:r>
          </a:p>
          <a:p>
            <a:pPr marL="0" indent="0" algn="just">
              <a:buNone/>
            </a:pPr>
            <a:r>
              <a:rPr lang="en-US" sz="1800" dirty="0"/>
              <a:t> 2. General register organization. </a:t>
            </a:r>
          </a:p>
          <a:p>
            <a:pPr marL="0" indent="0" algn="just">
              <a:buNone/>
            </a:pPr>
            <a:r>
              <a:rPr lang="en-US" sz="1800" dirty="0"/>
              <a:t>3. Stack organization.</a:t>
            </a:r>
            <a:endParaRPr lang="en-IN" sz="1800" dirty="0"/>
          </a:p>
        </p:txBody>
      </p:sp>
    </p:spTree>
    <p:extLst>
      <p:ext uri="{BB962C8B-B14F-4D97-AF65-F5344CB8AC3E}">
        <p14:creationId xmlns:p14="http://schemas.microsoft.com/office/powerpoint/2010/main" val="148551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A989-148B-2E89-7644-F1AEC70E6CDE}"/>
              </a:ext>
            </a:extLst>
          </p:cNvPr>
          <p:cNvSpPr>
            <a:spLocks noGrp="1"/>
          </p:cNvSpPr>
          <p:nvPr>
            <p:ph type="title"/>
          </p:nvPr>
        </p:nvSpPr>
        <p:spPr/>
        <p:txBody>
          <a:bodyPr/>
          <a:lstStyle/>
          <a:p>
            <a:r>
              <a:rPr lang="en-US" sz="3200" dirty="0"/>
              <a:t>1. Single accumulator organization.</a:t>
            </a:r>
            <a:br>
              <a:rPr lang="en-US" sz="3200" dirty="0"/>
            </a:br>
            <a:endParaRPr lang="en-IN" dirty="0"/>
          </a:p>
        </p:txBody>
      </p:sp>
      <p:sp>
        <p:nvSpPr>
          <p:cNvPr id="3" name="Content Placeholder 2">
            <a:extLst>
              <a:ext uri="{FF2B5EF4-FFF2-40B4-BE49-F238E27FC236}">
                <a16:creationId xmlns:a16="http://schemas.microsoft.com/office/drawing/2014/main" id="{7315B904-DC3E-7C18-E6FA-98956A44058D}"/>
              </a:ext>
            </a:extLst>
          </p:cNvPr>
          <p:cNvSpPr>
            <a:spLocks noGrp="1"/>
          </p:cNvSpPr>
          <p:nvPr>
            <p:ph idx="1"/>
          </p:nvPr>
        </p:nvSpPr>
        <p:spPr/>
        <p:txBody>
          <a:bodyPr/>
          <a:lstStyle/>
          <a:p>
            <a:pPr algn="just"/>
            <a:r>
              <a:rPr lang="en-US" sz="2000" dirty="0"/>
              <a:t>All operations are performed with an implied accumulator register. The instruction format in this type of computer uses one address field. </a:t>
            </a:r>
          </a:p>
          <a:p>
            <a:pPr algn="just"/>
            <a:r>
              <a:rPr lang="en-US" sz="2000" dirty="0"/>
              <a:t>For example, the instruction that specifies an arithmetic addition is defined by an assembly language instruction as ADD X where X is the address of the operand. </a:t>
            </a:r>
          </a:p>
          <a:p>
            <a:pPr algn="just"/>
            <a:r>
              <a:rPr lang="en-US" sz="2000" dirty="0"/>
              <a:t>The ADD instruction in this case results in the operation</a:t>
            </a:r>
          </a:p>
          <a:p>
            <a:pPr algn="just"/>
            <a:r>
              <a:rPr lang="en-US" sz="2000" dirty="0"/>
              <a:t> AC &lt;--AC + M [X]. </a:t>
            </a:r>
          </a:p>
          <a:p>
            <a:pPr algn="just"/>
            <a:r>
              <a:rPr lang="en-US" sz="2000" dirty="0"/>
              <a:t>AC is the accumulator register and M [X] symbolizes the memory word located at address X. </a:t>
            </a:r>
            <a:endParaRPr lang="en-IN" sz="2000" dirty="0"/>
          </a:p>
        </p:txBody>
      </p:sp>
    </p:spTree>
    <p:extLst>
      <p:ext uri="{BB962C8B-B14F-4D97-AF65-F5344CB8AC3E}">
        <p14:creationId xmlns:p14="http://schemas.microsoft.com/office/powerpoint/2010/main" val="277740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E2BC-CFF8-C5AB-60FB-56CD397BC31C}"/>
              </a:ext>
            </a:extLst>
          </p:cNvPr>
          <p:cNvSpPr>
            <a:spLocks noGrp="1"/>
          </p:cNvSpPr>
          <p:nvPr>
            <p:ph type="title"/>
          </p:nvPr>
        </p:nvSpPr>
        <p:spPr/>
        <p:txBody>
          <a:bodyPr/>
          <a:lstStyle/>
          <a:p>
            <a:r>
              <a:rPr lang="en-IN" dirty="0"/>
              <a:t>2. General register organization.</a:t>
            </a:r>
          </a:p>
        </p:txBody>
      </p:sp>
      <p:sp>
        <p:nvSpPr>
          <p:cNvPr id="3" name="Content Placeholder 2">
            <a:extLst>
              <a:ext uri="{FF2B5EF4-FFF2-40B4-BE49-F238E27FC236}">
                <a16:creationId xmlns:a16="http://schemas.microsoft.com/office/drawing/2014/main" id="{0CA41492-84F5-2B37-64E7-073C5A66DD09}"/>
              </a:ext>
            </a:extLst>
          </p:cNvPr>
          <p:cNvSpPr>
            <a:spLocks noGrp="1"/>
          </p:cNvSpPr>
          <p:nvPr>
            <p:ph idx="1"/>
          </p:nvPr>
        </p:nvSpPr>
        <p:spPr>
          <a:xfrm>
            <a:off x="457200" y="796834"/>
            <a:ext cx="8229600" cy="4525963"/>
          </a:xfrm>
        </p:spPr>
        <p:txBody>
          <a:bodyPr/>
          <a:lstStyle/>
          <a:p>
            <a:pPr algn="just"/>
            <a:r>
              <a:rPr lang="en-US" sz="1800" dirty="0"/>
              <a:t>The instruction format in this type of computer needs three register address fields. Thus the instruction for an arithmetic addition may be written in an assembly language as </a:t>
            </a:r>
          </a:p>
          <a:p>
            <a:pPr algn="just"/>
            <a:r>
              <a:rPr lang="en-US" sz="1800" dirty="0"/>
              <a:t>ADD R 1 , R 2 , R3 to denote the operation </a:t>
            </a:r>
          </a:p>
          <a:p>
            <a:pPr algn="just"/>
            <a:r>
              <a:rPr lang="en-US" sz="1800" dirty="0"/>
              <a:t>R 1 &lt;---R2 + R3. </a:t>
            </a:r>
          </a:p>
          <a:p>
            <a:pPr algn="just"/>
            <a:r>
              <a:rPr lang="en-US" sz="1800" dirty="0"/>
              <a:t>The number of address fields in the instruction can be reduced from three to two if the destination register is the same as one of the source registers. Thus the instruction ADD R 1 , R2 would denote the operation R 1 &lt;---R 1 + R2. </a:t>
            </a:r>
          </a:p>
          <a:p>
            <a:pPr algn="just"/>
            <a:r>
              <a:rPr lang="en-US" sz="1800" dirty="0"/>
              <a:t>Only register addresses for R 1 and R2 need be specified in this instruction. </a:t>
            </a:r>
          </a:p>
          <a:p>
            <a:pPr algn="just"/>
            <a:r>
              <a:rPr lang="en-US" sz="1800" dirty="0"/>
              <a:t>Computers with multiple processor registers use the move instruction with a mnemonic MOV to symbolize a transfer instruction. </a:t>
            </a:r>
          </a:p>
          <a:p>
            <a:pPr algn="just"/>
            <a:r>
              <a:rPr lang="en-US" sz="1800" dirty="0"/>
              <a:t>Thus the instruction MOV R 1 , R2 denotes the transfer R 1 &lt;--R2 (or R2 &lt;--R1, depending on the particular computer). Thus transfer-type instructions need two address fields to specify the source and the destination.</a:t>
            </a:r>
          </a:p>
          <a:p>
            <a:pPr algn="just"/>
            <a:r>
              <a:rPr lang="en-US" sz="1800" dirty="0"/>
              <a:t>General register-type computers employ two or three address fields in their instruction format. Each address field may specify a processor register or a memory word. An instruction symbolized by ADD R 1 , X would specify the operation</a:t>
            </a:r>
          </a:p>
          <a:p>
            <a:pPr algn="just"/>
            <a:r>
              <a:rPr lang="en-US" sz="1800" dirty="0"/>
              <a:t> </a:t>
            </a:r>
            <a:r>
              <a:rPr lang="en-US" sz="1800" dirty="0" err="1"/>
              <a:t>Rl</a:t>
            </a:r>
            <a:r>
              <a:rPr lang="en-US" sz="1800" dirty="0"/>
              <a:t> &lt;--</a:t>
            </a:r>
            <a:r>
              <a:rPr lang="en-US" sz="1800" dirty="0" err="1"/>
              <a:t>Rl</a:t>
            </a:r>
            <a:r>
              <a:rPr lang="en-US" sz="1800" dirty="0"/>
              <a:t> + M[X]. It has two address fields, one for register R 1 and the other for the memory address X. </a:t>
            </a:r>
            <a:endParaRPr lang="en-IN" sz="1800" dirty="0"/>
          </a:p>
        </p:txBody>
      </p:sp>
    </p:spTree>
    <p:extLst>
      <p:ext uri="{BB962C8B-B14F-4D97-AF65-F5344CB8AC3E}">
        <p14:creationId xmlns:p14="http://schemas.microsoft.com/office/powerpoint/2010/main" val="328968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AFEA-40CA-0D7F-6275-390F09436236}"/>
              </a:ext>
            </a:extLst>
          </p:cNvPr>
          <p:cNvSpPr>
            <a:spLocks noGrp="1"/>
          </p:cNvSpPr>
          <p:nvPr>
            <p:ph type="title"/>
          </p:nvPr>
        </p:nvSpPr>
        <p:spPr/>
        <p:txBody>
          <a:bodyPr/>
          <a:lstStyle/>
          <a:p>
            <a:r>
              <a:rPr lang="en-US" sz="3200" dirty="0"/>
              <a:t>3. Stack organization.</a:t>
            </a:r>
            <a:br>
              <a:rPr lang="en-IN" sz="3200" dirty="0"/>
            </a:br>
            <a:endParaRPr lang="en-IN" dirty="0"/>
          </a:p>
        </p:txBody>
      </p:sp>
      <p:sp>
        <p:nvSpPr>
          <p:cNvPr id="3" name="Content Placeholder 2">
            <a:extLst>
              <a:ext uri="{FF2B5EF4-FFF2-40B4-BE49-F238E27FC236}">
                <a16:creationId xmlns:a16="http://schemas.microsoft.com/office/drawing/2014/main" id="{B9B1E087-38A0-4C17-730E-E399437CE9F1}"/>
              </a:ext>
            </a:extLst>
          </p:cNvPr>
          <p:cNvSpPr>
            <a:spLocks noGrp="1"/>
          </p:cNvSpPr>
          <p:nvPr>
            <p:ph idx="1"/>
          </p:nvPr>
        </p:nvSpPr>
        <p:spPr/>
        <p:txBody>
          <a:bodyPr/>
          <a:lstStyle/>
          <a:p>
            <a:pPr algn="just"/>
            <a:r>
              <a:rPr lang="en-US" sz="2000" dirty="0"/>
              <a:t>Computers with stack organization would have PUSH and POP instructions which require an address field. </a:t>
            </a:r>
          </a:p>
          <a:p>
            <a:pPr algn="just"/>
            <a:r>
              <a:rPr lang="en-US" sz="2000" dirty="0"/>
              <a:t>Thus the instruction PUSH X will push the word at address X to the top of the stack. </a:t>
            </a:r>
          </a:p>
          <a:p>
            <a:pPr algn="just"/>
            <a:r>
              <a:rPr lang="en-US" sz="2000" dirty="0"/>
              <a:t>The stack pointer is updated automatically. </a:t>
            </a:r>
          </a:p>
          <a:p>
            <a:pPr algn="just"/>
            <a:r>
              <a:rPr lang="en-US" sz="2000" dirty="0"/>
              <a:t>Operation-type instructions do not need an address field in stack-organized computers. This is because the operation is performed on the two items that are on top of the stack. </a:t>
            </a:r>
          </a:p>
          <a:p>
            <a:pPr algn="just"/>
            <a:r>
              <a:rPr lang="en-US" sz="2000" dirty="0"/>
              <a:t>The instruction ADD in a stack computer consists of an operation code only with no address field.</a:t>
            </a:r>
          </a:p>
          <a:p>
            <a:pPr algn="just"/>
            <a:r>
              <a:rPr lang="en-US" sz="2000" dirty="0"/>
              <a:t> This operation has the effect of popping the two top numbers from the stack, adding the numbers, and pushing the sum into the stack. </a:t>
            </a:r>
            <a:r>
              <a:rPr lang="en-US" sz="2000" b="1" dirty="0"/>
              <a:t>There is no need to specify operands with an address field since all operands are implied to be in the stack. </a:t>
            </a:r>
            <a:endParaRPr lang="en-IN" sz="2000" b="1" dirty="0"/>
          </a:p>
        </p:txBody>
      </p:sp>
    </p:spTree>
    <p:extLst>
      <p:ext uri="{BB962C8B-B14F-4D97-AF65-F5344CB8AC3E}">
        <p14:creationId xmlns:p14="http://schemas.microsoft.com/office/powerpoint/2010/main" val="36305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DF02-1154-09F6-754D-2917B2DB97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473C43-2FD2-23B4-34B6-AFF3214CC334}"/>
              </a:ext>
            </a:extLst>
          </p:cNvPr>
          <p:cNvSpPr>
            <a:spLocks noGrp="1"/>
          </p:cNvSpPr>
          <p:nvPr>
            <p:ph idx="1"/>
          </p:nvPr>
        </p:nvSpPr>
        <p:spPr/>
        <p:txBody>
          <a:bodyPr/>
          <a:lstStyle/>
          <a:p>
            <a:pPr algn="just"/>
            <a:r>
              <a:rPr lang="en-US" sz="2000" dirty="0"/>
              <a:t>To illustrate the influence of the number of addresses on computer programs, we will evaluate the arithmetic statement X = (A + B) • (C + D) using zero, one, two, or three address instructions.</a:t>
            </a:r>
          </a:p>
          <a:p>
            <a:pPr algn="just"/>
            <a:r>
              <a:rPr lang="en-US" sz="2000" dirty="0"/>
              <a:t> We will use the symbols ADD, SUB, MUL, and DIV for the four arithmetic operations; </a:t>
            </a:r>
          </a:p>
          <a:p>
            <a:pPr algn="just"/>
            <a:r>
              <a:rPr lang="en-US" sz="2000" dirty="0"/>
              <a:t>MOV for the transfer-type operation;</a:t>
            </a:r>
          </a:p>
          <a:p>
            <a:pPr algn="just"/>
            <a:r>
              <a:rPr lang="en-US" sz="2000" dirty="0"/>
              <a:t> LOAD and STORE for transfers to and from memory and AC register. </a:t>
            </a:r>
          </a:p>
          <a:p>
            <a:pPr algn="just"/>
            <a:r>
              <a:rPr lang="en-US" sz="2000" dirty="0"/>
              <a:t>We will assume that the operands are in memory addresses A, B, C, and D, and the result must be stored in memory at address X.</a:t>
            </a:r>
            <a:endParaRPr lang="en-IN" sz="2000" dirty="0"/>
          </a:p>
        </p:txBody>
      </p:sp>
    </p:spTree>
    <p:extLst>
      <p:ext uri="{BB962C8B-B14F-4D97-AF65-F5344CB8AC3E}">
        <p14:creationId xmlns:p14="http://schemas.microsoft.com/office/powerpoint/2010/main" val="284476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A96A-A438-DB12-303D-FCB0FE858DA0}"/>
              </a:ext>
            </a:extLst>
          </p:cNvPr>
          <p:cNvSpPr>
            <a:spLocks noGrp="1"/>
          </p:cNvSpPr>
          <p:nvPr>
            <p:ph type="title"/>
          </p:nvPr>
        </p:nvSpPr>
        <p:spPr/>
        <p:txBody>
          <a:bodyPr/>
          <a:lstStyle/>
          <a:p>
            <a:r>
              <a:rPr lang="en-IN" dirty="0"/>
              <a:t>Three-Address Instructions </a:t>
            </a:r>
          </a:p>
        </p:txBody>
      </p:sp>
      <p:sp>
        <p:nvSpPr>
          <p:cNvPr id="3" name="Content Placeholder 2">
            <a:extLst>
              <a:ext uri="{FF2B5EF4-FFF2-40B4-BE49-F238E27FC236}">
                <a16:creationId xmlns:a16="http://schemas.microsoft.com/office/drawing/2014/main" id="{EC5D27E5-98C3-E548-7368-3D8D50DA1D00}"/>
              </a:ext>
            </a:extLst>
          </p:cNvPr>
          <p:cNvSpPr>
            <a:spLocks noGrp="1"/>
          </p:cNvSpPr>
          <p:nvPr>
            <p:ph idx="1"/>
          </p:nvPr>
        </p:nvSpPr>
        <p:spPr/>
        <p:txBody>
          <a:bodyPr/>
          <a:lstStyle/>
          <a:p>
            <a:pPr algn="just"/>
            <a:r>
              <a:rPr lang="en-US" sz="1600" dirty="0"/>
              <a:t>Computers with three-address instruction formats can use each address field to specify either a processor register or a memory operand. The program in assembly language that evaluates X = (A + B) • (C + D) is shown below, together with comments that explain the register transfer operation of each instruction.</a:t>
            </a:r>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endParaRPr lang="en-US" sz="1050" dirty="0"/>
          </a:p>
          <a:p>
            <a:pPr algn="just"/>
            <a:r>
              <a:rPr lang="en-US" sz="1400" dirty="0"/>
              <a:t>It is assumed that the computer has two processor registers, R 1 and R2. The symbol M [A] denotes the operand at memory address symbolized by A. The advantage of the three-address format is that it results in short programs when evaluating arithmetic expressions. The disadvantage is that the binary-coded instructions require too many bits to specify three addresses. An example of a commercial computer that uses three-address instructions is the Cyber 170. The instruction formats in the Cyber computer are restricted to either three register address fields or two register address fields and one memory address field. </a:t>
            </a:r>
            <a:endParaRPr lang="en-IN" sz="1400" dirty="0"/>
          </a:p>
        </p:txBody>
      </p:sp>
      <p:pic>
        <p:nvPicPr>
          <p:cNvPr id="5" name="Picture 4">
            <a:extLst>
              <a:ext uri="{FF2B5EF4-FFF2-40B4-BE49-F238E27FC236}">
                <a16:creationId xmlns:a16="http://schemas.microsoft.com/office/drawing/2014/main" id="{B8C462D4-9B86-1F3B-3BBE-6E3202E0A2A6}"/>
              </a:ext>
            </a:extLst>
          </p:cNvPr>
          <p:cNvPicPr>
            <a:picLocks noChangeAspect="1"/>
          </p:cNvPicPr>
          <p:nvPr/>
        </p:nvPicPr>
        <p:blipFill>
          <a:blip r:embed="rId3"/>
          <a:stretch>
            <a:fillRect/>
          </a:stretch>
        </p:blipFill>
        <p:spPr>
          <a:xfrm>
            <a:off x="1371600" y="2667000"/>
            <a:ext cx="3701440" cy="685800"/>
          </a:xfrm>
          <a:prstGeom prst="rect">
            <a:avLst/>
          </a:prstGeom>
        </p:spPr>
      </p:pic>
    </p:spTree>
    <p:extLst>
      <p:ext uri="{BB962C8B-B14F-4D97-AF65-F5344CB8AC3E}">
        <p14:creationId xmlns:p14="http://schemas.microsoft.com/office/powerpoint/2010/main" val="409473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A60B-E74C-1EC7-CF69-C68957AC1C9C}"/>
              </a:ext>
            </a:extLst>
          </p:cNvPr>
          <p:cNvSpPr>
            <a:spLocks noGrp="1"/>
          </p:cNvSpPr>
          <p:nvPr>
            <p:ph type="title"/>
          </p:nvPr>
        </p:nvSpPr>
        <p:spPr/>
        <p:txBody>
          <a:bodyPr/>
          <a:lstStyle/>
          <a:p>
            <a:r>
              <a:rPr lang="en-IN" dirty="0"/>
              <a:t>Two-Address Instructions</a:t>
            </a:r>
          </a:p>
        </p:txBody>
      </p:sp>
      <p:sp>
        <p:nvSpPr>
          <p:cNvPr id="3" name="Content Placeholder 2">
            <a:extLst>
              <a:ext uri="{FF2B5EF4-FFF2-40B4-BE49-F238E27FC236}">
                <a16:creationId xmlns:a16="http://schemas.microsoft.com/office/drawing/2014/main" id="{9F4ABAE5-DCC0-E868-F6C0-898682D976FB}"/>
              </a:ext>
            </a:extLst>
          </p:cNvPr>
          <p:cNvSpPr>
            <a:spLocks noGrp="1"/>
          </p:cNvSpPr>
          <p:nvPr>
            <p:ph idx="1"/>
          </p:nvPr>
        </p:nvSpPr>
        <p:spPr>
          <a:xfrm>
            <a:off x="457200" y="1371601"/>
            <a:ext cx="8229600" cy="2362200"/>
          </a:xfrm>
        </p:spPr>
        <p:txBody>
          <a:bodyPr/>
          <a:lstStyle/>
          <a:p>
            <a:pPr marL="0" indent="0" algn="just">
              <a:buNone/>
            </a:pPr>
            <a:r>
              <a:rPr lang="en-US" sz="1600" dirty="0"/>
              <a:t>Two-address instructions are the most common in commercial computers. Here again each address field can specify either a processor register or a memory word. The program to evaluate X = (A + B) • (C + D) is as follows: </a:t>
            </a:r>
          </a:p>
          <a:p>
            <a:pPr marL="0" indent="0" algn="just">
              <a:buNone/>
            </a:pPr>
            <a:endParaRPr lang="en-US" sz="1600" dirty="0"/>
          </a:p>
          <a:p>
            <a:pPr marL="0" indent="0" algn="just">
              <a:buNone/>
            </a:pPr>
            <a:endParaRPr lang="en-IN" sz="1600" dirty="0"/>
          </a:p>
        </p:txBody>
      </p:sp>
      <p:pic>
        <p:nvPicPr>
          <p:cNvPr id="5" name="Picture 4">
            <a:extLst>
              <a:ext uri="{FF2B5EF4-FFF2-40B4-BE49-F238E27FC236}">
                <a16:creationId xmlns:a16="http://schemas.microsoft.com/office/drawing/2014/main" id="{AE2B76C4-7A33-C76D-3636-6C82F32C0584}"/>
              </a:ext>
            </a:extLst>
          </p:cNvPr>
          <p:cNvPicPr>
            <a:picLocks noChangeAspect="1"/>
          </p:cNvPicPr>
          <p:nvPr/>
        </p:nvPicPr>
        <p:blipFill>
          <a:blip r:embed="rId2"/>
          <a:stretch>
            <a:fillRect/>
          </a:stretch>
        </p:blipFill>
        <p:spPr>
          <a:xfrm>
            <a:off x="1324254" y="2209800"/>
            <a:ext cx="3267340" cy="1363844"/>
          </a:xfrm>
          <a:prstGeom prst="rect">
            <a:avLst/>
          </a:prstGeom>
        </p:spPr>
      </p:pic>
      <p:sp>
        <p:nvSpPr>
          <p:cNvPr id="7" name="TextBox 6">
            <a:extLst>
              <a:ext uri="{FF2B5EF4-FFF2-40B4-BE49-F238E27FC236}">
                <a16:creationId xmlns:a16="http://schemas.microsoft.com/office/drawing/2014/main" id="{BA807136-996F-637C-7653-3D6B1572CE90}"/>
              </a:ext>
            </a:extLst>
          </p:cNvPr>
          <p:cNvSpPr txBox="1"/>
          <p:nvPr/>
        </p:nvSpPr>
        <p:spPr>
          <a:xfrm>
            <a:off x="1324254" y="3733801"/>
            <a:ext cx="6905346" cy="1077218"/>
          </a:xfrm>
          <a:prstGeom prst="rect">
            <a:avLst/>
          </a:prstGeom>
          <a:noFill/>
        </p:spPr>
        <p:txBody>
          <a:bodyPr wrap="square">
            <a:spAutoFit/>
          </a:bodyPr>
          <a:lstStyle/>
          <a:p>
            <a:pPr algn="just"/>
            <a:r>
              <a:rPr lang="en-US" sz="1600" dirty="0"/>
              <a:t>The MOV instruction moves or transfers the operands to and from memory and processor registers. The first symbol listed in an instruction is assumed to be both a source and the destination where the result of the operation is transferred. </a:t>
            </a:r>
            <a:endParaRPr lang="en-IN" sz="1600" dirty="0"/>
          </a:p>
        </p:txBody>
      </p:sp>
    </p:spTree>
    <p:extLst>
      <p:ext uri="{BB962C8B-B14F-4D97-AF65-F5344CB8AC3E}">
        <p14:creationId xmlns:p14="http://schemas.microsoft.com/office/powerpoint/2010/main" val="1933888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21620</TotalTime>
  <Words>1357</Words>
  <Application>Microsoft Office PowerPoint</Application>
  <PresentationFormat>On-screen Show (4:3)</PresentationFormat>
  <Paragraphs>67</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PowerPoint Presentation</vt:lpstr>
      <vt:lpstr>Instruction Formats</vt:lpstr>
      <vt:lpstr>Register Address</vt:lpstr>
      <vt:lpstr>1. Single accumulator organization. </vt:lpstr>
      <vt:lpstr>2. General register organization.</vt:lpstr>
      <vt:lpstr>3. Stack organization. </vt:lpstr>
      <vt:lpstr>PowerPoint Presentation</vt:lpstr>
      <vt:lpstr>Three-Address Instructions </vt:lpstr>
      <vt:lpstr>Two-Address Instructions</vt:lpstr>
      <vt:lpstr>One-Address Instructions </vt:lpstr>
      <vt:lpstr>Zero-Address Instructions</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Sandhya</cp:lastModifiedBy>
  <cp:revision>1369</cp:revision>
  <dcterms:created xsi:type="dcterms:W3CDTF">2010-04-09T07:36:15Z</dcterms:created>
  <dcterms:modified xsi:type="dcterms:W3CDTF">2023-03-23T04:25:10Z</dcterms:modified>
</cp:coreProperties>
</file>