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84" r:id="rId3"/>
    <p:sldId id="285" r:id="rId4"/>
    <p:sldId id="286" r:id="rId5"/>
    <p:sldId id="291" r:id="rId6"/>
    <p:sldId id="287" r:id="rId7"/>
    <p:sldId id="292" r:id="rId8"/>
    <p:sldId id="288" r:id="rId9"/>
    <p:sldId id="289"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Addressing Modes</a:t>
            </a:r>
            <a:endParaRPr lang="en-IN" b="1" dirty="0"/>
          </a:p>
        </p:txBody>
      </p:sp>
      <p:sp>
        <p:nvSpPr>
          <p:cNvPr id="3" name="Content Placeholder 2"/>
          <p:cNvSpPr>
            <a:spLocks noGrp="1"/>
          </p:cNvSpPr>
          <p:nvPr>
            <p:ph idx="1"/>
          </p:nvPr>
        </p:nvSpPr>
        <p:spPr/>
        <p:txBody>
          <a:bodyPr/>
          <a:lstStyle/>
          <a:p>
            <a:pPr algn="just"/>
            <a:r>
              <a:rPr lang="en-US" sz="1800" dirty="0"/>
              <a:t>The operation field of an instruction specifies the operation to be performed. This operation must be executed on some data stored in computer registers or memory words. The way the operands are chosen during program execution is dependent on the addressing mode of the instruction. </a:t>
            </a:r>
            <a:endParaRPr lang="en-US" sz="1800" dirty="0"/>
          </a:p>
          <a:p>
            <a:pPr algn="just"/>
            <a:r>
              <a:rPr lang="en-US" sz="1800" dirty="0"/>
              <a:t>The addressing mode specifies a rule for interpreting or modifying the address field of the instruction before the operand is actually referenced. Computers use addressing mode techniques for the purpose of accommodating one or both of the following provisions: </a:t>
            </a:r>
            <a:endParaRPr lang="en-US" sz="1800" dirty="0"/>
          </a:p>
          <a:p>
            <a:pPr>
              <a:buAutoNum type="arabicPeriod"/>
            </a:pPr>
            <a:r>
              <a:rPr lang="en-US" sz="1800" dirty="0"/>
              <a:t>To give programming versatility to the user by providing such facilities as pointers to memory, counters for loop control, indexing of data, and program relocation. </a:t>
            </a:r>
            <a:endParaRPr lang="en-US" sz="1800" dirty="0"/>
          </a:p>
          <a:p>
            <a:pPr>
              <a:buAutoNum type="arabicPeriod"/>
            </a:pPr>
            <a:r>
              <a:rPr lang="en-US" sz="1800" dirty="0"/>
              <a:t>To reduce the number of bits in the addressing field of the instruction. </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dirty="0"/>
              <a:t>The availability of the addressing modes gives the experienced assembly language programmer flexibility for writing programs that are more efficient with respect to the number of instructions and execution time. To understand the various addressing modes to be presented in this section, it is imperative that we understand the basic operation cycle of the computer. </a:t>
            </a:r>
            <a:endParaRPr lang="en-US" sz="1800" dirty="0"/>
          </a:p>
          <a:p>
            <a:pPr algn="just"/>
            <a:r>
              <a:rPr lang="en-US" sz="1800" dirty="0"/>
              <a:t>The control unit of a computer is designed to go through an instruction cycle that is divided into three major phases: </a:t>
            </a:r>
            <a:endParaRPr lang="en-US" sz="1800" dirty="0"/>
          </a:p>
          <a:p>
            <a:pPr algn="just"/>
            <a:r>
              <a:rPr lang="en-US" sz="1800" dirty="0"/>
              <a:t>1. Fetch the instruction from memory. </a:t>
            </a:r>
            <a:endParaRPr lang="en-US" sz="1800" dirty="0"/>
          </a:p>
          <a:p>
            <a:pPr algn="just"/>
            <a:r>
              <a:rPr lang="en-US" sz="1800" dirty="0"/>
              <a:t>2. Decode the instruction. </a:t>
            </a:r>
            <a:endParaRPr lang="en-US" sz="1800" dirty="0"/>
          </a:p>
          <a:p>
            <a:pPr algn="just"/>
            <a:r>
              <a:rPr lang="en-US" sz="1800" dirty="0"/>
              <a:t>3. Execute the instruction.</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1800" dirty="0"/>
              <a:t>An example of an instruction format with a distinct addressing mode field is shown in Fig. below.  The operation code specifies the operation to be performed. The mode field is used to locate the operands needed for the operation. There may or may not be an address field in the instruction. If there is an address field, it may designate a memory address or a processor register. Moreover, as discussed in the preceding section, the instruction may have more than one address field, and each address field may be associated with its own particular addressing mode. Although most addressing modes modify the address field of the instruction, there are two modes that need no address field at all. </a:t>
            </a:r>
            <a:endParaRPr lang="en-US" sz="1800" dirty="0"/>
          </a:p>
          <a:p>
            <a:endParaRPr lang="en-US" sz="1800" dirty="0"/>
          </a:p>
          <a:p>
            <a:endParaRPr lang="en-US" sz="1800" dirty="0"/>
          </a:p>
          <a:p>
            <a:endParaRPr lang="en-US" sz="1800" dirty="0"/>
          </a:p>
          <a:p>
            <a:r>
              <a:rPr lang="en-US" sz="1800" dirty="0"/>
              <a:t>These are the implied and immediate modes.</a:t>
            </a:r>
            <a:endParaRPr lang="en-IN" sz="1800" dirty="0"/>
          </a:p>
        </p:txBody>
      </p:sp>
      <p:pic>
        <p:nvPicPr>
          <p:cNvPr id="5" name="Picture 4"/>
          <p:cNvPicPr>
            <a:picLocks noChangeAspect="1"/>
          </p:cNvPicPr>
          <p:nvPr/>
        </p:nvPicPr>
        <p:blipFill>
          <a:blip r:embed="rId1"/>
          <a:stretch>
            <a:fillRect/>
          </a:stretch>
        </p:blipFill>
        <p:spPr>
          <a:xfrm>
            <a:off x="2667000" y="4191000"/>
            <a:ext cx="3521240" cy="60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a:t>Various Addressing Modes are:</a:t>
            </a:r>
            <a:endParaRPr lang="en-IN" sz="2000" b="1" dirty="0"/>
          </a:p>
          <a:p>
            <a:pPr>
              <a:buFont typeface="+mj-lt"/>
              <a:buAutoNum type="arabicPeriod"/>
            </a:pPr>
            <a:r>
              <a:rPr lang="en-US" sz="1800" dirty="0"/>
              <a:t>Implied Mode</a:t>
            </a:r>
            <a:endParaRPr lang="en-US" sz="1800" dirty="0"/>
          </a:p>
          <a:p>
            <a:pPr>
              <a:buFont typeface="+mj-lt"/>
              <a:buAutoNum type="arabicPeriod"/>
            </a:pPr>
            <a:r>
              <a:rPr lang="en-US" sz="1800" dirty="0"/>
              <a:t>Immediate Mode</a:t>
            </a:r>
            <a:endParaRPr lang="en-US" sz="1800" dirty="0"/>
          </a:p>
          <a:p>
            <a:pPr>
              <a:buFont typeface="+mj-lt"/>
              <a:buAutoNum type="arabicPeriod"/>
            </a:pPr>
            <a:r>
              <a:rPr lang="en-US" sz="1800" dirty="0"/>
              <a:t>Register Mode</a:t>
            </a:r>
            <a:endParaRPr lang="en-US" sz="1800" dirty="0"/>
          </a:p>
          <a:p>
            <a:pPr>
              <a:buFont typeface="+mj-lt"/>
              <a:buAutoNum type="arabicPeriod"/>
            </a:pPr>
            <a:r>
              <a:rPr lang="en-US" sz="1800" dirty="0"/>
              <a:t>Register Indirect Mode</a:t>
            </a:r>
            <a:endParaRPr lang="en-US" sz="1800" dirty="0"/>
          </a:p>
          <a:p>
            <a:pPr>
              <a:buFont typeface="+mj-lt"/>
              <a:buAutoNum type="arabicPeriod"/>
            </a:pPr>
            <a:r>
              <a:rPr lang="en-US" sz="1800" dirty="0"/>
              <a:t>Autoincrement or Autodecrement Mode</a:t>
            </a:r>
            <a:endParaRPr lang="en-US" sz="1800" dirty="0"/>
          </a:p>
          <a:p>
            <a:pPr>
              <a:buFont typeface="+mj-lt"/>
              <a:buAutoNum type="arabicPeriod"/>
            </a:pPr>
            <a:r>
              <a:rPr lang="en-US" sz="1800" dirty="0"/>
              <a:t>Direct Address Mode</a:t>
            </a:r>
            <a:endParaRPr lang="en-US" sz="1800" dirty="0"/>
          </a:p>
          <a:p>
            <a:pPr>
              <a:buFont typeface="+mj-lt"/>
              <a:buAutoNum type="arabicPeriod"/>
            </a:pPr>
            <a:r>
              <a:rPr lang="en-US" sz="1800" dirty="0"/>
              <a:t>Indirect Address Mode</a:t>
            </a:r>
            <a:endParaRPr lang="en-US" sz="1800" dirty="0"/>
          </a:p>
          <a:p>
            <a:pPr>
              <a:buFont typeface="+mj-lt"/>
              <a:buAutoNum type="arabicPeriod"/>
            </a:pPr>
            <a:r>
              <a:rPr lang="en-US" sz="1800" dirty="0"/>
              <a:t>Relative Address Mode</a:t>
            </a:r>
            <a:endParaRPr lang="en-US" sz="1800" dirty="0"/>
          </a:p>
          <a:p>
            <a:endParaRPr lang="en-IN" sz="18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800" b="1" dirty="0"/>
              <a:t>Implied Mode: </a:t>
            </a:r>
            <a:r>
              <a:rPr lang="en-US" sz="1800" dirty="0">
                <a:highlight>
                  <a:srgbClr val="FFFF00"/>
                </a:highlight>
              </a:rPr>
              <a:t>In this mode the operands are specified implicitly in the definition of the instruction. For example, the instruction "complement accumulator" is an implied-mode instruction because the operand in the accumulator register is implied in the definition of the instruction.</a:t>
            </a:r>
            <a:r>
              <a:rPr lang="en-US" sz="1800" dirty="0"/>
              <a:t> In fact, all register reference instructions that use an accumulator are implied-mode instructions. Zero-address instructions in a stack-organized computer are implied-mode instructions since the operands are implied to be on top of the stack.(CMA)</a:t>
            </a:r>
            <a:endParaRPr lang="en-US" sz="1800" dirty="0"/>
          </a:p>
          <a:p>
            <a:pPr algn="just"/>
            <a:endParaRPr lang="en-US" sz="1800" b="1" dirty="0"/>
          </a:p>
          <a:p>
            <a:pPr algn="just"/>
            <a:endParaRPr lang="en-US" sz="1800" b="1" dirty="0"/>
          </a:p>
          <a:p>
            <a:pPr algn="just"/>
            <a:r>
              <a:rPr lang="en-US" sz="1800" b="1" dirty="0"/>
              <a:t>Immediate Mode:</a:t>
            </a:r>
            <a:r>
              <a:rPr lang="en-US" sz="1800" b="1" dirty="0">
                <a:highlight>
                  <a:srgbClr val="FFFF00"/>
                </a:highlight>
              </a:rPr>
              <a:t> </a:t>
            </a:r>
            <a:r>
              <a:rPr lang="en-US" sz="1800" dirty="0">
                <a:highlight>
                  <a:srgbClr val="FFFF00"/>
                </a:highlight>
              </a:rPr>
              <a:t>In this mode the operand is specified in the instruction itself. In other words, an immediate-mode instruction has an operand field rather than an address field.</a:t>
            </a:r>
            <a:r>
              <a:rPr lang="en-US" sz="1800" dirty="0"/>
              <a:t> The operand field contains the actual operand to be used in conjunction with the operation specified in the instruction. Immediate-mode instructions are useful for initializing registers to a constant value.</a:t>
            </a:r>
            <a:endParaRPr lang="en-US" sz="1800" dirty="0"/>
          </a:p>
        </p:txBody>
      </p:sp>
      <p:pic>
        <p:nvPicPr>
          <p:cNvPr id="8" name="Picture 7"/>
          <p:cNvPicPr>
            <a:picLocks noChangeAspect="1"/>
          </p:cNvPicPr>
          <p:nvPr/>
        </p:nvPicPr>
        <p:blipFill>
          <a:blip r:embed="rId1"/>
          <a:stretch>
            <a:fillRect/>
          </a:stretch>
        </p:blipFill>
        <p:spPr>
          <a:xfrm>
            <a:off x="6248400" y="3124200"/>
            <a:ext cx="1676400" cy="855926"/>
          </a:xfrm>
          <a:prstGeom prst="rect">
            <a:avLst/>
          </a:prstGeom>
        </p:spPr>
      </p:pic>
      <p:pic>
        <p:nvPicPr>
          <p:cNvPr id="10" name="Picture 9"/>
          <p:cNvPicPr>
            <a:picLocks noChangeAspect="1"/>
          </p:cNvPicPr>
          <p:nvPr/>
        </p:nvPicPr>
        <p:blipFill>
          <a:blip r:embed="rId2"/>
          <a:stretch>
            <a:fillRect/>
          </a:stretch>
        </p:blipFill>
        <p:spPr>
          <a:xfrm>
            <a:off x="4114801" y="5638800"/>
            <a:ext cx="2819400" cy="8601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7" name="Content Placeholder 6"/>
          <p:cNvSpPr>
            <a:spLocks noGrp="1"/>
          </p:cNvSpPr>
          <p:nvPr>
            <p:ph idx="1"/>
          </p:nvPr>
        </p:nvSpPr>
        <p:spPr/>
        <p:txBody>
          <a:bodyPr/>
          <a:lstStyle/>
          <a:p>
            <a:r>
              <a:rPr lang="en-US" sz="1800" b="1" dirty="0"/>
              <a:t>Register Mode: </a:t>
            </a:r>
            <a:r>
              <a:rPr lang="en-US" sz="1800" dirty="0">
                <a:highlight>
                  <a:srgbClr val="FFFF00"/>
                </a:highlight>
              </a:rPr>
              <a:t>In this mode the operands are in registers that reside within the CPU. The particular register is selected from a register field in the instruction. </a:t>
            </a:r>
            <a:endParaRPr lang="en-US" sz="1800" dirty="0"/>
          </a:p>
          <a:p>
            <a:endParaRPr lang="en-IN" sz="3200" dirty="0"/>
          </a:p>
          <a:p>
            <a:endParaRPr lang="en-IN" dirty="0"/>
          </a:p>
        </p:txBody>
      </p:sp>
      <p:pic>
        <p:nvPicPr>
          <p:cNvPr id="8" name="Content Placeholder 4"/>
          <p:cNvPicPr>
            <a:picLocks noChangeAspect="1"/>
          </p:cNvPicPr>
          <p:nvPr/>
        </p:nvPicPr>
        <p:blipFill>
          <a:blip r:embed="rId1"/>
          <a:stretch>
            <a:fillRect/>
          </a:stretch>
        </p:blipFill>
        <p:spPr bwMode="auto">
          <a:xfrm>
            <a:off x="3124200" y="2239413"/>
            <a:ext cx="3622845" cy="1189587"/>
          </a:xfrm>
          <a:prstGeom prst="rect">
            <a:avLst/>
          </a:prstGeom>
          <a:noFill/>
          <a:ln w="9525">
            <a:noFill/>
            <a:miter lim="800000"/>
            <a:headEnd/>
            <a:tailEnd/>
          </a:ln>
        </p:spPr>
      </p:pic>
      <p:sp>
        <p:nvSpPr>
          <p:cNvPr id="10" name="TextBox 9"/>
          <p:cNvSpPr txBox="1"/>
          <p:nvPr/>
        </p:nvSpPr>
        <p:spPr>
          <a:xfrm>
            <a:off x="838200" y="3200400"/>
            <a:ext cx="7848600" cy="1754326"/>
          </a:xfrm>
          <a:prstGeom prst="rect">
            <a:avLst/>
          </a:prstGeom>
          <a:noFill/>
        </p:spPr>
        <p:txBody>
          <a:bodyPr wrap="square">
            <a:spAutoFit/>
          </a:bodyPr>
          <a:lstStyle/>
          <a:p>
            <a:pPr algn="just"/>
            <a:r>
              <a:rPr lang="en-US" sz="1800" b="1" dirty="0">
                <a:latin typeface="+mn-lt"/>
              </a:rPr>
              <a:t>Register Indirect Mode:</a:t>
            </a:r>
            <a:r>
              <a:rPr lang="en-US" sz="1800" b="1" dirty="0">
                <a:highlight>
                  <a:srgbClr val="FFFF00"/>
                </a:highlight>
                <a:latin typeface="+mn-lt"/>
              </a:rPr>
              <a:t> </a:t>
            </a:r>
            <a:r>
              <a:rPr lang="en-US" sz="1800" dirty="0">
                <a:highlight>
                  <a:srgbClr val="FFFF00"/>
                </a:highlight>
                <a:latin typeface="+mn-lt"/>
              </a:rPr>
              <a:t>In this mode the instruction specifies a register in the CPU whose contents give the address of the operand in memory. </a:t>
            </a:r>
            <a:r>
              <a:rPr lang="en-US" sz="1800" b="1" dirty="0">
                <a:highlight>
                  <a:srgbClr val="FFFF00"/>
                </a:highlight>
                <a:latin typeface="+mn-lt"/>
              </a:rPr>
              <a:t>In other words,</a:t>
            </a:r>
            <a:r>
              <a:rPr lang="en-US" sz="1800" b="1" dirty="0">
                <a:latin typeface="+mn-lt"/>
              </a:rPr>
              <a:t> </a:t>
            </a:r>
            <a:r>
              <a:rPr lang="en-US" sz="1800" b="1" dirty="0">
                <a:highlight>
                  <a:srgbClr val="FFFF00"/>
                </a:highlight>
                <a:latin typeface="+mn-lt"/>
              </a:rPr>
              <a:t>the selected register contains the address of the operand rather than the operand itself.</a:t>
            </a:r>
            <a:r>
              <a:rPr lang="en-US" sz="1800" dirty="0">
                <a:latin typeface="+mn-lt"/>
              </a:rPr>
              <a:t> Before using a register indirect mode instruction, the programmer must ensure that the memory address of the operand is placed in the processor register with a previous instruction. </a:t>
            </a:r>
            <a:endParaRPr lang="en-US" sz="1800" dirty="0">
              <a:latin typeface="+mn-lt"/>
            </a:endParaRPr>
          </a:p>
        </p:txBody>
      </p:sp>
      <p:pic>
        <p:nvPicPr>
          <p:cNvPr id="11" name="Picture 10"/>
          <p:cNvPicPr>
            <a:picLocks noChangeAspect="1"/>
          </p:cNvPicPr>
          <p:nvPr/>
        </p:nvPicPr>
        <p:blipFill>
          <a:blip r:embed="rId2"/>
          <a:stretch>
            <a:fillRect/>
          </a:stretch>
        </p:blipFill>
        <p:spPr>
          <a:xfrm>
            <a:off x="2049398" y="5039732"/>
            <a:ext cx="5772447" cy="1073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1" dirty="0"/>
              <a:t>Autoincrement or Autodecrement Mode: </a:t>
            </a:r>
            <a:r>
              <a:rPr lang="en-US" sz="1800" dirty="0"/>
              <a:t>This is similar to the register indirect mode except that the </a:t>
            </a:r>
            <a:r>
              <a:rPr lang="en-US" sz="1800" dirty="0">
                <a:highlight>
                  <a:srgbClr val="FFFF00"/>
                </a:highlight>
              </a:rPr>
              <a:t>register is incremented or decremented after (or before) its value is used to access memory. </a:t>
            </a:r>
            <a:r>
              <a:rPr lang="en-US" sz="1800" dirty="0"/>
              <a:t>When the address stored in the register refers to a table of data in memory, it is necessary to increment or decrement the register after every access to the table. This can be achieved by using the increment or decrement instruction. However, because it is such a common requirement, some computers incorporate a special mode that automatically increments or decrements the content of the register after data access.</a:t>
            </a:r>
            <a:endParaRPr lang="en-US" sz="1800" dirty="0"/>
          </a:p>
          <a:p>
            <a:pPr algn="just"/>
            <a:r>
              <a:rPr lang="en-US" sz="1800" b="1" dirty="0"/>
              <a:t>Direct Address Mode:</a:t>
            </a:r>
            <a:r>
              <a:rPr lang="en-US" sz="1800" b="1" dirty="0">
                <a:highlight>
                  <a:srgbClr val="FFFF00"/>
                </a:highlight>
              </a:rPr>
              <a:t> </a:t>
            </a:r>
            <a:r>
              <a:rPr lang="en-US" sz="1800" dirty="0">
                <a:highlight>
                  <a:srgbClr val="FFFF00"/>
                </a:highlight>
              </a:rPr>
              <a:t>In this mode the effective address is equal to the address part of the instruction.</a:t>
            </a:r>
            <a:r>
              <a:rPr lang="en-US" sz="1800" dirty="0"/>
              <a:t> The operand resides in memory and its address is given directly by the address field of the instruction. In a branch-type instruction the address field specifies the actual branch address.</a:t>
            </a:r>
            <a:endParaRPr lang="en-IN" sz="1800" dirty="0"/>
          </a:p>
        </p:txBody>
      </p:sp>
      <p:pic>
        <p:nvPicPr>
          <p:cNvPr id="7" name="Picture 6"/>
          <p:cNvPicPr>
            <a:picLocks noChangeAspect="1"/>
          </p:cNvPicPr>
          <p:nvPr/>
        </p:nvPicPr>
        <p:blipFill>
          <a:blip r:embed="rId1"/>
          <a:stretch>
            <a:fillRect/>
          </a:stretch>
        </p:blipFill>
        <p:spPr>
          <a:xfrm>
            <a:off x="1905000" y="4921221"/>
            <a:ext cx="5855001" cy="11303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endParaRPr lang="en-US" sz="1800" dirty="0"/>
          </a:p>
          <a:p>
            <a:pPr algn="just"/>
            <a:r>
              <a:rPr lang="en-US" sz="1800" b="1" dirty="0"/>
              <a:t>Indirect Address Mode: </a:t>
            </a:r>
            <a:r>
              <a:rPr lang="en-US" sz="1800" dirty="0">
                <a:highlight>
                  <a:srgbClr val="FFFF00"/>
                </a:highlight>
              </a:rPr>
              <a:t>In this mode the address field of the instruction gives the address where the effective address is stored in memory</a:t>
            </a:r>
            <a:r>
              <a:rPr lang="en-US" sz="1800" dirty="0"/>
              <a:t>. Control fetches the instruction from memory and uses its address part to access memory again to read the effective address. A few addressing modes require that the address field of the instruction be added to the content of a specific register in the CPU. The effective address in these modes is obtained from the following computation: effective address = address part of instruction + content of CPU register.</a:t>
            </a:r>
            <a:endParaRPr lang="en-US" sz="1800" dirty="0"/>
          </a:p>
          <a:p>
            <a:pPr algn="just"/>
            <a:r>
              <a:rPr lang="en-US" sz="1800" b="1" dirty="0"/>
              <a:t>Relative Address Mode: </a:t>
            </a:r>
            <a:r>
              <a:rPr lang="en-US" sz="1800" dirty="0">
                <a:highlight>
                  <a:srgbClr val="FFFF00"/>
                </a:highlight>
              </a:rPr>
              <a:t>In this mode the content of the program counter is added to the address part of the instruction in order to obtain the effective address</a:t>
            </a:r>
            <a:r>
              <a:rPr lang="en-US" sz="1800" dirty="0"/>
              <a:t>. The address part of the instruction is usually a signed number (in 2' s complement representation) which can be either positive or negative. When this number is added to the content of the program counter, the result produces an effective address whose position in memory is relative to the address of the next instruction. </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5754</Words>
  <Application>WPS Presentation</Application>
  <PresentationFormat>On-screen Show (4:3)</PresentationFormat>
  <Paragraphs>48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MS PGothic</vt:lpstr>
      <vt:lpstr>Calibri</vt:lpstr>
      <vt:lpstr>Microsoft YaHei</vt:lpstr>
      <vt:lpstr>Arial Unicode MS</vt:lpstr>
      <vt:lpstr>Office Theme</vt:lpstr>
      <vt:lpstr>Addressing Modes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1381</cp:revision>
  <dcterms:created xsi:type="dcterms:W3CDTF">2010-04-09T07:36:00Z</dcterms:created>
  <dcterms:modified xsi:type="dcterms:W3CDTF">2023-05-13T09:24:27Z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A714A2120CAC463091ACC7EA7E43E4A1</vt:lpwstr>
  </property>
  <property fmtid="{D5CDD505-2E9C-101B-9397-08002B2CF9AE}" pid="3" name="KSOProductBuildVer">
    <vt:lpwstr>1033-11.2.0.11537</vt:lpwstr>
  </property>
</Properties>
</file>