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95" r:id="rId3"/>
    <p:sldId id="292" r:id="rId4"/>
    <p:sldId id="293" r:id="rId5"/>
    <p:sldId id="294" r:id="rId6"/>
    <p:sldId id="285" r:id="rId7"/>
    <p:sldId id="286" r:id="rId8"/>
    <p:sldId id="287" r:id="rId9"/>
    <p:sldId id="288" r:id="rId10"/>
    <p:sldId id="289" r:id="rId11"/>
    <p:sldId id="290"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94624" autoAdjust="0"/>
  </p:normalViewPr>
  <p:slideViewPr>
    <p:cSldViewPr>
      <p:cViewPr varScale="1">
        <p:scale>
          <a:sx n="73" d="100"/>
          <a:sy n="73" d="100"/>
        </p:scale>
        <p:origin x="1052" y="36"/>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anose="020F0502020204030204" pitchFamily="34" charset="0"/>
              </a:defRPr>
            </a:lvl1pPr>
          </a:lstStyle>
          <a:p>
            <a:fld id="{88709C98-B80A-4F28-AF74-CF08CF81A715}" type="datetime1">
              <a:rPr lang="en-US"/>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4D112868-65FD-4572-A383-97DC0EC9B913}" type="slidenum">
              <a:rPr lang="en-US"/>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ECB620-3D6F-475C-99B4-F84ACB415DCE}" type="datetime1">
              <a:rPr lang="en-US" smtClean="0"/>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Date Placeholder 3"/>
          <p:cNvSpPr>
            <a:spLocks noGrp="1"/>
          </p:cNvSpPr>
          <p:nvPr>
            <p:ph type="dt" sz="half" idx="10"/>
          </p:nvPr>
        </p:nvSpPr>
        <p:spPr/>
        <p:txBody>
          <a:bodyPr/>
          <a:lstStyle>
            <a:lvl1pPr>
              <a:defRPr/>
            </a:lvl1pPr>
          </a:lstStyle>
          <a:p>
            <a:fld id="{EC0C9E5F-E2AC-4F13-AAB0-0CEBE3A9E119}" type="datetime1">
              <a:rPr lang="en-US" smtClean="0"/>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a:solidFill>
                  <a:srgbClr val="898989"/>
                </a:solidFill>
                <a:latin typeface="Calibri" panose="020F0502020204030204" pitchFamily="34" charset="0"/>
              </a:defRPr>
            </a:lvl1pPr>
          </a:lstStyle>
          <a:p>
            <a:fld id="{99D6F25E-4331-49B5-985A-2CDB1C4D7CA5}"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a:solidFill>
                  <a:srgbClr val="898989"/>
                </a:solidFill>
                <a:latin typeface="Calibri" panose="020F0502020204030204" pitchFamily="34" charset="0"/>
                <a:ea typeface="MS PGothic" panose="020B0600070205080204" pitchFamily="34"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fld id="{775DC763-8AAC-4A07-A453-38B55A3783BD}" type="slidenum">
              <a:rPr lang="en-US"/>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a:latin typeface="Calibri" panose="020F0502020204030204" pitchFamily="34" charset="0"/>
              <a:ea typeface="MS PGothic" panose="020B0600070205080204" pitchFamily="34" charset="-128"/>
            </a:endParaRPr>
          </a:p>
        </p:txBody>
      </p:sp>
      <p:pic>
        <p:nvPicPr>
          <p:cNvPr id="1035" name="Picture 10" descr="LOGO.gif"/>
          <p:cNvPicPr>
            <a:picLocks noChangeAspect="1"/>
          </p:cNvPicPr>
          <p:nvPr/>
        </p:nvPicPr>
        <p:blipFill>
          <a:blip r:embed="rId3"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3"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1040" name="Picture 9" descr="LOGO.gif"/>
            <p:cNvPicPr>
              <a:picLocks noChangeAspect="1"/>
            </p:cNvPicPr>
            <p:nvPr/>
          </p:nvPicPr>
          <p:blipFill>
            <a:blip r:embed="rId3"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4"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rtl="0" eaLnBrk="0" fontAlgn="base" hangingPunct="0">
        <a:spcBef>
          <a:spcPct val="0"/>
        </a:spcBef>
        <a:spcAft>
          <a:spcPct val="0"/>
        </a:spcAft>
        <a:defRPr sz="3000" kern="1200">
          <a:solidFill>
            <a:schemeClr val="tx1"/>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6pPr>
      <a:lvl7pPr marL="9144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7pPr>
      <a:lvl8pPr marL="13716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8pPr>
      <a:lvl9pPr marL="18288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dirty="0"/>
          </a:p>
          <a:p>
            <a:endParaRPr lang="en-IN" dirty="0"/>
          </a:p>
          <a:p>
            <a:r>
              <a:rPr lang="en-IN" b="1" dirty="0">
                <a:solidFill>
                  <a:schemeClr val="tx1"/>
                </a:solidFill>
              </a:rPr>
              <a:t>Computer Instructions</a:t>
            </a:r>
            <a:endParaRPr lang="en-IN"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Conditional Branch Instructions</a:t>
            </a:r>
            <a:endParaRPr lang="en-IN" dirty="0"/>
          </a:p>
        </p:txBody>
      </p:sp>
      <p:pic>
        <p:nvPicPr>
          <p:cNvPr id="5" name="Content Placeholder 4"/>
          <p:cNvPicPr>
            <a:picLocks noGrp="1" noChangeAspect="1"/>
          </p:cNvPicPr>
          <p:nvPr>
            <p:ph idx="1"/>
          </p:nvPr>
        </p:nvPicPr>
        <p:blipFill>
          <a:blip r:embed="rId1"/>
          <a:stretch>
            <a:fillRect/>
          </a:stretch>
        </p:blipFill>
        <p:spPr>
          <a:xfrm>
            <a:off x="2504316" y="1371600"/>
            <a:ext cx="4582283" cy="501509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Computer Instructions</a:t>
            </a:r>
            <a:endParaRPr lang="en-IN" b="1" dirty="0"/>
          </a:p>
        </p:txBody>
      </p:sp>
      <p:sp>
        <p:nvSpPr>
          <p:cNvPr id="3" name="Content Placeholder 2"/>
          <p:cNvSpPr>
            <a:spLocks noGrp="1"/>
          </p:cNvSpPr>
          <p:nvPr>
            <p:ph idx="1"/>
          </p:nvPr>
        </p:nvSpPr>
        <p:spPr/>
        <p:txBody>
          <a:bodyPr/>
          <a:lstStyle/>
          <a:p>
            <a:r>
              <a:rPr lang="en-US" sz="1800" b="1" dirty="0"/>
              <a:t>Most computer instructions can be classified into three categories:</a:t>
            </a:r>
            <a:endParaRPr lang="en-US" sz="1800" b="1" dirty="0"/>
          </a:p>
          <a:p>
            <a:pPr marL="0" indent="0">
              <a:buNone/>
            </a:pPr>
            <a:r>
              <a:rPr lang="en-US" sz="1800" dirty="0"/>
              <a:t>1. Data transfer instructions </a:t>
            </a:r>
            <a:endParaRPr lang="en-US" sz="1800" dirty="0"/>
          </a:p>
          <a:p>
            <a:pPr marL="0" indent="0">
              <a:buNone/>
            </a:pPr>
            <a:r>
              <a:rPr lang="en-US" sz="1800" dirty="0"/>
              <a:t>2. Data manipulation instructions </a:t>
            </a:r>
            <a:endParaRPr lang="en-US" sz="1800" dirty="0"/>
          </a:p>
          <a:p>
            <a:pPr marL="0" indent="0">
              <a:buNone/>
            </a:pPr>
            <a:r>
              <a:rPr lang="en-US" sz="1800" dirty="0"/>
              <a:t>3. Program control instructions</a:t>
            </a:r>
            <a:endParaRPr lang="en-US" sz="1800" dirty="0"/>
          </a:p>
          <a:p>
            <a:pPr marL="0" indent="0">
              <a:buNone/>
            </a:pPr>
            <a:endParaRPr lang="en-US" sz="1800" dirty="0"/>
          </a:p>
          <a:p>
            <a:pPr algn="just"/>
            <a:r>
              <a:rPr lang="en-US" sz="1800" dirty="0">
                <a:highlight>
                  <a:srgbClr val="FFFF00"/>
                </a:highlight>
              </a:rPr>
              <a:t>Data transfer instructions cause transfer of data from one location to another without changing the binary information content.</a:t>
            </a:r>
            <a:endParaRPr lang="en-US" sz="1800" dirty="0">
              <a:highlight>
                <a:srgbClr val="FFFF00"/>
              </a:highlight>
            </a:endParaRPr>
          </a:p>
          <a:p>
            <a:pPr algn="just"/>
            <a:r>
              <a:rPr lang="en-US" sz="1800" dirty="0">
                <a:highlight>
                  <a:srgbClr val="FFFF00"/>
                </a:highlight>
              </a:rPr>
              <a:t> Data manipulation instructions are those that perform arithmetic, logic, and shift operations. </a:t>
            </a:r>
            <a:endParaRPr lang="en-US" sz="1800" dirty="0">
              <a:highlight>
                <a:srgbClr val="FFFF00"/>
              </a:highlight>
            </a:endParaRPr>
          </a:p>
          <a:p>
            <a:pPr algn="just"/>
            <a:r>
              <a:rPr lang="en-US" sz="1800" dirty="0">
                <a:highlight>
                  <a:srgbClr val="FFFF00"/>
                </a:highlight>
              </a:rPr>
              <a:t>Program control instructions provide decision-making capabilities and change the path taken by the program when executed in the computer.</a:t>
            </a:r>
            <a:endParaRPr lang="en-US" sz="1800" dirty="0">
              <a:highlight>
                <a:srgbClr val="FFFF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Transfer Instructions</a:t>
            </a:r>
            <a:endParaRPr lang="en-IN" b="1" dirty="0"/>
          </a:p>
        </p:txBody>
      </p:sp>
      <p:sp>
        <p:nvSpPr>
          <p:cNvPr id="3" name="Content Placeholder 2"/>
          <p:cNvSpPr>
            <a:spLocks noGrp="1"/>
          </p:cNvSpPr>
          <p:nvPr>
            <p:ph idx="1"/>
          </p:nvPr>
        </p:nvSpPr>
        <p:spPr>
          <a:xfrm>
            <a:off x="0" y="838200"/>
            <a:ext cx="6705600" cy="4525963"/>
          </a:xfrm>
        </p:spPr>
        <p:txBody>
          <a:bodyPr/>
          <a:lstStyle/>
          <a:p>
            <a:pPr algn="just"/>
            <a:r>
              <a:rPr lang="en-US" sz="1800" dirty="0"/>
              <a:t>Data transfer instructions move data from one place in the computer to another without changing the data content. The most common transfers are between memory and processor registers, between processor registers and input or output, and between the processor registers themselves</a:t>
            </a:r>
            <a:r>
              <a:rPr lang="en-US" dirty="0"/>
              <a:t>.</a:t>
            </a:r>
            <a:endParaRPr lang="en-US" dirty="0"/>
          </a:p>
          <a:p>
            <a:pPr algn="just"/>
            <a:r>
              <a:rPr lang="en-US" sz="1800" dirty="0"/>
              <a:t>The load instruction has been used mostly to designate a transfer from memory to a processor register, usually an accumulator.</a:t>
            </a:r>
            <a:endParaRPr lang="en-US" sz="1800" dirty="0"/>
          </a:p>
          <a:p>
            <a:pPr algn="just"/>
            <a:r>
              <a:rPr lang="en-US" sz="1800" dirty="0"/>
              <a:t>The store instruction designates a transfer from a processor register into memory.</a:t>
            </a:r>
            <a:endParaRPr lang="en-US" sz="1800" dirty="0"/>
          </a:p>
          <a:p>
            <a:pPr algn="just"/>
            <a:r>
              <a:rPr lang="en-US" sz="1800" dirty="0"/>
              <a:t>The move instruction has been used in computers with multiple CPU registers to designate a transfer from one register to another. It has also been used for data transfers between CPU registers and memory or between two memory words. </a:t>
            </a:r>
            <a:endParaRPr lang="en-US" sz="1800" dirty="0"/>
          </a:p>
          <a:p>
            <a:pPr algn="just"/>
            <a:r>
              <a:rPr lang="en-US" sz="1800" dirty="0"/>
              <a:t>The exchange instruction swaps information between two registers or a register and a memory word. </a:t>
            </a:r>
            <a:endParaRPr lang="en-US" sz="1800" dirty="0"/>
          </a:p>
          <a:p>
            <a:pPr algn="just"/>
            <a:r>
              <a:rPr lang="en-US" sz="1800" dirty="0"/>
              <a:t>The input and output instructions transfer data among processor registers and input or output terminals. </a:t>
            </a:r>
            <a:endParaRPr lang="en-US" sz="1800" dirty="0"/>
          </a:p>
          <a:p>
            <a:pPr algn="just"/>
            <a:r>
              <a:rPr lang="en-US" sz="1800" dirty="0"/>
              <a:t>The push and pop instructions transfer data between processor registers and a memory stack.</a:t>
            </a:r>
            <a:endParaRPr lang="en-IN" sz="1800" dirty="0"/>
          </a:p>
        </p:txBody>
      </p:sp>
      <p:pic>
        <p:nvPicPr>
          <p:cNvPr id="5" name="Picture 4"/>
          <p:cNvPicPr>
            <a:picLocks noChangeAspect="1"/>
          </p:cNvPicPr>
          <p:nvPr/>
        </p:nvPicPr>
        <p:blipFill>
          <a:blip r:embed="rId1"/>
          <a:stretch>
            <a:fillRect/>
          </a:stretch>
        </p:blipFill>
        <p:spPr>
          <a:xfrm>
            <a:off x="6944452" y="2362200"/>
            <a:ext cx="2123348" cy="1981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manipulation instructions</a:t>
            </a:r>
            <a:endParaRPr lang="en-IN" b="1" dirty="0"/>
          </a:p>
        </p:txBody>
      </p:sp>
      <p:sp>
        <p:nvSpPr>
          <p:cNvPr id="3" name="Content Placeholder 2"/>
          <p:cNvSpPr>
            <a:spLocks noGrp="1"/>
          </p:cNvSpPr>
          <p:nvPr>
            <p:ph idx="1"/>
          </p:nvPr>
        </p:nvSpPr>
        <p:spPr>
          <a:xfrm>
            <a:off x="457200" y="1371601"/>
            <a:ext cx="8229600" cy="2209800"/>
          </a:xfrm>
        </p:spPr>
        <p:txBody>
          <a:bodyPr/>
          <a:lstStyle/>
          <a:p>
            <a:pPr algn="just"/>
            <a:r>
              <a:rPr lang="en-US" sz="1800" dirty="0"/>
              <a:t>Data manipulation instructions perform operations on data and provide the computational capabilities for the computer.</a:t>
            </a:r>
            <a:endParaRPr lang="en-US" sz="1800" dirty="0"/>
          </a:p>
          <a:p>
            <a:pPr algn="just"/>
            <a:r>
              <a:rPr lang="en-US" sz="1800" dirty="0"/>
              <a:t> The data manipulation instructions in a typical computer are usually divided into three basic types: </a:t>
            </a:r>
            <a:endParaRPr lang="en-US" sz="1800" dirty="0"/>
          </a:p>
          <a:p>
            <a:pPr marL="0" indent="0" algn="just">
              <a:buNone/>
            </a:pPr>
            <a:r>
              <a:rPr lang="en-US" sz="1800" dirty="0"/>
              <a:t>1. Arithmetic instructions </a:t>
            </a:r>
            <a:endParaRPr lang="en-US" sz="1800" dirty="0"/>
          </a:p>
          <a:p>
            <a:pPr marL="0" indent="0" algn="just">
              <a:buNone/>
            </a:pPr>
            <a:r>
              <a:rPr lang="en-US" sz="1800" dirty="0"/>
              <a:t>2. Logical and bit manipulation instructions</a:t>
            </a:r>
            <a:endParaRPr lang="en-US" sz="1800" dirty="0"/>
          </a:p>
          <a:p>
            <a:pPr marL="0" indent="0" algn="just">
              <a:buNone/>
            </a:pPr>
            <a:r>
              <a:rPr lang="en-US" sz="1800" dirty="0"/>
              <a:t> 3. Shift instructions</a:t>
            </a:r>
            <a:endParaRPr lang="en-IN" sz="1800" dirty="0"/>
          </a:p>
        </p:txBody>
      </p:sp>
      <p:pic>
        <p:nvPicPr>
          <p:cNvPr id="5" name="Picture 4"/>
          <p:cNvPicPr>
            <a:picLocks noChangeAspect="1"/>
          </p:cNvPicPr>
          <p:nvPr/>
        </p:nvPicPr>
        <p:blipFill>
          <a:blip r:embed="rId1"/>
          <a:stretch>
            <a:fillRect/>
          </a:stretch>
        </p:blipFill>
        <p:spPr>
          <a:xfrm>
            <a:off x="558911" y="3762103"/>
            <a:ext cx="2743200" cy="2211050"/>
          </a:xfrm>
          <a:prstGeom prst="rect">
            <a:avLst/>
          </a:prstGeom>
        </p:spPr>
      </p:pic>
      <p:pic>
        <p:nvPicPr>
          <p:cNvPr id="7" name="Picture 6"/>
          <p:cNvPicPr>
            <a:picLocks noChangeAspect="1"/>
          </p:cNvPicPr>
          <p:nvPr/>
        </p:nvPicPr>
        <p:blipFill>
          <a:blip r:embed="rId2"/>
          <a:stretch>
            <a:fillRect/>
          </a:stretch>
        </p:blipFill>
        <p:spPr>
          <a:xfrm>
            <a:off x="3429000" y="3762103"/>
            <a:ext cx="2540111" cy="2315983"/>
          </a:xfrm>
          <a:prstGeom prst="rect">
            <a:avLst/>
          </a:prstGeom>
        </p:spPr>
      </p:pic>
      <p:pic>
        <p:nvPicPr>
          <p:cNvPr id="9" name="Picture 8"/>
          <p:cNvPicPr>
            <a:picLocks noChangeAspect="1"/>
          </p:cNvPicPr>
          <p:nvPr/>
        </p:nvPicPr>
        <p:blipFill>
          <a:blip r:embed="rId3"/>
          <a:stretch>
            <a:fillRect/>
          </a:stretch>
        </p:blipFill>
        <p:spPr>
          <a:xfrm>
            <a:off x="5912542" y="3889382"/>
            <a:ext cx="2926658" cy="218870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Program Control Instructions</a:t>
            </a:r>
            <a:endParaRPr lang="en-IN" b="1" dirty="0"/>
          </a:p>
        </p:txBody>
      </p:sp>
      <p:sp>
        <p:nvSpPr>
          <p:cNvPr id="3" name="Content Placeholder 2"/>
          <p:cNvSpPr>
            <a:spLocks noGrp="1"/>
          </p:cNvSpPr>
          <p:nvPr>
            <p:ph idx="1"/>
          </p:nvPr>
        </p:nvSpPr>
        <p:spPr/>
        <p:txBody>
          <a:bodyPr/>
          <a:lstStyle/>
          <a:p>
            <a:pPr algn="just"/>
            <a:r>
              <a:rPr lang="en-US" sz="1600" dirty="0"/>
              <a:t>Instructions are always stored in successive memory locations. </a:t>
            </a:r>
            <a:endParaRPr lang="en-US" sz="1600" dirty="0"/>
          </a:p>
          <a:p>
            <a:pPr algn="just"/>
            <a:r>
              <a:rPr lang="en-US" sz="1600" dirty="0"/>
              <a:t>When processed in the CPU, the instructions are fetched from consecutive memory locations and executed. </a:t>
            </a:r>
            <a:endParaRPr lang="en-US" sz="1600" dirty="0"/>
          </a:p>
          <a:p>
            <a:pPr algn="just"/>
            <a:r>
              <a:rPr lang="en-US" sz="1600" dirty="0"/>
              <a:t>Each time an instruction is fetched from memory, the program counter is incremented so that it contains the address of the next instruction in sequence.</a:t>
            </a:r>
            <a:endParaRPr lang="en-US" sz="1600" dirty="0"/>
          </a:p>
          <a:p>
            <a:pPr algn="just"/>
            <a:r>
              <a:rPr lang="en-US" sz="1600" dirty="0"/>
              <a:t> After the execution of a data transfer or data manipulation instruction, control returns to the fetch cycle with the program counter containing the address of the instruction next in sequence.</a:t>
            </a:r>
            <a:endParaRPr lang="en-US" sz="1600" dirty="0"/>
          </a:p>
          <a:p>
            <a:pPr algn="just"/>
            <a:r>
              <a:rPr lang="en-US" sz="1600" dirty="0"/>
              <a:t> On the other hand, a program control type of instruction, when executed, may change the address value in the program counter and cause the flow of control to be altered. </a:t>
            </a:r>
            <a:endParaRPr lang="en-US" sz="1600" dirty="0"/>
          </a:p>
          <a:p>
            <a:pPr algn="just"/>
            <a:r>
              <a:rPr lang="en-US" sz="1600" b="0" i="0" dirty="0">
                <a:solidFill>
                  <a:srgbClr val="202124"/>
                </a:solidFill>
                <a:effectLst/>
                <a:highlight>
                  <a:srgbClr val="FFFF00"/>
                </a:highlight>
                <a:latin typeface="Google Sans"/>
              </a:rPr>
              <a:t>Program control instructions </a:t>
            </a:r>
            <a:r>
              <a:rPr lang="en-US" sz="1600" b="0" i="0" dirty="0">
                <a:solidFill>
                  <a:srgbClr val="040C28"/>
                </a:solidFill>
                <a:effectLst/>
                <a:highlight>
                  <a:srgbClr val="FFFF00"/>
                </a:highlight>
                <a:latin typeface="Google Sans"/>
              </a:rPr>
              <a:t>modify or change the flow of a program</a:t>
            </a:r>
            <a:r>
              <a:rPr lang="en-US" sz="1600" b="0" i="0" dirty="0">
                <a:solidFill>
                  <a:srgbClr val="202124"/>
                </a:solidFill>
                <a:effectLst/>
                <a:highlight>
                  <a:srgbClr val="FFFF00"/>
                </a:highlight>
                <a:latin typeface="Google Sans"/>
              </a:rPr>
              <a:t>. It is the instruction that alters the sequence of the program's execution, which means it changes the value of the program counter, due to which the execution of the program changes</a:t>
            </a:r>
            <a:r>
              <a:rPr lang="en-US" sz="1050" b="0" i="0" dirty="0">
                <a:solidFill>
                  <a:srgbClr val="202124"/>
                </a:solidFill>
                <a:effectLst/>
                <a:highlight>
                  <a:srgbClr val="FFFF00"/>
                </a:highlight>
                <a:latin typeface="Google Sans"/>
              </a:rPr>
              <a:t>.</a:t>
            </a:r>
            <a:endParaRPr lang="en-US" sz="1050" b="0" i="0" dirty="0">
              <a:solidFill>
                <a:srgbClr val="202124"/>
              </a:solidFill>
              <a:effectLst/>
              <a:highlight>
                <a:srgbClr val="FFFF00"/>
              </a:highlight>
              <a:latin typeface="Google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Program Control Instructions</a:t>
            </a:r>
            <a:endParaRPr lang="en-IN" b="1" dirty="0"/>
          </a:p>
        </p:txBody>
      </p:sp>
      <p:pic>
        <p:nvPicPr>
          <p:cNvPr id="5" name="Content Placeholder 4"/>
          <p:cNvPicPr>
            <a:picLocks noGrp="1" noChangeAspect="1"/>
          </p:cNvPicPr>
          <p:nvPr>
            <p:ph idx="1"/>
          </p:nvPr>
        </p:nvPicPr>
        <p:blipFill>
          <a:blip r:embed="rId1"/>
          <a:stretch>
            <a:fillRect/>
          </a:stretch>
        </p:blipFill>
        <p:spPr>
          <a:xfrm>
            <a:off x="685800" y="1905000"/>
            <a:ext cx="3276600" cy="2362200"/>
          </a:xfrm>
        </p:spPr>
      </p:pic>
      <p:sp>
        <p:nvSpPr>
          <p:cNvPr id="7" name="TextBox 6"/>
          <p:cNvSpPr txBox="1"/>
          <p:nvPr/>
        </p:nvSpPr>
        <p:spPr>
          <a:xfrm>
            <a:off x="4343400" y="1219200"/>
            <a:ext cx="4589416" cy="4524315"/>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mn-lt"/>
              </a:rPr>
              <a:t>Branch and jump instructions may be conditional or unconditional. When executed, the branch instruction causes a transfer of the value of ADR into the program counter.</a:t>
            </a:r>
            <a:endParaRPr lang="en-US" dirty="0">
              <a:latin typeface="+mn-lt"/>
            </a:endParaRPr>
          </a:p>
          <a:p>
            <a:pPr marL="285750" indent="-285750" algn="just">
              <a:buFont typeface="Arial" panose="020B0604020202020204" pitchFamily="34" charset="0"/>
              <a:buChar char="•"/>
            </a:pPr>
            <a:r>
              <a:rPr lang="en-US" dirty="0">
                <a:latin typeface="+mn-lt"/>
              </a:rPr>
              <a:t>A conditional skip instruction will skip the next instruction if the condition is met. </a:t>
            </a:r>
            <a:endParaRPr lang="en-US" dirty="0">
              <a:latin typeface="+mn-lt"/>
            </a:endParaRPr>
          </a:p>
          <a:p>
            <a:pPr marL="285750" indent="-285750" algn="just">
              <a:buFont typeface="Arial" panose="020B0604020202020204" pitchFamily="34" charset="0"/>
              <a:buChar char="•"/>
            </a:pPr>
            <a:r>
              <a:rPr lang="en-US" dirty="0">
                <a:latin typeface="+mn-lt"/>
              </a:rPr>
              <a:t>The call and return instructions are used in conjunction with subroutines.</a:t>
            </a:r>
            <a:endParaRPr lang="en-US" dirty="0">
              <a:latin typeface="+mn-lt"/>
            </a:endParaRPr>
          </a:p>
          <a:p>
            <a:pPr marL="285750" indent="-285750" algn="just">
              <a:buFont typeface="Arial" panose="020B0604020202020204" pitchFamily="34" charset="0"/>
              <a:buChar char="•"/>
            </a:pPr>
            <a:r>
              <a:rPr lang="en-US" dirty="0">
                <a:latin typeface="+mn-lt"/>
              </a:rPr>
              <a:t>The compare instruction performs a subtraction between two operands, but the result of the operation is not retained.</a:t>
            </a:r>
            <a:endParaRPr lang="en-US" dirty="0">
              <a:latin typeface="+mn-lt"/>
            </a:endParaRPr>
          </a:p>
          <a:p>
            <a:pPr marL="285750" indent="-285750" algn="just">
              <a:buFont typeface="Arial" panose="020B0604020202020204" pitchFamily="34" charset="0"/>
              <a:buChar char="•"/>
            </a:pPr>
            <a:r>
              <a:rPr lang="en-US" dirty="0">
                <a:latin typeface="+mn-lt"/>
              </a:rPr>
              <a:t>Similarly, the test instruction performs the logical AND of two operands and updates certain status bits without retaining the result or changing the operands</a:t>
            </a:r>
            <a:r>
              <a:rPr lang="en-US" dirty="0"/>
              <a:t>.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Status Bit Conditions </a:t>
            </a:r>
            <a:endParaRPr lang="en-IN" dirty="0"/>
          </a:p>
        </p:txBody>
      </p:sp>
      <p:sp>
        <p:nvSpPr>
          <p:cNvPr id="3" name="Content Placeholder 2"/>
          <p:cNvSpPr>
            <a:spLocks noGrp="1"/>
          </p:cNvSpPr>
          <p:nvPr>
            <p:ph idx="1"/>
          </p:nvPr>
        </p:nvSpPr>
        <p:spPr/>
        <p:txBody>
          <a:bodyPr/>
          <a:lstStyle/>
          <a:p>
            <a:r>
              <a:rPr lang="en-US" sz="1800" dirty="0"/>
              <a:t>It is sometimes convenient to supplement the ALU circuit in the CPU with a status register where status bit conditions can be stored for further analysis.</a:t>
            </a:r>
            <a:endParaRPr lang="en-US" sz="1800" dirty="0"/>
          </a:p>
          <a:p>
            <a:r>
              <a:rPr lang="en-US" sz="1800" dirty="0"/>
              <a:t>Status bits are also called condition-code bits or flag bits.</a:t>
            </a:r>
            <a:endParaRPr lang="en-US" sz="1800" dirty="0"/>
          </a:p>
          <a:p>
            <a:r>
              <a:rPr lang="en-US" sz="1800" dirty="0"/>
              <a:t>Block diagram of an 8-bit ALU with a 4-bit status register is shown. </a:t>
            </a:r>
            <a:endParaRPr lang="en-US" sz="1800" dirty="0"/>
          </a:p>
          <a:p>
            <a:r>
              <a:rPr lang="en-US" sz="1800" dirty="0"/>
              <a:t>The four status bits are symbolized by C, S, Z, and V. The bits are set or cleared as a result of an operation performed in the ALU. </a:t>
            </a:r>
            <a:endParaRPr lang="en-IN"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Status Register Bits</a:t>
            </a:r>
            <a:endParaRPr lang="en-IN" dirty="0"/>
          </a:p>
        </p:txBody>
      </p:sp>
      <p:pic>
        <p:nvPicPr>
          <p:cNvPr id="5" name="Content Placeholder 4"/>
          <p:cNvPicPr>
            <a:picLocks noGrp="1" noChangeAspect="1"/>
          </p:cNvPicPr>
          <p:nvPr>
            <p:ph idx="1"/>
          </p:nvPr>
        </p:nvPicPr>
        <p:blipFill>
          <a:blip r:embed="rId1"/>
          <a:stretch>
            <a:fillRect/>
          </a:stretch>
        </p:blipFill>
        <p:spPr>
          <a:xfrm>
            <a:off x="304800" y="1479560"/>
            <a:ext cx="4235685" cy="3625840"/>
          </a:xfrm>
        </p:spPr>
      </p:pic>
      <p:sp>
        <p:nvSpPr>
          <p:cNvPr id="7" name="TextBox 6"/>
          <p:cNvSpPr txBox="1"/>
          <p:nvPr/>
        </p:nvSpPr>
        <p:spPr>
          <a:xfrm>
            <a:off x="4038600" y="1219200"/>
            <a:ext cx="4894216" cy="3754874"/>
          </a:xfrm>
          <a:prstGeom prst="rect">
            <a:avLst/>
          </a:prstGeom>
          <a:noFill/>
        </p:spPr>
        <p:txBody>
          <a:bodyPr wrap="square">
            <a:spAutoFit/>
          </a:bodyPr>
          <a:lstStyle/>
          <a:p>
            <a:pPr marL="285750" indent="-285750" algn="just">
              <a:buFont typeface="Arial" panose="020B0604020202020204" pitchFamily="34" charset="0"/>
              <a:buChar char="•"/>
            </a:pPr>
            <a:r>
              <a:rPr lang="en-US" sz="1400" dirty="0">
                <a:highlight>
                  <a:srgbClr val="FFFF00"/>
                </a:highlight>
              </a:rPr>
              <a:t>Bit C (carry) is set to 1 if the end carry C8 is 1. It is cleared to 0 if the carry is 0. </a:t>
            </a:r>
            <a:endParaRPr lang="en-US" sz="1400" dirty="0">
              <a:highlight>
                <a:srgbClr val="FFFF00"/>
              </a:highlight>
            </a:endParaRPr>
          </a:p>
          <a:p>
            <a:pPr marL="285750" indent="-285750" algn="just">
              <a:buFont typeface="Arial" panose="020B0604020202020204" pitchFamily="34" charset="0"/>
              <a:buChar char="•"/>
            </a:pPr>
            <a:r>
              <a:rPr lang="en-US" sz="1400" dirty="0">
                <a:highlight>
                  <a:srgbClr val="FFFF00"/>
                </a:highlight>
              </a:rPr>
              <a:t>Bit S (sign) is set to 1 if the highest-order bit F, is 1. It is set to 0 if the bit is 0.</a:t>
            </a:r>
            <a:endParaRPr lang="en-US" sz="1400" dirty="0">
              <a:highlight>
                <a:srgbClr val="FFFF00"/>
              </a:highlight>
            </a:endParaRPr>
          </a:p>
          <a:p>
            <a:pPr marL="285750" indent="-285750" algn="just">
              <a:buFont typeface="Arial" panose="020B0604020202020204" pitchFamily="34" charset="0"/>
              <a:buChar char="•"/>
            </a:pPr>
            <a:r>
              <a:rPr lang="en-US" sz="1400" dirty="0">
                <a:highlight>
                  <a:srgbClr val="FFFF00"/>
                </a:highlight>
              </a:rPr>
              <a:t>Bit Z (zero) is set to 1 </a:t>
            </a:r>
            <a:r>
              <a:rPr lang="en-US" sz="1400" dirty="0" err="1">
                <a:highlight>
                  <a:srgbClr val="FFFF00"/>
                </a:highlight>
              </a:rPr>
              <a:t>ifthe</a:t>
            </a:r>
            <a:r>
              <a:rPr lang="en-US" sz="1400" dirty="0">
                <a:highlight>
                  <a:srgbClr val="FFFF00"/>
                </a:highlight>
              </a:rPr>
              <a:t> output </a:t>
            </a:r>
            <a:r>
              <a:rPr lang="en-US" sz="1400" dirty="0" err="1">
                <a:highlight>
                  <a:srgbClr val="FFFF00"/>
                </a:highlight>
              </a:rPr>
              <a:t>ofthe</a:t>
            </a:r>
            <a:r>
              <a:rPr lang="en-US" sz="1400" dirty="0">
                <a:highlight>
                  <a:srgbClr val="FFFF00"/>
                </a:highlight>
              </a:rPr>
              <a:t> ALU contains all O's. !t is cleared to 0 otherwise. In other words, Z = 1 if the output is zero and Z = 0 if the output is not zero. </a:t>
            </a:r>
            <a:endParaRPr lang="en-US" sz="1400" dirty="0">
              <a:highlight>
                <a:srgbClr val="FFFF00"/>
              </a:highlight>
            </a:endParaRPr>
          </a:p>
          <a:p>
            <a:pPr marL="285750" indent="-285750" algn="just">
              <a:buFont typeface="Arial" panose="020B0604020202020204" pitchFamily="34" charset="0"/>
              <a:buChar char="•"/>
            </a:pPr>
            <a:r>
              <a:rPr lang="en-US" sz="1400" dirty="0">
                <a:highlight>
                  <a:srgbClr val="FFFF00"/>
                </a:highlight>
              </a:rPr>
              <a:t> Bit V (overflow) is set to 1 if the exclusive-OR of the last two carries is equal to 1, and cleared to 0 otherwise. This is the condition for an overflow when negative numbers are in 2's complement.</a:t>
            </a:r>
            <a:endParaRPr lang="en-US" sz="1400" dirty="0">
              <a:highlight>
                <a:srgbClr val="FFFF00"/>
              </a:highlight>
            </a:endParaRPr>
          </a:p>
          <a:p>
            <a:pPr marL="285750" indent="-285750" algn="just">
              <a:buFont typeface="Arial" panose="020B0604020202020204" pitchFamily="34" charset="0"/>
              <a:buChar char="•"/>
            </a:pPr>
            <a:r>
              <a:rPr lang="en-US" sz="1400" dirty="0">
                <a:highlight>
                  <a:srgbClr val="FFFF00"/>
                </a:highlight>
              </a:rPr>
              <a:t>For the 8-bit ALU, V = 1 if the output is greater than + 127 or less than - 128. </a:t>
            </a:r>
            <a:endParaRPr lang="en-US" sz="1400" dirty="0">
              <a:highlight>
                <a:srgbClr val="FFFF00"/>
              </a:highlight>
            </a:endParaRPr>
          </a:p>
          <a:p>
            <a:pPr marL="285750" indent="-285750" algn="just">
              <a:buFont typeface="Arial" panose="020B0604020202020204" pitchFamily="34" charset="0"/>
              <a:buChar char="•"/>
            </a:pPr>
            <a:r>
              <a:rPr lang="en-US" sz="1400" dirty="0">
                <a:highlight>
                  <a:srgbClr val="FFFF00"/>
                </a:highlight>
              </a:rPr>
              <a:t>The status bits can be checked after an ALU operation to determine certain relationships that exist between the values of A and B. </a:t>
            </a:r>
            <a:endParaRPr lang="en-US" sz="1400" dirty="0">
              <a:highlight>
                <a:srgbClr val="FFFF00"/>
              </a:highlight>
            </a:endParaRPr>
          </a:p>
          <a:p>
            <a:pPr marL="285750" indent="-285750" algn="just">
              <a:buFont typeface="Arial" panose="020B0604020202020204" pitchFamily="34" charset="0"/>
              <a:buChar char="•"/>
            </a:pPr>
            <a:endParaRPr lang="en-US" sz="1400" dirty="0">
              <a:highlight>
                <a:srgbClr val="FFFF00"/>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Conditional Branch Instructions</a:t>
            </a:r>
            <a:endParaRPr lang="en-IN" dirty="0"/>
          </a:p>
        </p:txBody>
      </p:sp>
      <p:sp>
        <p:nvSpPr>
          <p:cNvPr id="3" name="Content Placeholder 2"/>
          <p:cNvSpPr>
            <a:spLocks noGrp="1"/>
          </p:cNvSpPr>
          <p:nvPr>
            <p:ph idx="1"/>
          </p:nvPr>
        </p:nvSpPr>
        <p:spPr/>
        <p:txBody>
          <a:bodyPr/>
          <a:lstStyle/>
          <a:p>
            <a:pPr algn="just"/>
            <a:r>
              <a:rPr lang="en-US" sz="1600" b="0" i="0" dirty="0">
                <a:effectLst/>
                <a:latin typeface="+mj-lt"/>
              </a:rPr>
              <a:t>A branch is an instruction in a computer program that can cause a computer to begin executing a different instruction sequence and thus deviate from its default behavior of executing instructions in order. </a:t>
            </a:r>
            <a:endParaRPr lang="en-US" sz="1600" b="0" i="0" dirty="0">
              <a:effectLst/>
              <a:latin typeface="+mj-lt"/>
            </a:endParaRPr>
          </a:p>
          <a:p>
            <a:pPr algn="just"/>
            <a:r>
              <a:rPr lang="en-US" sz="1600" dirty="0">
                <a:latin typeface="+mj-lt"/>
              </a:rPr>
              <a:t>Each mnemonic is constructed with the letter B (for branch) and an abbreviation of the condition name. When the opposite condition state is </a:t>
            </a:r>
            <a:r>
              <a:rPr lang="en-US" sz="1600" dirty="0"/>
              <a:t>used, the letter N (for no) is inserted to define the 0 state. Thus BC is Branch on Carry, and BNC is Branch on No Carry. If the stated condition is true, program control is transferred to the address specified by the instruction. If not, control continues with the instruction that follows. The conditional instructions can be associated also with the jump, skip, call, or return type of program control instructions. </a:t>
            </a:r>
            <a:endParaRPr lang="en-US" sz="1600" dirty="0"/>
          </a:p>
          <a:p>
            <a:pPr algn="just"/>
            <a:r>
              <a:rPr lang="en-US" sz="1600" dirty="0"/>
              <a:t>The zero status bit is used for testing if the result of an ALU operation is equal to zero or not. The carry bit is used to check if there is a carry out of the most significant bit position of the ALU.</a:t>
            </a:r>
            <a:endParaRPr lang="en-US" sz="1600" dirty="0"/>
          </a:p>
          <a:p>
            <a:pPr algn="just"/>
            <a:r>
              <a:rPr lang="en-US" sz="1600" dirty="0"/>
              <a:t>The sign bit reflects the state of the most significant bit of the output from the ALU. S = 0 denotes a positive sign and S = 1, a negative sign. Therefore, a branch on plus checks for a sign bit of 0 and a branch on minus checks for a sign bit of 1. It must be realized, however, that these two conditional branch instructions can be used to check the value of the most significant bit whether it represents a sign or not. The overflow bit is used in conjunction with arithmetic operations done on signed numbers in 2's complement representation.</a:t>
            </a:r>
            <a:endParaRPr lang="en-IN"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6347</Words>
  <Application>WPS Presentation</Application>
  <PresentationFormat>On-screen Show (4:3)</PresentationFormat>
  <Paragraphs>75</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MS PGothic</vt:lpstr>
      <vt:lpstr>Calibri</vt:lpstr>
      <vt:lpstr>Google Sans</vt:lpstr>
      <vt:lpstr>Segoe Print</vt:lpstr>
      <vt:lpstr>Microsoft YaHei</vt:lpstr>
      <vt:lpstr>Arial Unicode MS</vt:lpstr>
      <vt:lpstr>Office Theme</vt:lpstr>
      <vt:lpstr>PowerPoint 演示文稿</vt:lpstr>
      <vt:lpstr>Computer Instructions</vt:lpstr>
      <vt:lpstr>Data Transfer Instructions</vt:lpstr>
      <vt:lpstr>Data manipulation instructions</vt:lpstr>
      <vt:lpstr>Program Control Instructions</vt:lpstr>
      <vt:lpstr>Program Control Instructions</vt:lpstr>
      <vt:lpstr>Status Bit Conditions </vt:lpstr>
      <vt:lpstr>Status Register Bits</vt:lpstr>
      <vt:lpstr>Conditional Branch Instructions</vt:lpstr>
      <vt:lpstr>Conditional Branch Instructions</vt:lpstr>
    </vt:vector>
  </TitlesOfParts>
  <Company>CCC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satvi</cp:lastModifiedBy>
  <cp:revision>1384</cp:revision>
  <dcterms:created xsi:type="dcterms:W3CDTF">2010-04-09T07:36:00Z</dcterms:created>
  <dcterms:modified xsi:type="dcterms:W3CDTF">2023-05-13T09:25:16Z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8F428EBC9D4D4619944B38B5CE371A12</vt:lpwstr>
  </property>
  <property fmtid="{D5CDD505-2E9C-101B-9397-08002B2CF9AE}" pid="3" name="KSOProductBuildVer">
    <vt:lpwstr>1033-11.2.0.11537</vt:lpwstr>
  </property>
</Properties>
</file>