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73" d="100"/>
          <a:sy n="73" d="100"/>
        </p:scale>
        <p:origin x="1052" y="36"/>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fld id="{99D6F25E-4331-49B5-985A-2CDB1C4D7CA5}"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775DC763-8AAC-4A07-A453-38B55A3783BD}" type="slidenum">
              <a:rPr lang="en-US"/>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3"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4"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a:p>
            <a:endParaRPr lang="en-IN" dirty="0"/>
          </a:p>
          <a:p>
            <a:r>
              <a:rPr lang="en-IN" b="1" dirty="0">
                <a:solidFill>
                  <a:schemeClr val="tx1"/>
                </a:solidFill>
              </a:rPr>
              <a:t>Program Interrupts</a:t>
            </a:r>
            <a:endParaRPr lang="en-IN"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CISC/RISC </a:t>
            </a:r>
            <a:endParaRPr lang="en-IN" dirty="0"/>
          </a:p>
        </p:txBody>
      </p:sp>
      <p:sp>
        <p:nvSpPr>
          <p:cNvPr id="3" name="Content Placeholder 2"/>
          <p:cNvSpPr>
            <a:spLocks noGrp="1"/>
          </p:cNvSpPr>
          <p:nvPr>
            <p:ph idx="1"/>
          </p:nvPr>
        </p:nvSpPr>
        <p:spPr>
          <a:xfrm>
            <a:off x="381000" y="990600"/>
            <a:ext cx="8229600" cy="4525963"/>
          </a:xfrm>
        </p:spPr>
        <p:txBody>
          <a:bodyPr/>
          <a:lstStyle/>
          <a:p>
            <a:pPr algn="just"/>
            <a:r>
              <a:rPr lang="en-US" sz="2000" dirty="0"/>
              <a:t>An important aspect of computer architecture is the design of the instruction set for the processor. </a:t>
            </a:r>
            <a:endParaRPr lang="en-US" sz="2000" dirty="0"/>
          </a:p>
          <a:p>
            <a:pPr algn="just"/>
            <a:r>
              <a:rPr lang="en-US" sz="2000" dirty="0"/>
              <a:t>Early computers had small and simple instruction sets, forced mainly by the need to minimize the hardware used to implement them. As digital hardware became cheaper with the advent of integrated circuits, computer instructions tended to increase both in number and complexity.</a:t>
            </a:r>
            <a:endParaRPr lang="en-US" sz="2000" dirty="0"/>
          </a:p>
          <a:p>
            <a:pPr algn="just"/>
            <a:r>
              <a:rPr lang="en-US" sz="2000" dirty="0"/>
              <a:t>Many computers have instruction sets that include more than 100 and sometimes even more than 200 instructions. These computers also employ a variety of data types and a large number of addressing modes.</a:t>
            </a:r>
            <a:endParaRPr lang="en-US" sz="2000" dirty="0"/>
          </a:p>
          <a:p>
            <a:pPr algn="just"/>
            <a:r>
              <a:rPr lang="en-US" sz="2000" dirty="0"/>
              <a:t>The trend into computer hardware complexity was influenced by various factors, such as upgrading existing models to provide more customer applications, adding instructions that facilitate the translation from high-level language into machine language programs, and striving to develop machines that move functions from software implementation into hardware implementation. </a:t>
            </a:r>
            <a:endParaRPr lang="en-US" sz="2000" dirty="0"/>
          </a:p>
          <a:p>
            <a:pPr algn="just"/>
            <a:r>
              <a:rPr lang="en-US" sz="2000" dirty="0"/>
              <a:t>A computer with a large number of instructions is classified as a complex instruction set computer, abbreviated as CISC.</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1800" dirty="0"/>
              <a:t>In the early 1980s, a number of computer designers recommended that computers use fewer instructions with simple constructs so they can be executed much faster within the CPU without having to use memory as often. This type of computer is classified as a reduced instruction set computer or RISC.</a:t>
            </a:r>
            <a:endParaRPr lang="en-IN"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 of CISC</a:t>
            </a:r>
            <a:endParaRPr lang="en-IN" dirty="0"/>
          </a:p>
        </p:txBody>
      </p:sp>
      <p:sp>
        <p:nvSpPr>
          <p:cNvPr id="3" name="Content Placeholder 2"/>
          <p:cNvSpPr>
            <a:spLocks noGrp="1"/>
          </p:cNvSpPr>
          <p:nvPr>
            <p:ph idx="1"/>
          </p:nvPr>
        </p:nvSpPr>
        <p:spPr/>
        <p:txBody>
          <a:bodyPr/>
          <a:lstStyle/>
          <a:p>
            <a:pPr algn="just"/>
            <a:r>
              <a:rPr lang="en-US" sz="2000" dirty="0">
                <a:highlight>
                  <a:srgbClr val="FFFF00"/>
                </a:highlight>
              </a:rPr>
              <a:t>As more instructions and addressing modes are incorporated into a computer, the more hardware logic is needed to implement and support them, and this may cause the computations to slow down. </a:t>
            </a:r>
            <a:endParaRPr lang="en-US" sz="2000" dirty="0">
              <a:highlight>
                <a:srgbClr val="FFFF00"/>
              </a:highlight>
            </a:endParaRPr>
          </a:p>
          <a:p>
            <a:pPr algn="just"/>
            <a:r>
              <a:rPr lang="en-US" sz="2000" dirty="0">
                <a:highlight>
                  <a:srgbClr val="FFFF00"/>
                </a:highlight>
              </a:rPr>
              <a:t>1. A large number of instructions-typically from 100 to 250 instructions.</a:t>
            </a:r>
            <a:endParaRPr lang="en-US" sz="2000" dirty="0">
              <a:highlight>
                <a:srgbClr val="FFFF00"/>
              </a:highlight>
            </a:endParaRPr>
          </a:p>
          <a:p>
            <a:pPr algn="just"/>
            <a:r>
              <a:rPr lang="en-US" sz="2000" dirty="0">
                <a:highlight>
                  <a:srgbClr val="FFFF00"/>
                </a:highlight>
              </a:rPr>
              <a:t>2. Some instructions that perform specialized tasks and are used infrequently.</a:t>
            </a:r>
            <a:endParaRPr lang="en-US" sz="2000" dirty="0">
              <a:highlight>
                <a:srgbClr val="FFFF00"/>
              </a:highlight>
            </a:endParaRPr>
          </a:p>
          <a:p>
            <a:pPr algn="just"/>
            <a:r>
              <a:rPr lang="en-US" sz="2000" dirty="0">
                <a:highlight>
                  <a:srgbClr val="FFFF00"/>
                </a:highlight>
              </a:rPr>
              <a:t>3. A large variety of addressing modes-typically from 5 to 20 different modes </a:t>
            </a:r>
            <a:endParaRPr lang="en-US" sz="2000" dirty="0">
              <a:highlight>
                <a:srgbClr val="FFFF00"/>
              </a:highlight>
            </a:endParaRPr>
          </a:p>
          <a:p>
            <a:pPr algn="just"/>
            <a:r>
              <a:rPr lang="en-US" sz="2000" dirty="0">
                <a:highlight>
                  <a:srgbClr val="FFFF00"/>
                </a:highlight>
              </a:rPr>
              <a:t>4. Variable-length instruction formats </a:t>
            </a:r>
            <a:endParaRPr lang="en-US" sz="2000" dirty="0">
              <a:highlight>
                <a:srgbClr val="FFFF00"/>
              </a:highlight>
            </a:endParaRPr>
          </a:p>
          <a:p>
            <a:pPr algn="just"/>
            <a:r>
              <a:rPr lang="en-US" sz="2000" dirty="0">
                <a:highlight>
                  <a:srgbClr val="FFFF00"/>
                </a:highlight>
              </a:rPr>
              <a:t>5. Instructions that manipulate operands in memory</a:t>
            </a:r>
            <a:endParaRPr lang="en-US" sz="2000" dirty="0">
              <a:highlight>
                <a:srgbClr val="FFFF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 of RISC</a:t>
            </a:r>
            <a:endParaRPr lang="en-IN" dirty="0"/>
          </a:p>
        </p:txBody>
      </p:sp>
      <p:sp>
        <p:nvSpPr>
          <p:cNvPr id="3" name="Content Placeholder 2"/>
          <p:cNvSpPr>
            <a:spLocks noGrp="1"/>
          </p:cNvSpPr>
          <p:nvPr>
            <p:ph idx="1"/>
          </p:nvPr>
        </p:nvSpPr>
        <p:spPr/>
        <p:txBody>
          <a:bodyPr/>
          <a:lstStyle/>
          <a:p>
            <a:pPr algn="just"/>
            <a:r>
              <a:rPr lang="en-US" sz="2000" dirty="0"/>
              <a:t>The concept of RISC architecture involves an attempt to reduce execution time by simplifying the instruction set of the computer. The major characteristics of a RISC processor are: </a:t>
            </a:r>
            <a:endParaRPr lang="en-US" sz="2000" dirty="0"/>
          </a:p>
          <a:p>
            <a:r>
              <a:rPr lang="en-US" sz="2000" dirty="0"/>
              <a:t>1. </a:t>
            </a:r>
            <a:r>
              <a:rPr lang="en-US" sz="2000" dirty="0">
                <a:highlight>
                  <a:srgbClr val="FFFF00"/>
                </a:highlight>
              </a:rPr>
              <a:t>Relatively few instructions </a:t>
            </a:r>
            <a:endParaRPr lang="en-US" sz="2000" dirty="0">
              <a:highlight>
                <a:srgbClr val="FFFF00"/>
              </a:highlight>
            </a:endParaRPr>
          </a:p>
          <a:p>
            <a:r>
              <a:rPr lang="en-US" sz="2000" dirty="0">
                <a:highlight>
                  <a:srgbClr val="FFFF00"/>
                </a:highlight>
              </a:rPr>
              <a:t>2. Relatively few addressing modes </a:t>
            </a:r>
            <a:endParaRPr lang="en-US" sz="2000" dirty="0">
              <a:highlight>
                <a:srgbClr val="FFFF00"/>
              </a:highlight>
            </a:endParaRPr>
          </a:p>
          <a:p>
            <a:r>
              <a:rPr lang="en-US" sz="2000" dirty="0">
                <a:highlight>
                  <a:srgbClr val="FFFF00"/>
                </a:highlight>
              </a:rPr>
              <a:t>3. Memory access limited to load and store instructions </a:t>
            </a:r>
            <a:endParaRPr lang="en-US" sz="2000" dirty="0">
              <a:highlight>
                <a:srgbClr val="FFFF00"/>
              </a:highlight>
            </a:endParaRPr>
          </a:p>
          <a:p>
            <a:r>
              <a:rPr lang="en-US" sz="2000" dirty="0">
                <a:highlight>
                  <a:srgbClr val="FFFF00"/>
                </a:highlight>
              </a:rPr>
              <a:t>4. All operations done within the registers of the CPU </a:t>
            </a:r>
            <a:endParaRPr lang="en-US" sz="2000" dirty="0">
              <a:highlight>
                <a:srgbClr val="FFFF00"/>
              </a:highlight>
            </a:endParaRPr>
          </a:p>
          <a:p>
            <a:r>
              <a:rPr lang="en-US" sz="2000" dirty="0">
                <a:highlight>
                  <a:srgbClr val="FFFF00"/>
                </a:highlight>
              </a:rPr>
              <a:t>5. Fixed-length, easily decoded instruction format </a:t>
            </a:r>
            <a:endParaRPr lang="en-US" sz="2000" dirty="0">
              <a:highlight>
                <a:srgbClr val="FFFF00"/>
              </a:highlight>
            </a:endParaRPr>
          </a:p>
          <a:p>
            <a:r>
              <a:rPr lang="en-US" sz="2000" dirty="0">
                <a:highlight>
                  <a:srgbClr val="FFFF00"/>
                </a:highlight>
              </a:rPr>
              <a:t>6. Single-cycle instruction execution </a:t>
            </a:r>
            <a:endParaRPr lang="en-US" sz="2000" dirty="0">
              <a:highlight>
                <a:srgbClr val="FFFF00"/>
              </a:highlight>
            </a:endParaRPr>
          </a:p>
          <a:p>
            <a:r>
              <a:rPr lang="en-US" sz="2000" dirty="0">
                <a:highlight>
                  <a:srgbClr val="FFFF00"/>
                </a:highlight>
              </a:rPr>
              <a:t>7. Hardwired rather than microprogrammed control </a:t>
            </a:r>
            <a:endParaRPr lang="en-US" sz="2000"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Program Interrupt</a:t>
            </a:r>
            <a:endParaRPr lang="en-IN" b="1" dirty="0"/>
          </a:p>
        </p:txBody>
      </p:sp>
      <p:sp>
        <p:nvSpPr>
          <p:cNvPr id="3" name="Content Placeholder 2"/>
          <p:cNvSpPr>
            <a:spLocks noGrp="1"/>
          </p:cNvSpPr>
          <p:nvPr>
            <p:ph idx="1"/>
          </p:nvPr>
        </p:nvSpPr>
        <p:spPr/>
        <p:txBody>
          <a:bodyPr/>
          <a:lstStyle/>
          <a:p>
            <a:pPr algn="just"/>
            <a:r>
              <a:rPr lang="en-US" sz="2400" dirty="0"/>
              <a:t>The concept of program interrupt is used to handle a variety of problems that arise out of normal program sequence.</a:t>
            </a:r>
            <a:endParaRPr lang="en-US" sz="2400" dirty="0"/>
          </a:p>
          <a:p>
            <a:pPr algn="just"/>
            <a:r>
              <a:rPr lang="en-US" sz="2400" dirty="0"/>
              <a:t>Program interrupt refers to the transfer of program control from a currently running program to another service program as a result of an external or internal generated request.</a:t>
            </a:r>
            <a:endParaRPr lang="en-US" sz="2400" dirty="0"/>
          </a:p>
          <a:p>
            <a:pPr algn="just"/>
            <a:r>
              <a:rPr lang="en-US" sz="2400" dirty="0"/>
              <a:t>Control returns to the original program after the service program is executed. </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Interrupt Procedure</a:t>
            </a:r>
            <a:endParaRPr lang="en-IN" b="1" dirty="0"/>
          </a:p>
        </p:txBody>
      </p:sp>
      <p:sp>
        <p:nvSpPr>
          <p:cNvPr id="3" name="Content Placeholder 2"/>
          <p:cNvSpPr>
            <a:spLocks noGrp="1"/>
          </p:cNvSpPr>
          <p:nvPr>
            <p:ph idx="1"/>
          </p:nvPr>
        </p:nvSpPr>
        <p:spPr>
          <a:xfrm>
            <a:off x="381000" y="1066800"/>
            <a:ext cx="8229600" cy="4525963"/>
          </a:xfrm>
        </p:spPr>
        <p:txBody>
          <a:bodyPr/>
          <a:lstStyle/>
          <a:p>
            <a:pPr marL="457200" indent="-457200" algn="just">
              <a:buAutoNum type="arabicParenBoth"/>
            </a:pPr>
            <a:r>
              <a:rPr lang="en-US" sz="2000" dirty="0"/>
              <a:t>The interrupt is usually initiated by an internal or external signal rather than from the execution of an instruction</a:t>
            </a:r>
            <a:endParaRPr lang="en-US" sz="2000" dirty="0"/>
          </a:p>
          <a:p>
            <a:pPr marL="457200" indent="-457200" algn="just">
              <a:buAutoNum type="arabicParenBoth"/>
            </a:pPr>
            <a:r>
              <a:rPr lang="en-US" sz="2000" dirty="0"/>
              <a:t> the address of the interrupt service program is determined by the hardware rather than from the address field of an instruction; </a:t>
            </a:r>
            <a:endParaRPr lang="en-US" sz="2000" dirty="0"/>
          </a:p>
          <a:p>
            <a:pPr marL="457200" indent="-457200" algn="just">
              <a:buAutoNum type="arabicParenBoth"/>
            </a:pPr>
            <a:r>
              <a:rPr lang="en-US" sz="2000" dirty="0"/>
              <a:t>  An interrupt procedure usually stores all the information necessary to define the state of the CPU rather than storing only the program counter.</a:t>
            </a:r>
            <a:endParaRPr lang="en-US" sz="2000" dirty="0"/>
          </a:p>
          <a:p>
            <a:pPr marL="0" indent="0" algn="just">
              <a:buNone/>
            </a:pPr>
            <a:r>
              <a:rPr lang="en-US" sz="2000" dirty="0"/>
              <a:t>After a program has been interrupted and the service routine been executed, the CPU must return to exactly the same state that it was when the interrupt occurred. </a:t>
            </a:r>
            <a:endParaRPr lang="en-US" sz="2000" dirty="0"/>
          </a:p>
          <a:p>
            <a:pPr marL="0" indent="0" algn="just">
              <a:buNone/>
            </a:pPr>
            <a:r>
              <a:rPr lang="en-US" sz="2000" dirty="0"/>
              <a:t>The state of the CPU at the end of the execute cycle (when the interrupt is recognized) is determined from:</a:t>
            </a:r>
            <a:endParaRPr lang="en-US" sz="2000" dirty="0"/>
          </a:p>
          <a:p>
            <a:pPr marL="0" indent="0" algn="just">
              <a:buNone/>
            </a:pPr>
            <a:r>
              <a:rPr lang="en-US" sz="2000" dirty="0"/>
              <a:t> 1. The content of the program counter </a:t>
            </a:r>
            <a:endParaRPr lang="en-US" sz="2000" dirty="0"/>
          </a:p>
          <a:p>
            <a:pPr marL="0" indent="0" algn="just">
              <a:buNone/>
            </a:pPr>
            <a:r>
              <a:rPr lang="en-US" sz="2000" dirty="0"/>
              <a:t>2. The content of all processor registers </a:t>
            </a:r>
            <a:endParaRPr lang="en-US" sz="2000" dirty="0"/>
          </a:p>
          <a:p>
            <a:pPr marL="0" indent="0" algn="just">
              <a:buNone/>
            </a:pPr>
            <a:r>
              <a:rPr lang="en-US" sz="2000" dirty="0"/>
              <a:t>3. The content of certain status conditions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sz="2000" b="1" dirty="0"/>
              <a:t>Program Status Word: </a:t>
            </a:r>
            <a:r>
              <a:rPr lang="en-US" sz="2000" dirty="0"/>
              <a:t>The collection of all status bit conditions in the CPU is sometimes called a program status word or PSW. </a:t>
            </a:r>
            <a:r>
              <a:rPr lang="en-US" sz="2000" b="0" i="0" dirty="0">
                <a:solidFill>
                  <a:srgbClr val="202124"/>
                </a:solidFill>
                <a:effectLst/>
              </a:rPr>
              <a:t>A collection of information that encapsulates the basic execution state of a program at any instant. It </a:t>
            </a:r>
            <a:r>
              <a:rPr lang="en-US" sz="2000" b="0" i="0" dirty="0">
                <a:solidFill>
                  <a:srgbClr val="040C28"/>
                </a:solidFill>
                <a:effectLst/>
              </a:rPr>
              <a:t>permits an interrupted process to resume operation after the interrupt has been handled</a:t>
            </a:r>
            <a:r>
              <a:rPr lang="en-US" sz="2000" b="0" i="0" dirty="0">
                <a:solidFill>
                  <a:srgbClr val="202124"/>
                </a:solidFill>
                <a:effectLst/>
              </a:rPr>
              <a: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Interrupt</a:t>
            </a:r>
            <a:endParaRPr lang="en-IN" b="1" dirty="0"/>
          </a:p>
        </p:txBody>
      </p:sp>
      <p:sp>
        <p:nvSpPr>
          <p:cNvPr id="3" name="Content Placeholder 2"/>
          <p:cNvSpPr>
            <a:spLocks noGrp="1"/>
          </p:cNvSpPr>
          <p:nvPr>
            <p:ph idx="1"/>
          </p:nvPr>
        </p:nvSpPr>
        <p:spPr/>
        <p:txBody>
          <a:bodyPr/>
          <a:lstStyle/>
          <a:p>
            <a:pPr algn="just"/>
            <a:r>
              <a:rPr lang="en-US" sz="1800" dirty="0"/>
              <a:t>There are three major types of interrupts that cause a break in the normal execution of a program. They can be classified as: </a:t>
            </a:r>
            <a:endParaRPr lang="en-US" sz="1800" dirty="0"/>
          </a:p>
          <a:p>
            <a:pPr algn="just"/>
            <a:r>
              <a:rPr lang="en-US" sz="1800" dirty="0"/>
              <a:t>1. External interrupts </a:t>
            </a:r>
            <a:endParaRPr lang="en-US" sz="1800" dirty="0"/>
          </a:p>
          <a:p>
            <a:pPr algn="just"/>
            <a:r>
              <a:rPr lang="en-US" sz="1800" dirty="0"/>
              <a:t>2. Internal interrupts </a:t>
            </a:r>
            <a:endParaRPr lang="en-US" sz="1800" dirty="0"/>
          </a:p>
          <a:p>
            <a:pPr algn="just"/>
            <a:r>
              <a:rPr lang="en-US" sz="1800" dirty="0"/>
              <a:t>3. Software interrupts </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1800" b="1" dirty="0"/>
              <a:t>External interrupts: </a:t>
            </a:r>
            <a:r>
              <a:rPr lang="en-US" sz="1800" dirty="0">
                <a:highlight>
                  <a:srgbClr val="FFFF00"/>
                </a:highlight>
              </a:rPr>
              <a:t>External Interrupts</a:t>
            </a:r>
            <a:r>
              <a:rPr lang="en-US" sz="1800" b="1" dirty="0">
                <a:highlight>
                  <a:srgbClr val="FFFF00"/>
                </a:highlight>
              </a:rPr>
              <a:t> </a:t>
            </a:r>
            <a:r>
              <a:rPr lang="en-US" sz="1800" dirty="0">
                <a:highlight>
                  <a:srgbClr val="FFFF00"/>
                </a:highlight>
              </a:rPr>
              <a:t>come from input-output devices, from a timing device, from a circuit monitoring the power supply, or from any other external source. </a:t>
            </a:r>
            <a:r>
              <a:rPr lang="en-US" sz="1800" dirty="0"/>
              <a:t>Examples that cause external interrupts are </a:t>
            </a:r>
            <a:r>
              <a:rPr lang="en-US" sz="1800" dirty="0">
                <a:highlight>
                  <a:srgbClr val="FFFF00"/>
                </a:highlight>
              </a:rPr>
              <a:t>l/0 device requesting transfer of data, l/0 device finished transfer of data, elapsed time of an event, or power failure. </a:t>
            </a:r>
            <a:r>
              <a:rPr lang="en-US" sz="1800" dirty="0"/>
              <a:t>Timeout interrupt may result from a program that is in an endless loop and thus exceeded its time allocation. Power failure interrupt may have as its service routine a program that transfers the complete state of the CPU into a nondestructive memory in the few milliseconds before power ceases.</a:t>
            </a:r>
            <a:endParaRPr lang="en-US" sz="1800" dirty="0"/>
          </a:p>
          <a:p>
            <a:pPr algn="just"/>
            <a:r>
              <a:rPr lang="en-US" sz="1800" b="1" dirty="0"/>
              <a:t>Internal interrupts:</a:t>
            </a:r>
            <a:r>
              <a:rPr lang="en-US" sz="1800" b="1" dirty="0">
                <a:highlight>
                  <a:srgbClr val="FFFF00"/>
                </a:highlight>
              </a:rPr>
              <a:t> </a:t>
            </a:r>
            <a:r>
              <a:rPr lang="en-US" sz="1800" dirty="0">
                <a:highlight>
                  <a:srgbClr val="FFFF00"/>
                </a:highlight>
              </a:rPr>
              <a:t>Internal interrupts arise from illegal or erroneous use of an instruction or data. Internal interrupts are also called traps</a:t>
            </a:r>
            <a:r>
              <a:rPr lang="en-US" sz="1800" dirty="0"/>
              <a:t>. Examples of interrupts caused by internal error conditions are </a:t>
            </a:r>
            <a:r>
              <a:rPr lang="en-US" sz="1800" dirty="0">
                <a:highlight>
                  <a:srgbClr val="FFFF00"/>
                </a:highlight>
              </a:rPr>
              <a:t>register overflow, attempt to divide by zero, an invalid operation code, stack overflow, and protection violation</a:t>
            </a:r>
            <a:r>
              <a:rPr lang="en-US" sz="1800" dirty="0"/>
              <a:t>.</a:t>
            </a:r>
            <a:r>
              <a:rPr lang="en-US" sz="1800" dirty="0">
                <a:highlight>
                  <a:srgbClr val="FFFF00"/>
                </a:highlight>
              </a:rPr>
              <a:t> These error conditions usually occur as a result of a premature termination of the instruction execution. </a:t>
            </a:r>
            <a:r>
              <a:rPr lang="en-US" sz="1800" dirty="0"/>
              <a:t>The service program that processes the internal interrupt determines the corrective measure to be taken.</a:t>
            </a: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Difference b/w Internal &amp; External Interrupts</a:t>
            </a:r>
            <a:endParaRPr lang="en-IN" sz="2800" b="1" dirty="0"/>
          </a:p>
        </p:txBody>
      </p:sp>
      <p:sp>
        <p:nvSpPr>
          <p:cNvPr id="3" name="Content Placeholder 2"/>
          <p:cNvSpPr>
            <a:spLocks noGrp="1"/>
          </p:cNvSpPr>
          <p:nvPr>
            <p:ph idx="1"/>
          </p:nvPr>
        </p:nvSpPr>
        <p:spPr/>
        <p:txBody>
          <a:bodyPr/>
          <a:lstStyle/>
          <a:p>
            <a:pPr algn="just"/>
            <a:r>
              <a:rPr lang="en-US" sz="2400" dirty="0">
                <a:highlight>
                  <a:srgbClr val="FFFF00"/>
                </a:highlight>
              </a:rPr>
              <a:t>Internal interrupt is initiated by some exceptional condition caused by the program itself rather than by an external event.</a:t>
            </a:r>
            <a:endParaRPr lang="en-US" sz="2400" dirty="0">
              <a:highlight>
                <a:srgbClr val="FFFF00"/>
              </a:highlight>
            </a:endParaRPr>
          </a:p>
          <a:p>
            <a:pPr algn="just"/>
            <a:r>
              <a:rPr lang="en-US" sz="2400">
                <a:highlight>
                  <a:srgbClr val="FFFF00"/>
                </a:highlight>
              </a:rPr>
              <a:t>Internal </a:t>
            </a:r>
            <a:r>
              <a:rPr lang="en-US" sz="2400" dirty="0">
                <a:highlight>
                  <a:srgbClr val="FFFF00"/>
                </a:highlight>
              </a:rPr>
              <a:t>interrupts are synchronous with the program while external interrupts are asynchronous</a:t>
            </a:r>
            <a:r>
              <a:rPr lang="en-US" sz="2400">
                <a:highlight>
                  <a:srgbClr val="FFFF00"/>
                </a:highlight>
              </a:rPr>
              <a:t>. </a:t>
            </a:r>
            <a:endParaRPr lang="en-US" sz="2400">
              <a:highlight>
                <a:srgbClr val="FFFF00"/>
              </a:highlight>
            </a:endParaRPr>
          </a:p>
          <a:p>
            <a:pPr algn="just"/>
            <a:r>
              <a:rPr lang="en-US" sz="2400">
                <a:highlight>
                  <a:srgbClr val="FFFF00"/>
                </a:highlight>
              </a:rPr>
              <a:t>If </a:t>
            </a:r>
            <a:r>
              <a:rPr lang="en-US" sz="2400" dirty="0">
                <a:highlight>
                  <a:srgbClr val="FFFF00"/>
                </a:highlight>
              </a:rPr>
              <a:t>the program is rerun, the internal interrupts will occur in the same place each time. External interrupts depend on external conditions that are independent of the program being executed at the time.</a:t>
            </a:r>
            <a:endParaRPr lang="en-US" sz="2400" dirty="0">
              <a:highlight>
                <a:srgbClr val="FF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idx="1"/>
          </p:nvPr>
        </p:nvSpPr>
        <p:spPr/>
        <p:txBody>
          <a:bodyPr/>
          <a:lstStyle/>
          <a:p>
            <a:pPr marL="0" indent="0" algn="just">
              <a:buNone/>
            </a:pPr>
            <a:r>
              <a:rPr lang="en-US" sz="1800" b="1" dirty="0"/>
              <a:t> Software Interrupt: </a:t>
            </a:r>
            <a:r>
              <a:rPr lang="en-US" sz="1800" dirty="0"/>
              <a:t>External and internal interrupts are initiated from signals that     occur in the hardware of the CPU. </a:t>
            </a:r>
            <a:endParaRPr lang="en-US" sz="1800" dirty="0"/>
          </a:p>
          <a:p>
            <a:pPr algn="just"/>
            <a:r>
              <a:rPr lang="en-US" sz="1800" dirty="0">
                <a:highlight>
                  <a:srgbClr val="FFFF00"/>
                </a:highlight>
              </a:rPr>
              <a:t>A software interrupt is initiated by executing an instruction. Software interrupt is a special call instruction that behaves like an interrupt rather than a subroutine call.</a:t>
            </a:r>
            <a:endParaRPr lang="en-US" sz="1800" dirty="0"/>
          </a:p>
          <a:p>
            <a:pPr algn="just"/>
            <a:r>
              <a:rPr lang="en-US" sz="1800" dirty="0"/>
              <a:t>It can be used by the programmer to initiate an interrupt procedure at any desired point in the program. The most common use of software interrupt is associated with a supervisor call instruction. </a:t>
            </a:r>
            <a:endParaRPr lang="en-US" sz="1800" dirty="0"/>
          </a:p>
          <a:p>
            <a:pPr algn="just"/>
            <a:r>
              <a:rPr lang="en-US" sz="1800" dirty="0">
                <a:highlight>
                  <a:srgbClr val="FFFF00"/>
                </a:highlight>
              </a:rPr>
              <a:t>A program written by a user must run in the user mode. When an input or output transfer is required, the supervisor mode is requested by means of a supervisor call instruction. </a:t>
            </a:r>
            <a:endParaRPr lang="en-US" sz="1800" dirty="0">
              <a:highlight>
                <a:srgbClr val="FFFF00"/>
              </a:highlight>
            </a:endParaRPr>
          </a:p>
          <a:p>
            <a:pPr algn="just"/>
            <a:r>
              <a:rPr lang="en-US" sz="1800" dirty="0">
                <a:highlight>
                  <a:srgbClr val="FFFF00"/>
                </a:highlight>
              </a:rPr>
              <a:t>This instruction causes a software interrupt</a:t>
            </a:r>
            <a:r>
              <a:rPr lang="en-US" sz="1800" dirty="0"/>
              <a:t> that stores the old CPU state and brings in a new PSW that belongs to the supervisor mode. The calling program must pass information to the operating system in order to specify the particular task requested. </a:t>
            </a: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b="1" dirty="0"/>
              <a:t>Complex Instruction Set Computer (CISC)&amp; Reduced Instruction Set Computer (RISC) </a:t>
            </a:r>
            <a:endParaRPr lang="en-IN"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6817</Words>
  <Application>WPS Presentation</Application>
  <PresentationFormat>On-screen Show (4:3)</PresentationFormat>
  <Paragraphs>77</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MS PGothic</vt:lpstr>
      <vt:lpstr>Calibri</vt:lpstr>
      <vt:lpstr>Microsoft YaHei</vt:lpstr>
      <vt:lpstr>Arial Unicode MS</vt:lpstr>
      <vt:lpstr>Office Theme</vt:lpstr>
      <vt:lpstr>PowerPoint 演示文稿</vt:lpstr>
      <vt:lpstr>Program Interrupt</vt:lpstr>
      <vt:lpstr>Interrupt Procedure</vt:lpstr>
      <vt:lpstr>PowerPoint 演示文稿</vt:lpstr>
      <vt:lpstr>Types of Interrupt</vt:lpstr>
      <vt:lpstr>PowerPoint 演示文稿</vt:lpstr>
      <vt:lpstr>Difference b/w Internal &amp; External Interrupts</vt:lpstr>
      <vt:lpstr>PowerPoint 演示文稿</vt:lpstr>
      <vt:lpstr>PowerPoint 演示文稿</vt:lpstr>
      <vt:lpstr> CISC/RISC </vt:lpstr>
      <vt:lpstr>PowerPoint 演示文稿</vt:lpstr>
      <vt:lpstr>Characteristics of CISC</vt:lpstr>
      <vt:lpstr>Characteristics of RISC</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satvi</cp:lastModifiedBy>
  <cp:revision>1398</cp:revision>
  <dcterms:created xsi:type="dcterms:W3CDTF">2010-04-09T07:36:00Z</dcterms:created>
  <dcterms:modified xsi:type="dcterms:W3CDTF">2023-05-14T05:54:15Z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9FCDD031A81A47ADA4D23A5A93F1C432</vt:lpwstr>
  </property>
  <property fmtid="{D5CDD505-2E9C-101B-9397-08002B2CF9AE}" pid="3" name="KSOProductBuildVer">
    <vt:lpwstr>1033-11.2.0.11537</vt:lpwstr>
  </property>
</Properties>
</file>