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95" r:id="rId3"/>
    <p:sldId id="296" r:id="rId4"/>
    <p:sldId id="297" r:id="rId5"/>
    <p:sldId id="298" r:id="rId6"/>
    <p:sldId id="299" r:id="rId7"/>
    <p:sldId id="300" r:id="rId8"/>
    <p:sldId id="301" r:id="rId9"/>
    <p:sldId id="302" r:id="rId10"/>
    <p:sldId id="303" r:id="rId11"/>
    <p:sldId id="304" r:id="rId12"/>
    <p:sldId id="307" r:id="rId13"/>
    <p:sldId id="308" r:id="rId14"/>
    <p:sldId id="306" r:id="rId15"/>
    <p:sldId id="309" r:id="rId16"/>
    <p:sldId id="310" r:id="rId17"/>
    <p:sldId id="311" r:id="rId18"/>
    <p:sldId id="312" r:id="rId19"/>
    <p:sldId id="313" r:id="rId20"/>
    <p:sldId id="318" r:id="rId21"/>
    <p:sldId id="316" r:id="rId22"/>
    <p:sldId id="315"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F6600"/>
    <a:srgbClr val="F139E4"/>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24" autoAdjust="0"/>
  </p:normalViewPr>
  <p:slideViewPr>
    <p:cSldViewPr>
      <p:cViewPr varScale="1">
        <p:scale>
          <a:sx n="73" d="100"/>
          <a:sy n="73" d="100"/>
        </p:scale>
        <p:origin x="1052" y="36"/>
      </p:cViewPr>
      <p:guideLst>
        <p:guide orient="horz" pos="2147"/>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anose="020F0502020204030204" pitchFamily="34" charset="0"/>
              </a:defRPr>
            </a:lvl1pPr>
          </a:lstStyle>
          <a:p>
            <a:fld id="{88709C98-B80A-4F28-AF74-CF08CF81A715}" type="datetime1">
              <a:rPr lang="en-US"/>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fld id="{4D112868-65FD-4572-A383-97DC0EC9B913}" type="slidenum">
              <a:rPr lang="en-US"/>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ECB620-3D6F-475C-99B4-F84ACB415DCE}" type="datetime1">
              <a:rPr lang="en-US" smtClean="0"/>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Date Placeholder 3"/>
          <p:cNvSpPr>
            <a:spLocks noGrp="1"/>
          </p:cNvSpPr>
          <p:nvPr>
            <p:ph type="dt" sz="half" idx="10"/>
          </p:nvPr>
        </p:nvSpPr>
        <p:spPr/>
        <p:txBody>
          <a:bodyPr/>
          <a:lstStyle>
            <a:lvl1pPr>
              <a:defRPr/>
            </a:lvl1pPr>
          </a:lstStyle>
          <a:p>
            <a:fld id="{EC0C9E5F-E2AC-4F13-AAB0-0CEBE3A9E119}" type="datetime1">
              <a:rPr lang="en-US" smtClean="0"/>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a:solidFill>
                  <a:srgbClr val="898989"/>
                </a:solidFill>
                <a:latin typeface="Calibri" panose="020F0502020204030204" pitchFamily="34" charset="0"/>
              </a:defRPr>
            </a:lvl1pPr>
          </a:lstStyle>
          <a:p>
            <a:fld id="{99D6F25E-4331-49B5-985A-2CDB1C4D7CA5}"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a:solidFill>
                  <a:srgbClr val="898989"/>
                </a:solidFill>
                <a:latin typeface="Calibri" panose="020F0502020204030204" pitchFamily="34" charset="0"/>
                <a:ea typeface="MS PGothic" panose="020B0600070205080204" pitchFamily="34"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fld id="{775DC763-8AAC-4A07-A453-38B55A3783BD}" type="slidenum">
              <a:rPr lang="en-US"/>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a:latin typeface="Calibri" panose="020F0502020204030204" pitchFamily="34" charset="0"/>
              <a:ea typeface="MS PGothic" panose="020B0600070205080204" pitchFamily="34" charset="-128"/>
            </a:endParaRPr>
          </a:p>
        </p:txBody>
      </p:sp>
      <p:pic>
        <p:nvPicPr>
          <p:cNvPr id="1035" name="Picture 10" descr="LOGO.gif"/>
          <p:cNvPicPr>
            <a:picLocks noChangeAspect="1"/>
          </p:cNvPicPr>
          <p:nvPr/>
        </p:nvPicPr>
        <p:blipFill>
          <a:blip r:embed="rId3"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3"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1040" name="Picture 9" descr="LOGO.gif"/>
            <p:cNvPicPr>
              <a:picLocks noChangeAspect="1"/>
            </p:cNvPicPr>
            <p:nvPr/>
          </p:nvPicPr>
          <p:blipFill>
            <a:blip r:embed="rId3"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4"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rtl="0" eaLnBrk="0" fontAlgn="base" hangingPunct="0">
        <a:spcBef>
          <a:spcPct val="0"/>
        </a:spcBef>
        <a:spcAft>
          <a:spcPct val="0"/>
        </a:spcAft>
        <a:defRPr sz="3000" kern="1200">
          <a:solidFill>
            <a:schemeClr val="tx1"/>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6pPr>
      <a:lvl7pPr marL="9144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7pPr>
      <a:lvl8pPr marL="13716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8pPr>
      <a:lvl9pPr marL="18288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dirty="0"/>
          </a:p>
          <a:p>
            <a:endParaRPr lang="en-IN" dirty="0"/>
          </a:p>
          <a:p>
            <a:r>
              <a:rPr lang="en-IN" b="1" dirty="0">
                <a:solidFill>
                  <a:schemeClr val="tx1"/>
                </a:solidFill>
              </a:rPr>
              <a:t>Pipeline &amp; Parallel Processing</a:t>
            </a:r>
            <a:endParaRPr lang="en-IN"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MIMD</a:t>
            </a:r>
            <a:endParaRPr lang="en-IN" b="1" dirty="0"/>
          </a:p>
        </p:txBody>
      </p:sp>
      <p:sp>
        <p:nvSpPr>
          <p:cNvPr id="3" name="Content Placeholder 2"/>
          <p:cNvSpPr>
            <a:spLocks noGrp="1"/>
          </p:cNvSpPr>
          <p:nvPr>
            <p:ph idx="1"/>
          </p:nvPr>
        </p:nvSpPr>
        <p:spPr/>
        <p:txBody>
          <a:bodyPr/>
          <a:lstStyle/>
          <a:p>
            <a:pPr algn="just"/>
            <a:r>
              <a:rPr lang="en-US" sz="1600" b="0" i="0" dirty="0">
                <a:solidFill>
                  <a:srgbClr val="000000"/>
                </a:solidFill>
                <a:effectLst/>
                <a:highlight>
                  <a:srgbClr val="FFFF00"/>
                </a:highlight>
              </a:rPr>
              <a:t>In the system using MIMD architecture, </a:t>
            </a:r>
            <a:r>
              <a:rPr lang="en-US" sz="1800" dirty="0">
                <a:highlight>
                  <a:srgbClr val="FFFF00"/>
                </a:highlight>
              </a:rPr>
              <a:t>MIMD organization refers to a computer system capable of processing several programs at the same time. Most multiprocessor and multicomputer systems can be classified in this category. </a:t>
            </a:r>
            <a:r>
              <a:rPr lang="en-US" sz="1800" b="0" i="0" dirty="0">
                <a:solidFill>
                  <a:srgbClr val="000000"/>
                </a:solidFill>
                <a:effectLst/>
                <a:highlight>
                  <a:srgbClr val="FFFF00"/>
                </a:highlight>
              </a:rPr>
              <a:t> Following is the architecture of MIMD −</a:t>
            </a:r>
            <a:endParaRPr lang="en-US" sz="1800" b="0" i="0" dirty="0">
              <a:solidFill>
                <a:srgbClr val="000000"/>
              </a:solidFill>
              <a:effectLst/>
              <a:highlight>
                <a:srgbClr val="FFFF00"/>
              </a:highlight>
            </a:endParaRPr>
          </a:p>
        </p:txBody>
      </p:sp>
      <p:pic>
        <p:nvPicPr>
          <p:cNvPr id="5" name="Picture 4"/>
          <p:cNvPicPr>
            <a:picLocks noChangeAspect="1"/>
          </p:cNvPicPr>
          <p:nvPr/>
        </p:nvPicPr>
        <p:blipFill>
          <a:blip r:embed="rId1"/>
          <a:stretch>
            <a:fillRect/>
          </a:stretch>
        </p:blipFill>
        <p:spPr>
          <a:xfrm>
            <a:off x="2362200" y="3124200"/>
            <a:ext cx="4662941" cy="2057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a:xfrm>
            <a:off x="381000" y="990600"/>
            <a:ext cx="8382000" cy="5257800"/>
          </a:xfrm>
        </p:spPr>
        <p:txBody>
          <a:bodyPr/>
          <a:lstStyle/>
          <a:p>
            <a:pPr algn="just"/>
            <a:r>
              <a:rPr lang="en-US" sz="2000" dirty="0"/>
              <a:t>Pipelining is a technique of decomposing a sequential process into sub-opera­tions, with each sub-process being executed in a special dedicated segment that operates concurrently with all other segments. </a:t>
            </a:r>
            <a:endParaRPr lang="en-US" sz="2000" dirty="0"/>
          </a:p>
          <a:p>
            <a:pPr algn="just"/>
            <a:r>
              <a:rPr lang="en-US" sz="2000" dirty="0"/>
              <a:t>A pipeline can be visualized as a collection of processing segments through which binary information flows. Each segment performs partial processing dictated by the way the task is partitioned. </a:t>
            </a:r>
            <a:endParaRPr lang="en-US" sz="2000" dirty="0"/>
          </a:p>
          <a:p>
            <a:pPr algn="just"/>
            <a:r>
              <a:rPr lang="en-US" sz="2000" dirty="0"/>
              <a:t>The result obtained from the computation in each segment is transferred to the next segment in the pipeline. </a:t>
            </a:r>
            <a:endParaRPr lang="en-US" sz="2000" dirty="0"/>
          </a:p>
          <a:p>
            <a:pPr algn="just"/>
            <a:r>
              <a:rPr lang="en-US" sz="2000" dirty="0"/>
              <a:t>The final result is obtained after the data have passed through all segments. </a:t>
            </a:r>
            <a:endParaRPr lang="en-US" sz="2000" dirty="0"/>
          </a:p>
          <a:p>
            <a:pPr algn="just"/>
            <a:r>
              <a:rPr lang="en-US" sz="2000" dirty="0"/>
              <a:t>The name "pipeline" implies a flow of information analogous to an industrial assembly line. It is characteristic of pipelines that several computations can be in progress in distinct segments at the same time. </a:t>
            </a:r>
            <a:endParaRPr lang="en-US" sz="2000" dirty="0"/>
          </a:p>
          <a:p>
            <a:pPr algn="just"/>
            <a:r>
              <a:rPr lang="en-US" sz="2000" dirty="0"/>
              <a:t>The overlapping of computation is made possible by associ­ating a register with each segment in the pipeline. </a:t>
            </a:r>
            <a:endParaRPr lang="en-US" sz="2000" dirty="0"/>
          </a:p>
          <a:p>
            <a:pPr algn="just"/>
            <a:r>
              <a:rPr lang="en-US" sz="2000" dirty="0"/>
              <a:t>The registers provide isolation between each segment so that each can operate on distinct data simultaneously.</a:t>
            </a:r>
            <a:endParaRPr lang="en-US" sz="2000"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sz="1800" dirty="0"/>
              <a:t>The pipeline organization will be demonstrated by means of a simple example. Suppose that we want to perform the combined multiply and add operations with a stream of numbers. </a:t>
            </a:r>
            <a:endParaRPr lang="en-US" sz="1800" dirty="0"/>
          </a:p>
          <a:p>
            <a:pPr marL="0" indent="0" algn="just">
              <a:buNone/>
            </a:pPr>
            <a:r>
              <a:rPr lang="en-US" sz="1800" dirty="0"/>
              <a:t>A</a:t>
            </a:r>
            <a:r>
              <a:rPr lang="en-US" sz="1800" baseline="-25000" dirty="0"/>
              <a:t>i</a:t>
            </a:r>
            <a:r>
              <a:rPr lang="en-US" sz="1800" dirty="0"/>
              <a:t> •B</a:t>
            </a:r>
            <a:r>
              <a:rPr lang="en-US" sz="1800" baseline="-25000" dirty="0"/>
              <a:t>i</a:t>
            </a:r>
            <a:r>
              <a:rPr lang="en-US" sz="1800" dirty="0"/>
              <a:t> + C</a:t>
            </a:r>
            <a:r>
              <a:rPr lang="en-US" sz="1800" baseline="-25000" dirty="0"/>
              <a:t>i</a:t>
            </a:r>
            <a:r>
              <a:rPr lang="en-US" sz="1800" dirty="0"/>
              <a:t> </a:t>
            </a:r>
            <a:endParaRPr lang="en-US" sz="1800" dirty="0"/>
          </a:p>
          <a:p>
            <a:pPr marL="0" indent="0" algn="just">
              <a:buNone/>
            </a:pPr>
            <a:r>
              <a:rPr lang="en-US" sz="1800" dirty="0"/>
              <a:t>for </a:t>
            </a:r>
            <a:r>
              <a:rPr lang="en-US" sz="1800" dirty="0" err="1"/>
              <a:t>i</a:t>
            </a:r>
            <a:r>
              <a:rPr lang="en-US" sz="1800" dirty="0"/>
              <a:t> = 1, 2, 3, . .. , 7 </a:t>
            </a:r>
            <a:endParaRPr lang="en-US" sz="1800" dirty="0"/>
          </a:p>
          <a:p>
            <a:pPr marL="0" indent="0" algn="just">
              <a:buNone/>
            </a:pPr>
            <a:r>
              <a:rPr lang="en-US" sz="1800" dirty="0"/>
              <a:t>Each sub operation is to be implemented in a segment within a pipeline. Each segment has one or two registers and a combinational circuit as shown in Fig. 9-2. R 1 through RS are registers that receive new data with every clock pulse. The multiplier and adder are combinational circuits. The </a:t>
            </a:r>
            <a:r>
              <a:rPr lang="en-US" sz="1800" dirty="0" err="1"/>
              <a:t>suboperations</a:t>
            </a:r>
            <a:r>
              <a:rPr lang="en-US" sz="1800" dirty="0"/>
              <a:t> per­ formed in each segment of the pipeline are as follows: </a:t>
            </a:r>
            <a:endParaRPr lang="en-US" sz="1800" dirty="0"/>
          </a:p>
          <a:p>
            <a:pPr marL="0" indent="0" algn="just">
              <a:buNone/>
            </a:pPr>
            <a:r>
              <a:rPr lang="en-US" sz="1800" dirty="0"/>
              <a:t>R1&lt;-- A,, R2&lt;-- B,               Input A, and B,</a:t>
            </a:r>
            <a:endParaRPr lang="en-US" sz="1800" dirty="0"/>
          </a:p>
          <a:p>
            <a:pPr marL="0" indent="0" algn="just">
              <a:buNone/>
            </a:pPr>
            <a:r>
              <a:rPr lang="en-US" sz="1800" dirty="0"/>
              <a:t>R3 &lt;-- R1•R2, R4&lt;-- C,      Multiply and input C,</a:t>
            </a:r>
            <a:endParaRPr lang="en-US" sz="1800" dirty="0"/>
          </a:p>
          <a:p>
            <a:pPr marL="0" indent="0" algn="just">
              <a:buNone/>
            </a:pPr>
            <a:r>
              <a:rPr lang="en-US" sz="1800" dirty="0"/>
              <a:t>R5&lt;-- R3 + R4                     Add C; to product </a:t>
            </a:r>
            <a:endParaRPr lang="en-US" sz="1800" dirty="0"/>
          </a:p>
          <a:p>
            <a:pPr marL="0" indent="0" algn="just">
              <a:buNone/>
            </a:pPr>
            <a:endParaRPr lang="en-US" sz="1800" dirty="0"/>
          </a:p>
          <a:p>
            <a:pPr marL="0" indent="0" algn="just">
              <a:buNone/>
            </a:pP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1600200" y="1600200"/>
            <a:ext cx="5521032" cy="4525963"/>
          </a:xfrm>
          <a:prstGeom prst="rect">
            <a:avLst/>
          </a:prstGeom>
        </p:spPr>
      </p:pic>
      <p:sp>
        <p:nvSpPr>
          <p:cNvPr id="5" name="Rectangle 4"/>
          <p:cNvSpPr/>
          <p:nvPr/>
        </p:nvSpPr>
        <p:spPr>
          <a:xfrm>
            <a:off x="762000" y="1048434"/>
            <a:ext cx="6570516" cy="369332"/>
          </a:xfrm>
          <a:prstGeom prst="rect">
            <a:avLst/>
          </a:prstGeom>
        </p:spPr>
        <p:txBody>
          <a:bodyPr wrap="square">
            <a:spAutoFit/>
          </a:bodyPr>
          <a:lstStyle/>
          <a:p>
            <a:r>
              <a:rPr lang="en-US" dirty="0"/>
              <a:t>Figure 9.2 Example of pipeline processing.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609600" y="1219200"/>
            <a:ext cx="7839761" cy="484522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Considerations</a:t>
            </a:r>
            <a:endParaRPr lang="en-US" dirty="0"/>
          </a:p>
        </p:txBody>
      </p:sp>
      <p:pic>
        <p:nvPicPr>
          <p:cNvPr id="4" name="Content Placeholder 3"/>
          <p:cNvPicPr>
            <a:picLocks noGrp="1" noChangeAspect="1"/>
          </p:cNvPicPr>
          <p:nvPr>
            <p:ph idx="1"/>
          </p:nvPr>
        </p:nvPicPr>
        <p:blipFill>
          <a:blip r:embed="rId1"/>
          <a:stretch>
            <a:fillRect/>
          </a:stretch>
        </p:blipFill>
        <p:spPr>
          <a:xfrm>
            <a:off x="1143000" y="4495800"/>
            <a:ext cx="7305675" cy="2134612"/>
          </a:xfrm>
          <a:prstGeom prst="rect">
            <a:avLst/>
          </a:prstGeom>
        </p:spPr>
      </p:pic>
      <p:sp>
        <p:nvSpPr>
          <p:cNvPr id="6" name="Rectangle 5"/>
          <p:cNvSpPr/>
          <p:nvPr/>
        </p:nvSpPr>
        <p:spPr>
          <a:xfrm>
            <a:off x="76200" y="924771"/>
            <a:ext cx="8915400" cy="3693319"/>
          </a:xfrm>
          <a:prstGeom prst="rect">
            <a:avLst/>
          </a:prstGeom>
        </p:spPr>
        <p:txBody>
          <a:bodyPr wrap="square">
            <a:spAutoFit/>
          </a:bodyPr>
          <a:lstStyle/>
          <a:p>
            <a:pPr algn="just"/>
            <a:r>
              <a:rPr lang="en-US" dirty="0"/>
              <a:t>Any operation that can be decomposed into a sequence of sub-operations of about the same complexity can be implemented by a pipeline processor. The technique is efficient for those applications that need to repeat the same task many times with different sets of data. </a:t>
            </a:r>
            <a:endParaRPr lang="en-US" dirty="0"/>
          </a:p>
          <a:p>
            <a:pPr algn="just"/>
            <a:r>
              <a:rPr lang="en-US" dirty="0"/>
              <a:t>The general structure of a four-segment pipeline is illustrated in Fig. 9-3. </a:t>
            </a:r>
            <a:endParaRPr lang="en-US" dirty="0"/>
          </a:p>
          <a:p>
            <a:pPr marL="285750" indent="-285750" algn="just">
              <a:buFont typeface="Arial" panose="020B0604020202020204" pitchFamily="34" charset="0"/>
              <a:buChar char="•"/>
            </a:pPr>
            <a:r>
              <a:rPr lang="en-US" dirty="0"/>
              <a:t>The operands pass through all four segments in a fixed sequence. Each segment consists of a combinational circuit S; that performs a sub-operation over the data stream flowing through the pipe. </a:t>
            </a:r>
            <a:endParaRPr lang="en-US" dirty="0"/>
          </a:p>
          <a:p>
            <a:pPr marL="285750" indent="-285750" algn="just">
              <a:buFont typeface="Arial" panose="020B0604020202020204" pitchFamily="34" charset="0"/>
              <a:buChar char="•"/>
            </a:pPr>
            <a:r>
              <a:rPr lang="en-US" dirty="0"/>
              <a:t>The segments are separated by registers R; that hold the intermediate results between the stages. Information flows between adjacent stages under the control of a common clock applied to all the registers simultaneously. </a:t>
            </a:r>
            <a:endParaRPr lang="en-US" dirty="0"/>
          </a:p>
          <a:p>
            <a:pPr marL="285750" indent="-285750" algn="just">
              <a:buFont typeface="Arial" panose="020B0604020202020204" pitchFamily="34" charset="0"/>
              <a:buChar char="•"/>
            </a:pPr>
            <a:r>
              <a:rPr lang="en-US" b="1" dirty="0"/>
              <a:t>Task</a:t>
            </a:r>
            <a:r>
              <a:rPr lang="en-US" dirty="0"/>
              <a:t> is defined as the total operation performed going through all the segments in the pipeline.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990600"/>
            <a:ext cx="8991600" cy="5562600"/>
          </a:xfrm>
        </p:spPr>
        <p:txBody>
          <a:bodyPr/>
          <a:lstStyle/>
          <a:p>
            <a:pPr marL="0" indent="0" algn="just">
              <a:buNone/>
            </a:pPr>
            <a:r>
              <a:rPr lang="en-US" sz="1800" dirty="0"/>
              <a:t>The behavior of a pipeline can be illustrated with a </a:t>
            </a:r>
            <a:r>
              <a:rPr lang="en-US" sz="1800" b="1" dirty="0"/>
              <a:t>space-time diagram. </a:t>
            </a:r>
            <a:r>
              <a:rPr lang="en-US" sz="1800" dirty="0"/>
              <a:t>This is a diagram that shows the segment utilization as a function of time.</a:t>
            </a:r>
            <a:endParaRPr lang="en-US" sz="1800" dirty="0"/>
          </a:p>
          <a:p>
            <a:pPr marL="0" indent="0" algn="just">
              <a:buNone/>
            </a:pPr>
            <a:r>
              <a:rPr lang="en-US" sz="1800" dirty="0"/>
              <a:t>The space-time diagram of a four-segment pipeline is demonstrated in Fig. 9-4. The horizontal axis displays the time in clock cycles and the vertical axis gives the segment number. </a:t>
            </a:r>
            <a:endParaRPr lang="en-US" sz="1800" dirty="0"/>
          </a:p>
          <a:p>
            <a:pPr marL="0" indent="0" algn="just">
              <a:buNone/>
            </a:pPr>
            <a:r>
              <a:rPr lang="en-US" sz="1800" dirty="0"/>
              <a:t>The diagram shows six tasks T1 through T6 executed in four segments. </a:t>
            </a:r>
            <a:endParaRPr lang="en-US" sz="1800" dirty="0"/>
          </a:p>
        </p:txBody>
      </p:sp>
      <p:pic>
        <p:nvPicPr>
          <p:cNvPr id="4" name="Picture 3"/>
          <p:cNvPicPr>
            <a:picLocks noChangeAspect="1"/>
          </p:cNvPicPr>
          <p:nvPr/>
        </p:nvPicPr>
        <p:blipFill>
          <a:blip r:embed="rId1"/>
          <a:stretch>
            <a:fillRect/>
          </a:stretch>
        </p:blipFill>
        <p:spPr>
          <a:xfrm>
            <a:off x="304800" y="3048000"/>
            <a:ext cx="8346319" cy="2819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6248400" cy="4525963"/>
          </a:xfrm>
        </p:spPr>
        <p:txBody>
          <a:bodyPr/>
          <a:lstStyle/>
          <a:p>
            <a:pPr marL="0" indent="0" algn="just">
              <a:buNone/>
            </a:pPr>
            <a:r>
              <a:rPr lang="en-US" sz="1800" dirty="0"/>
              <a:t>Initially, task T1 is handled by segment 1. After the first clock, segment 2 is busy with T1, while segment 1 is busy with task T2.</a:t>
            </a:r>
            <a:endParaRPr lang="en-US" sz="1800" dirty="0"/>
          </a:p>
          <a:p>
            <a:pPr marL="0" indent="0" algn="just">
              <a:buNone/>
            </a:pPr>
            <a:r>
              <a:rPr lang="en-US" sz="1800" dirty="0"/>
              <a:t>Continuing in this manner, the first task T1 is completed after the fourth clock cycle. From then on, the pipe completes a task every clock cycle. No matter how many segments there are in the system, once the pipeline is full, it takes only one clock period to obtain an output. </a:t>
            </a:r>
            <a:endParaRPr lang="en-US" sz="1800" dirty="0"/>
          </a:p>
          <a:p>
            <a:pPr marL="0" indent="0" algn="just">
              <a:buNone/>
            </a:pPr>
            <a:r>
              <a:rPr lang="en-US" sz="1800" dirty="0"/>
              <a:t>Now consider the case where a k-segment pipeline with a clock cycle time t, is used to execute n tasks. The first task T1 requires a time equal to </a:t>
            </a:r>
            <a:r>
              <a:rPr lang="en-US" sz="1800" dirty="0" err="1"/>
              <a:t>kt</a:t>
            </a:r>
            <a:r>
              <a:rPr lang="en-US" sz="1800" dirty="0"/>
              <a:t>, to complete its operation since there are k segments in the pipe. The remaining n - 1 tasks emerge from the pipe at the rate of one task per clock cycle and they will be completed after a time equal to (n - 1)t,. Therefore, to complete n tasks using a k-segment pipeline requires k + (n - 1) clock cycles. For exa­mple, the diagram of Fig. 9-4 shows four segments and six tasks. The time required to complete all the operations is 4 + (6 - 1) = 9 clock cycles, as indicated in the diagram.</a:t>
            </a:r>
            <a:endParaRPr lang="en-US" sz="1800" dirty="0"/>
          </a:p>
          <a:p>
            <a:pPr marL="0" indent="0" algn="just">
              <a:buNone/>
            </a:pPr>
            <a:r>
              <a:rPr lang="en-US" sz="1800" dirty="0">
                <a:highlight>
                  <a:srgbClr val="FFFF00"/>
                </a:highlight>
              </a:rPr>
              <a:t>Speed Up Ratio = (n*T</a:t>
            </a:r>
            <a:r>
              <a:rPr lang="en-US" sz="1800" baseline="-25000" dirty="0">
                <a:highlight>
                  <a:srgbClr val="FFFF00"/>
                </a:highlight>
              </a:rPr>
              <a:t>n</a:t>
            </a:r>
            <a:r>
              <a:rPr lang="en-US" sz="1800" dirty="0">
                <a:highlight>
                  <a:srgbClr val="FFFF00"/>
                </a:highlight>
              </a:rPr>
              <a:t>)/(n+k-1)*T</a:t>
            </a:r>
            <a:r>
              <a:rPr lang="en-US" sz="1800" baseline="-25000" dirty="0">
                <a:highlight>
                  <a:srgbClr val="FFFF00"/>
                </a:highlight>
              </a:rPr>
              <a:t>p</a:t>
            </a:r>
            <a:endParaRPr lang="en-US" sz="1800" dirty="0">
              <a:highlight>
                <a:srgbClr val="FFFF00"/>
              </a:highlight>
            </a:endParaRPr>
          </a:p>
          <a:p>
            <a:pPr marL="0" indent="0" algn="just">
              <a:buNone/>
            </a:pPr>
            <a:endParaRPr lang="en-US" sz="1800" dirty="0"/>
          </a:p>
          <a:p>
            <a:pPr marL="0" indent="0">
              <a:buNone/>
            </a:pPr>
            <a:endParaRPr lang="en-US" dirty="0"/>
          </a:p>
        </p:txBody>
      </p:sp>
      <p:pic>
        <p:nvPicPr>
          <p:cNvPr id="2" name="Picture 1"/>
          <p:cNvPicPr>
            <a:picLocks noChangeAspect="1"/>
          </p:cNvPicPr>
          <p:nvPr/>
        </p:nvPicPr>
        <p:blipFill>
          <a:blip r:embed="rId1"/>
          <a:stretch>
            <a:fillRect/>
          </a:stretch>
        </p:blipFill>
        <p:spPr>
          <a:xfrm>
            <a:off x="6629400" y="1524000"/>
            <a:ext cx="7050919" cy="28194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Pipeline</a:t>
            </a:r>
            <a:endParaRPr lang="en-US" dirty="0"/>
          </a:p>
        </p:txBody>
      </p:sp>
      <p:sp>
        <p:nvSpPr>
          <p:cNvPr id="3" name="Content Placeholder 2"/>
          <p:cNvSpPr>
            <a:spLocks noGrp="1"/>
          </p:cNvSpPr>
          <p:nvPr>
            <p:ph idx="1"/>
          </p:nvPr>
        </p:nvSpPr>
        <p:spPr>
          <a:xfrm>
            <a:off x="228600" y="1066800"/>
            <a:ext cx="8686800" cy="4525963"/>
          </a:xfrm>
        </p:spPr>
        <p:txBody>
          <a:bodyPr/>
          <a:lstStyle/>
          <a:p>
            <a:pPr marL="0" indent="0" algn="just">
              <a:buNone/>
            </a:pPr>
            <a:r>
              <a:rPr lang="en-US" sz="1800" dirty="0">
                <a:highlight>
                  <a:srgbClr val="FFFF00"/>
                </a:highlight>
              </a:rPr>
              <a:t>Pipeline arithmetic units are usually found in very high speed computers. They are used to implement floating-point operations, multiplication of fixed-point numbers, and similar computations encountered in scientific problems. </a:t>
            </a:r>
            <a:endParaRPr lang="en-US" sz="1800" dirty="0">
              <a:highlight>
                <a:srgbClr val="FFFF00"/>
              </a:highlight>
            </a:endParaRPr>
          </a:p>
          <a:p>
            <a:pPr marL="0" indent="0" algn="just">
              <a:buNone/>
            </a:pPr>
            <a:r>
              <a:rPr lang="en-US" sz="1800" dirty="0"/>
              <a:t>A pipeline multiplier is  essentially an array multiplier with special adders designed to minimize the carry propagation time through the partial products. </a:t>
            </a:r>
            <a:endParaRPr lang="en-US" sz="1800" dirty="0"/>
          </a:p>
          <a:p>
            <a:pPr marL="0" indent="0" algn="just">
              <a:buNone/>
            </a:pPr>
            <a:r>
              <a:rPr lang="en-US" sz="1800" dirty="0"/>
              <a:t>Floating-point operations are easily decomposed into sub-operations. An example of a pipeline unit for floating-point addition and subtraction is given below. The inputs to the floating-point adder pipeline are two normalized floating-point binary numbers. </a:t>
            </a:r>
            <a:endParaRPr lang="en-US" sz="1800" dirty="0"/>
          </a:p>
          <a:p>
            <a:pPr marL="0" indent="0" algn="just">
              <a:buNone/>
            </a:pPr>
            <a:endParaRPr lang="en-US" sz="1800" dirty="0"/>
          </a:p>
        </p:txBody>
      </p:sp>
      <p:pic>
        <p:nvPicPr>
          <p:cNvPr id="4" name="Picture 3"/>
          <p:cNvPicPr>
            <a:picLocks noChangeAspect="1"/>
          </p:cNvPicPr>
          <p:nvPr/>
        </p:nvPicPr>
        <p:blipFill>
          <a:blip r:embed="rId1"/>
          <a:stretch>
            <a:fillRect/>
          </a:stretch>
        </p:blipFill>
        <p:spPr>
          <a:xfrm>
            <a:off x="3048000" y="3733800"/>
            <a:ext cx="1314450" cy="838200"/>
          </a:xfrm>
          <a:prstGeom prst="rect">
            <a:avLst/>
          </a:prstGeom>
        </p:spPr>
      </p:pic>
      <p:sp>
        <p:nvSpPr>
          <p:cNvPr id="5" name="Rectangle 4"/>
          <p:cNvSpPr/>
          <p:nvPr/>
        </p:nvSpPr>
        <p:spPr>
          <a:xfrm>
            <a:off x="242455" y="4438601"/>
            <a:ext cx="8610600" cy="2306955"/>
          </a:xfrm>
          <a:prstGeom prst="rect">
            <a:avLst/>
          </a:prstGeom>
        </p:spPr>
        <p:txBody>
          <a:bodyPr wrap="square">
            <a:spAutoFit/>
          </a:bodyPr>
          <a:lstStyle/>
          <a:p>
            <a:pPr algn="just"/>
            <a:r>
              <a:rPr lang="en-US" dirty="0">
                <a:latin typeface="+mn-lt"/>
              </a:rPr>
              <a:t>A and B are two fractions that represent the mantissas and a and b are the exponents. </a:t>
            </a:r>
            <a:endParaRPr lang="en-US" dirty="0">
              <a:latin typeface="+mn-lt"/>
            </a:endParaRPr>
          </a:p>
          <a:p>
            <a:pPr algn="just"/>
            <a:r>
              <a:rPr lang="en-US" dirty="0">
                <a:latin typeface="+mn-lt"/>
              </a:rPr>
              <a:t>The floating-point addition and subtraction can be performed in four segments, as shown in Fig. 9-6. The registers labeled R are placed between the segments to store intermediate results. The sub-operations that are per­ formed in the four segments are</a:t>
            </a:r>
            <a:endParaRPr lang="en-US" dirty="0">
              <a:highlight>
                <a:srgbClr val="FFFF00"/>
              </a:highlight>
              <a:latin typeface="+mn-lt"/>
            </a:endParaRPr>
          </a:p>
          <a:p>
            <a:r>
              <a:rPr lang="en-US" dirty="0">
                <a:highlight>
                  <a:srgbClr val="FFFF00"/>
                </a:highlight>
                <a:latin typeface="+mn-lt"/>
              </a:rPr>
              <a:t>1. Compare the exponents.</a:t>
            </a:r>
            <a:endParaRPr lang="en-US" dirty="0">
              <a:highlight>
                <a:srgbClr val="FFFF00"/>
              </a:highlight>
              <a:latin typeface="+mn-lt"/>
            </a:endParaRPr>
          </a:p>
          <a:p>
            <a:r>
              <a:rPr lang="en-US" dirty="0">
                <a:highlight>
                  <a:srgbClr val="FFFF00"/>
                </a:highlight>
                <a:latin typeface="+mn-lt"/>
              </a:rPr>
              <a:t>2. Align the mantissas.</a:t>
            </a:r>
            <a:endParaRPr lang="en-US" dirty="0">
              <a:highlight>
                <a:srgbClr val="FFFF00"/>
              </a:highlight>
              <a:latin typeface="+mn-lt"/>
            </a:endParaRPr>
          </a:p>
          <a:p>
            <a:r>
              <a:rPr lang="en-US" dirty="0">
                <a:highlight>
                  <a:srgbClr val="FFFF00"/>
                </a:highlight>
                <a:latin typeface="+mn-lt"/>
              </a:rPr>
              <a:t>3. Add or subtract the mantissas.</a:t>
            </a:r>
            <a:endParaRPr lang="en-US" dirty="0">
              <a:highlight>
                <a:srgbClr val="FFFF00"/>
              </a:highlight>
              <a:latin typeface="+mn-lt"/>
            </a:endParaRPr>
          </a:p>
          <a:p>
            <a:r>
              <a:rPr lang="en-US" dirty="0">
                <a:highlight>
                  <a:srgbClr val="FFFF00"/>
                </a:highlight>
                <a:latin typeface="+mn-lt"/>
              </a:rPr>
              <a:t>4. Normalize the result. </a:t>
            </a:r>
            <a:endParaRPr lang="en-US" dirty="0">
              <a:highlight>
                <a:srgbClr val="FFFF00"/>
              </a:highlight>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1371600" y="838200"/>
            <a:ext cx="5947718" cy="5791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Pipelining?</a:t>
            </a:r>
            <a:endParaRPr lang="en-IN" dirty="0"/>
          </a:p>
        </p:txBody>
      </p:sp>
      <p:sp>
        <p:nvSpPr>
          <p:cNvPr id="6" name="Content Placeholder 5"/>
          <p:cNvSpPr>
            <a:spLocks noGrp="1"/>
          </p:cNvSpPr>
          <p:nvPr>
            <p:ph idx="1"/>
          </p:nvPr>
        </p:nvSpPr>
        <p:spPr>
          <a:xfrm>
            <a:off x="457200" y="1371601"/>
            <a:ext cx="8229600" cy="1219200"/>
          </a:xfrm>
        </p:spPr>
        <p:txBody>
          <a:bodyPr/>
          <a:lstStyle/>
          <a:p>
            <a:pPr algn="just"/>
            <a:r>
              <a:rPr lang="en-US" sz="2000" b="0" i="0" dirty="0">
                <a:solidFill>
                  <a:srgbClr val="000000"/>
                </a:solidFill>
                <a:effectLst/>
                <a:highlight>
                  <a:srgbClr val="FFFF00"/>
                </a:highlight>
              </a:rPr>
              <a:t>Pipelining is a technique of breaking a sequential process into small fragments or sub-operations. The execution of each of these sub-procedure takes place in a certain dedicated segment that functions together with all other segments.</a:t>
            </a:r>
            <a:endParaRPr lang="en-US" sz="2000" b="0" i="0" dirty="0">
              <a:solidFill>
                <a:srgbClr val="000000"/>
              </a:solidFill>
              <a:effectLst/>
              <a:highlight>
                <a:srgbClr val="FFFF00"/>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5181600"/>
          </a:xfrm>
        </p:spPr>
        <p:txBody>
          <a:bodyPr/>
          <a:lstStyle/>
          <a:p>
            <a:pPr marL="0" indent="0" algn="just">
              <a:buNone/>
            </a:pPr>
            <a:r>
              <a:rPr lang="en-US" sz="1800" dirty="0"/>
              <a:t>This follows the procedure outlined in the flowchart of Fig. 10-15 but with some variations that are used to reduce the execution time of the sub-operations. </a:t>
            </a:r>
            <a:endParaRPr lang="en-US" sz="1800" dirty="0"/>
          </a:p>
          <a:p>
            <a:pPr marL="0" indent="0" algn="just">
              <a:buNone/>
            </a:pPr>
            <a:r>
              <a:rPr lang="en-US" sz="1800" dirty="0">
                <a:highlight>
                  <a:srgbClr val="FFFF00"/>
                </a:highlight>
              </a:rPr>
              <a:t>The exponents are compared by subtracting them to determine their difference. </a:t>
            </a:r>
            <a:endParaRPr lang="en-US" sz="1800" dirty="0">
              <a:highlight>
                <a:srgbClr val="FFFF00"/>
              </a:highlight>
            </a:endParaRPr>
          </a:p>
          <a:p>
            <a:pPr marL="0" indent="0" algn="just">
              <a:buNone/>
            </a:pPr>
            <a:r>
              <a:rPr lang="en-US" sz="1800" dirty="0">
                <a:highlight>
                  <a:srgbClr val="FFFF00"/>
                </a:highlight>
              </a:rPr>
              <a:t>The larger exponent is chosen as the exponent of the result. </a:t>
            </a:r>
            <a:endParaRPr lang="en-US" sz="1800" dirty="0">
              <a:highlight>
                <a:srgbClr val="FFFF00"/>
              </a:highlight>
            </a:endParaRPr>
          </a:p>
          <a:p>
            <a:pPr marL="0" indent="0" algn="just">
              <a:buNone/>
            </a:pPr>
            <a:r>
              <a:rPr lang="en-US" sz="1800" dirty="0">
                <a:highlight>
                  <a:srgbClr val="FFFF00"/>
                </a:highlight>
              </a:rPr>
              <a:t>The exponent difference determines how many times the mantissa associated with the smaller exponent must be shifted to the right. </a:t>
            </a:r>
            <a:endParaRPr lang="en-US" sz="1800" dirty="0">
              <a:highlight>
                <a:srgbClr val="FFFF00"/>
              </a:highlight>
            </a:endParaRPr>
          </a:p>
          <a:p>
            <a:pPr marL="0" indent="0" algn="just">
              <a:buNone/>
            </a:pPr>
            <a:r>
              <a:rPr lang="en-US" sz="1800" dirty="0">
                <a:highlight>
                  <a:srgbClr val="FFFF00"/>
                </a:highlight>
              </a:rPr>
              <a:t>This produces an alignment of the two mantissas.</a:t>
            </a:r>
            <a:endParaRPr lang="en-US" sz="1800" dirty="0">
              <a:highlight>
                <a:srgbClr val="FFFF00"/>
              </a:highlight>
            </a:endParaRPr>
          </a:p>
          <a:p>
            <a:pPr marL="0" indent="0" algn="just">
              <a:buNone/>
            </a:pPr>
            <a:r>
              <a:rPr lang="en-US" sz="1800" dirty="0"/>
              <a:t> It should be noted that the shift must be designed as a combinational circuit to reduce the shift time. </a:t>
            </a:r>
            <a:endParaRPr lang="en-US" sz="1800" dirty="0"/>
          </a:p>
          <a:p>
            <a:pPr marL="0" indent="0" algn="just">
              <a:buNone/>
            </a:pPr>
            <a:r>
              <a:rPr lang="en-US" sz="1800" dirty="0">
                <a:highlight>
                  <a:srgbClr val="FFFF00"/>
                </a:highlight>
              </a:rPr>
              <a:t>The two mantissas are added or subtracted in segment 3. </a:t>
            </a:r>
            <a:endParaRPr lang="en-US" sz="1800" dirty="0">
              <a:highlight>
                <a:srgbClr val="FFFF00"/>
              </a:highlight>
            </a:endParaRPr>
          </a:p>
          <a:p>
            <a:pPr marL="0" indent="0" algn="just">
              <a:buNone/>
            </a:pPr>
            <a:r>
              <a:rPr lang="en-US" sz="1800" dirty="0">
                <a:highlight>
                  <a:srgbClr val="FFFF00"/>
                </a:highlight>
              </a:rPr>
              <a:t>The result is normalized in segment 4. </a:t>
            </a:r>
            <a:endParaRPr lang="en-US" sz="1800" dirty="0">
              <a:highlight>
                <a:srgbClr val="FFFF00"/>
              </a:highlight>
            </a:endParaRPr>
          </a:p>
          <a:p>
            <a:pPr marL="0" indent="0" algn="just">
              <a:buNone/>
            </a:pPr>
            <a:r>
              <a:rPr lang="en-US" sz="1800" dirty="0"/>
              <a:t>When an overflow occurs, the mantissa of the sum or difference is shifted right and the exponent incremented by one.</a:t>
            </a:r>
            <a:endParaRPr lang="en-US" sz="1800" dirty="0"/>
          </a:p>
          <a:p>
            <a:pPr marL="0" indent="0" algn="just">
              <a:buNone/>
            </a:pPr>
            <a:r>
              <a:rPr lang="en-US" sz="1800" dirty="0"/>
              <a:t>If an underflow occurs, the number of leading zeros in the mantissa determines the number of left shifts in the mantissa and the number that must be subtracted from the exponent. ­</a:t>
            </a:r>
            <a:endParaRPr lang="en-US" sz="1800" dirty="0"/>
          </a:p>
          <a:p>
            <a:pPr marL="0" indent="0">
              <a:buNone/>
            </a:pPr>
            <a:endParaRPr 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404090" y="990600"/>
            <a:ext cx="7696200" cy="4267200"/>
          </a:xfrm>
          <a:prstGeom prst="rect">
            <a:avLst/>
          </a:prstGeom>
        </p:spPr>
      </p:pic>
      <p:pic>
        <p:nvPicPr>
          <p:cNvPr id="5" name="Picture 4"/>
          <p:cNvPicPr>
            <a:picLocks noChangeAspect="1"/>
          </p:cNvPicPr>
          <p:nvPr/>
        </p:nvPicPr>
        <p:blipFill>
          <a:blip r:embed="rId2"/>
          <a:stretch>
            <a:fillRect/>
          </a:stretch>
        </p:blipFill>
        <p:spPr>
          <a:xfrm>
            <a:off x="670790" y="5257800"/>
            <a:ext cx="7162799" cy="124597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057400" y="914400"/>
            <a:ext cx="5277538" cy="53567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Parallel Processing</a:t>
            </a:r>
            <a:endParaRPr lang="en-IN" b="1" dirty="0"/>
          </a:p>
        </p:txBody>
      </p:sp>
      <p:sp>
        <p:nvSpPr>
          <p:cNvPr id="3" name="Content Placeholder 2"/>
          <p:cNvSpPr>
            <a:spLocks noGrp="1"/>
          </p:cNvSpPr>
          <p:nvPr>
            <p:ph idx="1"/>
          </p:nvPr>
        </p:nvSpPr>
        <p:spPr/>
        <p:txBody>
          <a:bodyPr/>
          <a:lstStyle/>
          <a:p>
            <a:pPr algn="just"/>
            <a:r>
              <a:rPr lang="en-US" sz="1800" dirty="0"/>
              <a:t>Parallel processing is a term used to denote a large class of techniques that are used to provide simultaneous data-processing tasks for the purpose of increasing the computational speed of a computer system. </a:t>
            </a:r>
            <a:endParaRPr lang="en-US" sz="1800" dirty="0"/>
          </a:p>
          <a:p>
            <a:pPr algn="just"/>
            <a:r>
              <a:rPr lang="en-US" sz="1800" dirty="0"/>
              <a:t>Instead of processing each instruction sequentially as in a conventional computer, a parallel processing system is able to perform concurrent data processing to achieve faster execution time. For example, while an instruction is being executed in the ALU, the next instruction can be read from memory. </a:t>
            </a:r>
            <a:endParaRPr lang="en-US" sz="1800" dirty="0"/>
          </a:p>
          <a:p>
            <a:pPr algn="just"/>
            <a:r>
              <a:rPr lang="en-US" sz="1800" dirty="0"/>
              <a:t>The system may have two or more ALUs and be able to execute two or more instructions at the same time. Furthermore, the system may have two or more processors operating concurrently. </a:t>
            </a:r>
            <a:endParaRPr lang="en-US" sz="1800" dirty="0"/>
          </a:p>
          <a:p>
            <a:pPr algn="just"/>
            <a:r>
              <a:rPr lang="en-US" sz="1800" dirty="0"/>
              <a:t> The purpose of parallel processing is to speed up the computer processing capability and increase its throughput, that is, the amount of processing that can be accomplished during a given interval of time. The amount of hardware increases with parallel processing and with it, the cost of the system increases. However, technological developments have reduced hardware costs to the point where parallel processing techniques a.re economically feasible.</a:t>
            </a:r>
            <a:endParaRPr lang="en-IN"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 functional units</a:t>
            </a:r>
            <a:endParaRPr lang="en-IN" b="1" dirty="0"/>
          </a:p>
        </p:txBody>
      </p:sp>
      <p:sp>
        <p:nvSpPr>
          <p:cNvPr id="3" name="Content Placeholder 2"/>
          <p:cNvSpPr>
            <a:spLocks noGrp="1"/>
          </p:cNvSpPr>
          <p:nvPr>
            <p:ph idx="1"/>
          </p:nvPr>
        </p:nvSpPr>
        <p:spPr>
          <a:xfrm>
            <a:off x="-76200" y="875211"/>
            <a:ext cx="5638800" cy="4525963"/>
          </a:xfrm>
        </p:spPr>
        <p:txBody>
          <a:bodyPr/>
          <a:lstStyle/>
          <a:p>
            <a:pPr algn="just"/>
            <a:r>
              <a:rPr lang="en-US" sz="1800" dirty="0"/>
              <a:t>Figure shows one possible way of separating the execution unit into eight functional units operating in parallel.</a:t>
            </a:r>
            <a:endParaRPr lang="en-US" sz="1800" dirty="0"/>
          </a:p>
          <a:p>
            <a:pPr algn="just"/>
            <a:r>
              <a:rPr lang="en-US" sz="1800" dirty="0"/>
              <a:t> The operands in the registers are applied to one of the units depending on the operation specified by the instruction associated with the operands. </a:t>
            </a:r>
            <a:endParaRPr lang="en-US" sz="1800" dirty="0"/>
          </a:p>
          <a:p>
            <a:pPr algn="just"/>
            <a:r>
              <a:rPr lang="en-US" sz="1800" dirty="0"/>
              <a:t>The operation performed in each functional unit is indicated in each block of the diagram. </a:t>
            </a:r>
            <a:endParaRPr lang="en-US" sz="1800" dirty="0"/>
          </a:p>
          <a:p>
            <a:pPr algn="just"/>
            <a:r>
              <a:rPr lang="en-US" sz="1800" dirty="0"/>
              <a:t>The adder and integer multiplier perform the arithmetic operations with integer numbers. </a:t>
            </a:r>
            <a:endParaRPr lang="en-US" sz="1800" dirty="0"/>
          </a:p>
          <a:p>
            <a:pPr algn="just"/>
            <a:r>
              <a:rPr lang="en-US" sz="1800" dirty="0"/>
              <a:t>The floating-point operations are separated into three circuits operating in parallel.</a:t>
            </a:r>
            <a:endParaRPr lang="en-US" sz="1800" dirty="0"/>
          </a:p>
          <a:p>
            <a:pPr algn="just"/>
            <a:r>
              <a:rPr lang="en-US" sz="1800" dirty="0"/>
              <a:t>The logic, shift, and increment operations can be performed concurrently on different data. </a:t>
            </a:r>
            <a:endParaRPr lang="en-US" sz="1800" dirty="0"/>
          </a:p>
          <a:p>
            <a:pPr algn="just"/>
            <a:r>
              <a:rPr lang="en-US" sz="1800" dirty="0"/>
              <a:t>All units are independent of each other, so one number can be shifted while another number is being incremented. A multifunctional organization is usually associated with a complex control unit to coordinate all the activities among the various components.</a:t>
            </a:r>
            <a:endParaRPr lang="en-IN" sz="1800" dirty="0"/>
          </a:p>
        </p:txBody>
      </p:sp>
      <p:pic>
        <p:nvPicPr>
          <p:cNvPr id="5" name="Picture 4"/>
          <p:cNvPicPr>
            <a:picLocks noChangeAspect="1"/>
          </p:cNvPicPr>
          <p:nvPr/>
        </p:nvPicPr>
        <p:blipFill>
          <a:blip r:embed="rId1"/>
          <a:stretch>
            <a:fillRect/>
          </a:stretch>
        </p:blipFill>
        <p:spPr>
          <a:xfrm>
            <a:off x="5486400" y="1371600"/>
            <a:ext cx="3657600" cy="4611188"/>
          </a:xfrm>
          <a:prstGeom prst="rect">
            <a:avLst/>
          </a:prstGeom>
        </p:spPr>
      </p:pic>
      <p:sp>
        <p:nvSpPr>
          <p:cNvPr id="4" name="TextBox 3"/>
          <p:cNvSpPr txBox="1"/>
          <p:nvPr/>
        </p:nvSpPr>
        <p:spPr>
          <a:xfrm>
            <a:off x="5943600" y="6096000"/>
            <a:ext cx="3276600" cy="261610"/>
          </a:xfrm>
          <a:prstGeom prst="rect">
            <a:avLst/>
          </a:prstGeom>
          <a:noFill/>
        </p:spPr>
        <p:txBody>
          <a:bodyPr wrap="square" rtlCol="0">
            <a:spAutoFit/>
          </a:bodyPr>
          <a:lstStyle/>
          <a:p>
            <a:r>
              <a:rPr lang="en-IN" sz="1100" b="1" dirty="0"/>
              <a:t>Processor with multiple functional units</a:t>
            </a:r>
            <a:endParaRPr lang="en-IN" sz="11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67945" marR="58420">
              <a:lnSpc>
                <a:spcPct val="115000"/>
              </a:lnSpc>
              <a:spcBef>
                <a:spcPts val="15"/>
              </a:spcBef>
              <a:spcAft>
                <a:spcPts val="0"/>
              </a:spcAft>
            </a:pPr>
            <a:r>
              <a:rPr lang="en-US" sz="2400" b="1" dirty="0">
                <a:effectLst/>
                <a:latin typeface="Times New Roman" panose="02020603050405020304" pitchFamily="18" charset="0"/>
                <a:ea typeface="Times New Roman" panose="02020603050405020304" pitchFamily="18" charset="0"/>
              </a:rPr>
              <a:t>Flynn’s</a:t>
            </a:r>
            <a:br>
              <a:rPr lang="en-IN" sz="2400" b="1" dirty="0">
                <a:effectLst/>
                <a:latin typeface="Times New Roman" panose="02020603050405020304" pitchFamily="18" charset="0"/>
                <a:ea typeface="Times New Roman" panose="02020603050405020304" pitchFamily="18" charset="0"/>
              </a:rPr>
            </a:br>
            <a:r>
              <a:rPr lang="en-US" sz="2400" b="1" dirty="0">
                <a:effectLst/>
                <a:latin typeface="Times New Roman" panose="02020603050405020304" pitchFamily="18" charset="0"/>
                <a:ea typeface="Times New Roman" panose="02020603050405020304" pitchFamily="18" charset="0"/>
              </a:rPr>
              <a:t>Classification</a:t>
            </a:r>
            <a:endParaRPr lang="en-IN" sz="2400" b="1" dirty="0"/>
          </a:p>
        </p:txBody>
      </p:sp>
      <p:sp>
        <p:nvSpPr>
          <p:cNvPr id="3" name="Content Placeholder 2"/>
          <p:cNvSpPr>
            <a:spLocks noGrp="1"/>
          </p:cNvSpPr>
          <p:nvPr>
            <p:ph idx="1"/>
          </p:nvPr>
        </p:nvSpPr>
        <p:spPr>
          <a:xfrm>
            <a:off x="304800" y="914400"/>
            <a:ext cx="8229600" cy="4525963"/>
          </a:xfrm>
        </p:spPr>
        <p:txBody>
          <a:bodyPr/>
          <a:lstStyle/>
          <a:p>
            <a:pPr algn="just"/>
            <a:r>
              <a:rPr lang="en-US" sz="1800" dirty="0"/>
              <a:t>There are a variety of ways that parallel processing can be classified. It can be considered from the internal organization of the processors, from the interconnection structure between processors, or from the flow of information through the system. </a:t>
            </a:r>
            <a:endParaRPr lang="en-US" sz="1800" dirty="0"/>
          </a:p>
          <a:p>
            <a:pPr algn="just"/>
            <a:r>
              <a:rPr lang="en-US" sz="1800" dirty="0"/>
              <a:t>One classification introduced by M. J. Flynn considers the organization of a computer system by the number of instructions and data items that are manipulated simultaneously. </a:t>
            </a:r>
            <a:endParaRPr lang="en-US" sz="1800" dirty="0"/>
          </a:p>
          <a:p>
            <a:pPr algn="just"/>
            <a:r>
              <a:rPr lang="en-US" sz="1800" dirty="0"/>
              <a:t>The normal operation of a computer is to fetch instructions from memory and execute them in the processor. </a:t>
            </a:r>
            <a:endParaRPr lang="en-US" sz="1800" dirty="0"/>
          </a:p>
          <a:p>
            <a:pPr algn="just"/>
            <a:r>
              <a:rPr lang="en-US" sz="1800" dirty="0"/>
              <a:t>The sequence of instructions read from memory constitutes an instruction stream.</a:t>
            </a:r>
            <a:endParaRPr lang="en-US" sz="1800" dirty="0"/>
          </a:p>
          <a:p>
            <a:pPr algn="just"/>
            <a:r>
              <a:rPr lang="en-US" sz="1800" dirty="0"/>
              <a:t>The operations performed on the data in the processor constitutes a data stream . Parallel processing may occur in the instruction stream, in the data stream, or in both. </a:t>
            </a:r>
            <a:endParaRPr lang="en-US" sz="1800" dirty="0"/>
          </a:p>
          <a:p>
            <a:pPr algn="just"/>
            <a:r>
              <a:rPr lang="en-US" sz="1800" dirty="0"/>
              <a:t>Flynn's classification divides computers into four major groups as follows: </a:t>
            </a:r>
            <a:endParaRPr lang="en-US" sz="1800" dirty="0"/>
          </a:p>
          <a:p>
            <a:pPr algn="just">
              <a:buFont typeface="+mj-lt"/>
              <a:buAutoNum type="arabicPeriod"/>
            </a:pPr>
            <a:r>
              <a:rPr lang="en-US" sz="1800" dirty="0"/>
              <a:t>Single instruction stream, single data stream (SISD).</a:t>
            </a:r>
            <a:endParaRPr lang="en-US" sz="1800" dirty="0"/>
          </a:p>
          <a:p>
            <a:pPr algn="just">
              <a:buFont typeface="+mj-lt"/>
              <a:buAutoNum type="arabicPeriod"/>
            </a:pPr>
            <a:r>
              <a:rPr lang="en-US" sz="1800" dirty="0"/>
              <a:t> Single instruction stream, multiple data stream (SIMD).</a:t>
            </a:r>
            <a:endParaRPr lang="en-US" sz="1800" dirty="0"/>
          </a:p>
          <a:p>
            <a:pPr algn="just">
              <a:buFont typeface="+mj-lt"/>
              <a:buAutoNum type="arabicPeriod"/>
            </a:pPr>
            <a:r>
              <a:rPr lang="en-US" sz="1800" dirty="0"/>
              <a:t> Multiple instruction stream, single data stream (MISD).</a:t>
            </a:r>
            <a:endParaRPr lang="en-US" sz="1800" dirty="0"/>
          </a:p>
          <a:p>
            <a:pPr algn="just">
              <a:buFont typeface="+mj-lt"/>
              <a:buAutoNum type="arabicPeriod"/>
            </a:pPr>
            <a:r>
              <a:rPr lang="en-US" sz="1800" dirty="0"/>
              <a:t> Multiple instruction stream, multiple data stream (MIMD) </a:t>
            </a:r>
            <a:endParaRPr lang="en-IN"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SISD</a:t>
            </a:r>
            <a:endParaRPr lang="en-IN" b="1" dirty="0"/>
          </a:p>
        </p:txBody>
      </p:sp>
      <p:sp>
        <p:nvSpPr>
          <p:cNvPr id="3" name="Content Placeholder 2"/>
          <p:cNvSpPr>
            <a:spLocks noGrp="1"/>
          </p:cNvSpPr>
          <p:nvPr>
            <p:ph idx="1"/>
          </p:nvPr>
        </p:nvSpPr>
        <p:spPr/>
        <p:txBody>
          <a:bodyPr/>
          <a:lstStyle/>
          <a:p>
            <a:pPr algn="just"/>
            <a:r>
              <a:rPr lang="en-US" sz="1800" dirty="0">
                <a:highlight>
                  <a:srgbClr val="FFFF00"/>
                </a:highlight>
              </a:rPr>
              <a:t>SISD represents the organization of a single computer containing a control unit, a processor unit, and a memory unit. Instructions are executed sequentially and the system may or may not have internal parallel processing capabilities. Parallel processing in this case may be achieved by means of multiple functional units or by pipeline processing. </a:t>
            </a:r>
            <a:endParaRPr lang="en-US" sz="1800" dirty="0">
              <a:highlight>
                <a:srgbClr val="FFFF00"/>
              </a:highlight>
            </a:endParaRPr>
          </a:p>
        </p:txBody>
      </p:sp>
      <p:pic>
        <p:nvPicPr>
          <p:cNvPr id="5" name="Picture 4"/>
          <p:cNvPicPr>
            <a:picLocks noChangeAspect="1"/>
          </p:cNvPicPr>
          <p:nvPr/>
        </p:nvPicPr>
        <p:blipFill>
          <a:blip r:embed="rId1"/>
          <a:stretch>
            <a:fillRect/>
          </a:stretch>
        </p:blipFill>
        <p:spPr>
          <a:xfrm>
            <a:off x="2133600" y="3409101"/>
            <a:ext cx="4597636" cy="12764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SIMD</a:t>
            </a:r>
            <a:endParaRPr lang="en-IN" b="1" dirty="0"/>
          </a:p>
        </p:txBody>
      </p:sp>
      <p:sp>
        <p:nvSpPr>
          <p:cNvPr id="3" name="Content Placeholder 2"/>
          <p:cNvSpPr>
            <a:spLocks noGrp="1"/>
          </p:cNvSpPr>
          <p:nvPr>
            <p:ph idx="1"/>
          </p:nvPr>
        </p:nvSpPr>
        <p:spPr/>
        <p:txBody>
          <a:bodyPr/>
          <a:lstStyle/>
          <a:p>
            <a:pPr algn="just"/>
            <a:r>
              <a:rPr lang="en-US" sz="1800" dirty="0">
                <a:highlight>
                  <a:srgbClr val="FFFF00"/>
                </a:highlight>
              </a:rPr>
              <a:t>SIMD represents an organization that includes many processing units under the supervision of a common control unit. All processors receive the same instruction from the control unit but operate on different items of data. The shared memory unit must contain multiple modules so that it can communicate with all the processors simultaneously</a:t>
            </a:r>
            <a:r>
              <a:rPr lang="en-US" sz="1100" dirty="0">
                <a:highlight>
                  <a:srgbClr val="FFFF00"/>
                </a:highlight>
              </a:rPr>
              <a:t>.</a:t>
            </a:r>
            <a:r>
              <a:rPr lang="en-US" sz="1800" b="0" i="0" dirty="0">
                <a:solidFill>
                  <a:srgbClr val="000000"/>
                </a:solidFill>
                <a:effectLst/>
                <a:highlight>
                  <a:srgbClr val="FFFF00"/>
                </a:highlight>
                <a:latin typeface="+mj-lt"/>
              </a:rPr>
              <a:t> Following is the architecture of SIMD −</a:t>
            </a:r>
            <a:endParaRPr lang="en-US" sz="1800" b="0" i="0" dirty="0">
              <a:solidFill>
                <a:srgbClr val="000000"/>
              </a:solidFill>
              <a:effectLst/>
              <a:highlight>
                <a:srgbClr val="FFFF00"/>
              </a:highlight>
              <a:latin typeface="+mj-lt"/>
            </a:endParaRPr>
          </a:p>
        </p:txBody>
      </p:sp>
      <p:pic>
        <p:nvPicPr>
          <p:cNvPr id="5" name="Picture 4"/>
          <p:cNvPicPr>
            <a:picLocks noChangeAspect="1"/>
          </p:cNvPicPr>
          <p:nvPr/>
        </p:nvPicPr>
        <p:blipFill>
          <a:blip r:embed="rId1"/>
          <a:stretch>
            <a:fillRect/>
          </a:stretch>
        </p:blipFill>
        <p:spPr>
          <a:xfrm>
            <a:off x="2286000" y="2895600"/>
            <a:ext cx="4407126" cy="22162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MISD</a:t>
            </a:r>
            <a:endParaRPr lang="en-IN" b="1" dirty="0"/>
          </a:p>
        </p:txBody>
      </p:sp>
      <p:sp>
        <p:nvSpPr>
          <p:cNvPr id="3" name="Content Placeholder 2"/>
          <p:cNvSpPr>
            <a:spLocks noGrp="1"/>
          </p:cNvSpPr>
          <p:nvPr>
            <p:ph idx="1"/>
          </p:nvPr>
        </p:nvSpPr>
        <p:spPr/>
        <p:txBody>
          <a:bodyPr/>
          <a:lstStyle/>
          <a:p>
            <a:pPr algn="just"/>
            <a:r>
              <a:rPr lang="en-US" sz="1800" b="0" i="0" dirty="0">
                <a:solidFill>
                  <a:srgbClr val="000000"/>
                </a:solidFill>
                <a:effectLst/>
                <a:highlight>
                  <a:srgbClr val="FFFF00"/>
                </a:highlight>
              </a:rPr>
              <a:t>Systems with MISD stream have number of processing units performing different operations by executing different instructions on the same data set. It is only of theoretical interest since no practical system has been constructed with thi</a:t>
            </a:r>
            <a:r>
              <a:rPr lang="en-US" sz="1800" dirty="0">
                <a:solidFill>
                  <a:srgbClr val="000000"/>
                </a:solidFill>
                <a:highlight>
                  <a:srgbClr val="FFFF00"/>
                </a:highlight>
              </a:rPr>
              <a:t>s organization. </a:t>
            </a:r>
            <a:r>
              <a:rPr lang="en-US" sz="1800" b="0" i="0" dirty="0">
                <a:solidFill>
                  <a:srgbClr val="000000"/>
                </a:solidFill>
                <a:effectLst/>
                <a:highlight>
                  <a:srgbClr val="FFFF00"/>
                </a:highlight>
              </a:rPr>
              <a:t> Following is the architecture of MISD −</a:t>
            </a:r>
            <a:endParaRPr lang="en-US" sz="1800" b="0" i="0" dirty="0">
              <a:solidFill>
                <a:srgbClr val="000000"/>
              </a:solidFill>
              <a:effectLst/>
              <a:highlight>
                <a:srgbClr val="FFFF00"/>
              </a:highlight>
            </a:endParaRPr>
          </a:p>
        </p:txBody>
      </p:sp>
      <p:pic>
        <p:nvPicPr>
          <p:cNvPr id="5" name="Picture 4"/>
          <p:cNvPicPr>
            <a:picLocks noChangeAspect="1"/>
          </p:cNvPicPr>
          <p:nvPr/>
        </p:nvPicPr>
        <p:blipFill>
          <a:blip r:embed="rId1"/>
          <a:stretch>
            <a:fillRect/>
          </a:stretch>
        </p:blipFill>
        <p:spPr>
          <a:xfrm>
            <a:off x="2457243" y="2819400"/>
            <a:ext cx="4476957" cy="221372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11022</Words>
  <Application>WPS Presentation</Application>
  <PresentationFormat>On-screen Show (4:3)</PresentationFormat>
  <Paragraphs>121</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SimSun</vt:lpstr>
      <vt:lpstr>Wingdings</vt:lpstr>
      <vt:lpstr>MS PGothic</vt:lpstr>
      <vt:lpstr>Calibri</vt:lpstr>
      <vt:lpstr>Times New Roman</vt:lpstr>
      <vt:lpstr>Microsoft YaHei</vt:lpstr>
      <vt:lpstr>Arial Unicode MS</vt:lpstr>
      <vt:lpstr>Office Theme</vt:lpstr>
      <vt:lpstr>PowerPoint 演示文稿</vt:lpstr>
      <vt:lpstr>What is Pipelining?</vt:lpstr>
      <vt:lpstr>PowerPoint 演示文稿</vt:lpstr>
      <vt:lpstr>Parallel Processing</vt:lpstr>
      <vt:lpstr>Multiple functional units</vt:lpstr>
      <vt:lpstr>Flynn’s Classification</vt:lpstr>
      <vt:lpstr>SISD</vt:lpstr>
      <vt:lpstr>SIMD</vt:lpstr>
      <vt:lpstr>MISD</vt:lpstr>
      <vt:lpstr>MIMD</vt:lpstr>
      <vt:lpstr>PowerPoint 演示文稿</vt:lpstr>
      <vt:lpstr>PowerPoint 演示文稿</vt:lpstr>
      <vt:lpstr>PowerPoint 演示文稿</vt:lpstr>
      <vt:lpstr>PowerPoint 演示文稿</vt:lpstr>
      <vt:lpstr>General Considerations</vt:lpstr>
      <vt:lpstr>PowerPoint 演示文稿</vt:lpstr>
      <vt:lpstr>PowerPoint 演示文稿</vt:lpstr>
      <vt:lpstr>Arithmetic Pipeline</vt:lpstr>
      <vt:lpstr>PowerPoint 演示文稿</vt:lpstr>
      <vt:lpstr>PowerPoint 演示文稿</vt:lpstr>
      <vt:lpstr>PowerPoint 演示文稿</vt:lpstr>
    </vt:vector>
  </TitlesOfParts>
  <Company>CCC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satvi</cp:lastModifiedBy>
  <cp:revision>1406</cp:revision>
  <dcterms:created xsi:type="dcterms:W3CDTF">2010-04-09T07:36:00Z</dcterms:created>
  <dcterms:modified xsi:type="dcterms:W3CDTF">2023-05-13T12:44:50Z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8255A53F748D482BAFF8C570B55BB3EA</vt:lpwstr>
  </property>
  <property fmtid="{D5CDD505-2E9C-101B-9397-08002B2CF9AE}" pid="3" name="KSOProductBuildVer">
    <vt:lpwstr>1033-11.2.0.11537</vt:lpwstr>
  </property>
</Properties>
</file>