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85" r:id="rId3"/>
    <p:sldId id="286" r:id="rId4"/>
    <p:sldId id="287" r:id="rId5"/>
    <p:sldId id="288" r:id="rId6"/>
    <p:sldId id="289" r:id="rId7"/>
    <p:sldId id="290" r:id="rId8"/>
    <p:sldId id="291" r:id="rId9"/>
    <p:sldId id="292" r:id="rId10"/>
    <p:sldId id="293" r:id="rId11"/>
    <p:sldId id="294" r:id="rId12"/>
    <p:sldId id="295"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4" autoAdjust="0"/>
    <p:restoredTop sz="94624" autoAdjust="0"/>
  </p:normalViewPr>
  <p:slideViewPr>
    <p:cSldViewPr>
      <p:cViewPr varScale="1">
        <p:scale>
          <a:sx n="73" d="100"/>
          <a:sy n="73" d="100"/>
        </p:scale>
        <p:origin x="1052" y="36"/>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latin typeface="Calibri" panose="020F0502020204030204" pitchFamily="34" charset="0"/>
              </a:defRPr>
            </a:lvl1pPr>
          </a:lstStyle>
          <a:p>
            <a:fld id="{99D6F25E-4331-49B5-985A-2CDB1C4D7CA5}"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fld id="{775DC763-8AAC-4A07-A453-38B55A3783BD}" type="slidenum">
              <a:rPr lang="en-US"/>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3"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4"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b="1" dirty="0"/>
            </a:br>
            <a:r>
              <a:rPr lang="en-IN" b="1" dirty="0"/>
              <a:t>Peripheral Devices</a:t>
            </a:r>
            <a:br>
              <a:rPr lang="en-IN" b="1" dirty="0"/>
            </a:br>
            <a:endParaRPr lang="en-IN" dirty="0"/>
          </a:p>
        </p:txBody>
      </p:sp>
      <p:sp>
        <p:nvSpPr>
          <p:cNvPr id="3" name="Content Placeholder 2"/>
          <p:cNvSpPr>
            <a:spLocks noGrp="1"/>
          </p:cNvSpPr>
          <p:nvPr>
            <p:ph idx="1"/>
          </p:nvPr>
        </p:nvSpPr>
        <p:spPr/>
        <p:txBody>
          <a:bodyPr/>
          <a:lstStyle/>
          <a:p>
            <a:pPr algn="just"/>
            <a:r>
              <a:rPr lang="en-US" sz="1800" dirty="0"/>
              <a:t>Devices that are under the direct control of the computer are said to be connected on-line. These devices are designed to read information into or out of the memory unit upon command from the CPU and are considered to be part of the total computer system. Input or output devices attached to the computer are also called peripherals. Among the most common peripherals are keyboards, display units, and printers. Peripherals that provide auxiliary storage for the system are magnetic disks and tapes. </a:t>
            </a:r>
            <a:endParaRPr 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838200"/>
            <a:ext cx="5715000" cy="5791200"/>
          </a:xfrm>
        </p:spPr>
        <p:txBody>
          <a:bodyPr/>
          <a:lstStyle/>
          <a:p>
            <a:pPr algn="just"/>
            <a:r>
              <a:rPr lang="en-IN" sz="1600" b="1" dirty="0"/>
              <a:t>Strobe Control: </a:t>
            </a:r>
            <a:r>
              <a:rPr lang="en-US" sz="1600" dirty="0"/>
              <a:t>The strobe control method of asynchronous data transfer employs a single control line to time each transfer. The strobe may be activated by either the source or the destination unit. </a:t>
            </a:r>
            <a:endParaRPr lang="en-US" sz="1600" dirty="0"/>
          </a:p>
          <a:p>
            <a:pPr algn="just"/>
            <a:r>
              <a:rPr lang="en-US" sz="1600" dirty="0"/>
              <a:t>Figure 11-3(a) shows a source-initiated transfer The data bus carries the binary information from source unit to the destination unit. Typically, the bus has multiple lines to transfer an entire byte or word. The strobe is a single line that informs the destination unit when a valid data word is available in the bus. </a:t>
            </a:r>
            <a:endParaRPr lang="en-US" sz="1600" dirty="0"/>
          </a:p>
          <a:p>
            <a:pPr algn="just"/>
            <a:r>
              <a:rPr lang="en-US" sz="1600" dirty="0"/>
              <a:t>As shown in the timing diagram of Fig. 11-3(b),</a:t>
            </a:r>
            <a:r>
              <a:rPr lang="en-US" sz="1600" dirty="0">
                <a:highlight>
                  <a:srgbClr val="FFFF00"/>
                </a:highlight>
              </a:rPr>
              <a:t> the source unit first places the data on the data bus. After a brief delay to ensure that the data settle to a steady value, the source activates the strobe pulse. The information on the data bus and the strobe signal remain in the active state for a sufficient time period to allow the destination unit to receive the data. Often, the destination unit uses the falling edge of the strobe pulse to transfer the contents of the data bus into one of its internal registers. The source removes the data from the bus a brief period after it disables its strobe pulse.</a:t>
            </a:r>
            <a:r>
              <a:rPr lang="en-US" sz="1600" dirty="0"/>
              <a:t> Actually, the source does not have to change the information in the data bus. </a:t>
            </a:r>
            <a:endParaRPr lang="en-IN" sz="1600" dirty="0"/>
          </a:p>
        </p:txBody>
      </p:sp>
      <p:pic>
        <p:nvPicPr>
          <p:cNvPr id="5" name="Picture 4"/>
          <p:cNvPicPr>
            <a:picLocks noChangeAspect="1"/>
          </p:cNvPicPr>
          <p:nvPr/>
        </p:nvPicPr>
        <p:blipFill>
          <a:blip r:embed="rId1"/>
          <a:stretch>
            <a:fillRect/>
          </a:stretch>
        </p:blipFill>
        <p:spPr>
          <a:xfrm>
            <a:off x="5668039" y="2171700"/>
            <a:ext cx="3478138" cy="2514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0" y="816429"/>
            <a:ext cx="6019800" cy="4517571"/>
          </a:xfrm>
        </p:spPr>
        <p:txBody>
          <a:bodyPr/>
          <a:lstStyle/>
          <a:p>
            <a:pPr algn="just"/>
            <a:r>
              <a:rPr lang="en-IN" sz="1800" b="1" dirty="0"/>
              <a:t>Handshaking: </a:t>
            </a:r>
            <a:r>
              <a:rPr lang="en-US" sz="1800" dirty="0">
                <a:highlight>
                  <a:srgbClr val="FFFF00"/>
                </a:highlight>
              </a:rPr>
              <a:t>The disadvantage of the strobe method is that the source unit that initiates the transfer has no way of knowing whether the destination unit has actually received the data item that was placed in the bus. </a:t>
            </a:r>
            <a:endParaRPr lang="en-US" sz="1800" dirty="0">
              <a:highlight>
                <a:srgbClr val="FFFF00"/>
              </a:highlight>
            </a:endParaRPr>
          </a:p>
          <a:p>
            <a:pPr algn="just"/>
            <a:r>
              <a:rPr lang="en-US" sz="1800" dirty="0"/>
              <a:t>Fig. shows the data transfer procedure when initiated by the source. The two handshaking lines are data valid, which is generated by the source unit, and data accepted, generated by the destination unit. The timing diagram shows the exchange of signals between the two units. The sequence of events listed in part (c) shows the four possible states that the system can be at any given time. </a:t>
            </a:r>
            <a:r>
              <a:rPr lang="en-US" sz="1800" dirty="0">
                <a:highlight>
                  <a:srgbClr val="FFFF00"/>
                </a:highlight>
              </a:rPr>
              <a:t>The source unit initiates the transfer by placing the data on the bus and enabling its data valid signal. The data accepted signal is activated by the destination unit after it accepts the data from the bus. The source unit then disables its data valid signal, which invalidates the data on the bus. The destination unit then disables its data accepted signal and the system goes into its initial state. </a:t>
            </a:r>
            <a:r>
              <a:rPr lang="en-US" sz="1800" dirty="0"/>
              <a:t>The source does not send the next data item until after the destination unit shows its readiness to accept new data by disabling its data accepted signal. </a:t>
            </a:r>
            <a:endParaRPr lang="en-IN" sz="1800" dirty="0"/>
          </a:p>
        </p:txBody>
      </p:sp>
      <p:pic>
        <p:nvPicPr>
          <p:cNvPr id="5" name="Picture 4"/>
          <p:cNvPicPr>
            <a:picLocks noChangeAspect="1"/>
          </p:cNvPicPr>
          <p:nvPr/>
        </p:nvPicPr>
        <p:blipFill>
          <a:blip r:embed="rId1"/>
          <a:stretch>
            <a:fillRect/>
          </a:stretch>
        </p:blipFill>
        <p:spPr>
          <a:xfrm>
            <a:off x="6089493" y="1177809"/>
            <a:ext cx="3054507" cy="46895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990600"/>
            <a:ext cx="8229600" cy="4525963"/>
          </a:xfrm>
        </p:spPr>
        <p:txBody>
          <a:bodyPr/>
          <a:lstStyle/>
          <a:p>
            <a:r>
              <a:rPr lang="en-IN" b="1" dirty="0"/>
              <a:t>Monitor &amp; Keyboard</a:t>
            </a:r>
            <a:endParaRPr lang="en-IN" b="1" dirty="0"/>
          </a:p>
          <a:p>
            <a:pPr algn="just"/>
            <a:r>
              <a:rPr lang="en-US" sz="1800" dirty="0"/>
              <a:t>Video monitors are the most commonly used peripherals. They consist of a keyboard as the input device and a display unit as the output device. </a:t>
            </a:r>
            <a:endParaRPr lang="en-US" sz="1800" dirty="0"/>
          </a:p>
          <a:p>
            <a:pPr algn="just"/>
            <a:r>
              <a:rPr lang="en-US" sz="1800" dirty="0"/>
              <a:t>There are different types of video monitors, but the most popular use a cathode ray tube (CRT). The CRT contains an electronic gun that sends an electronic beam to a phosphorescent screen in front of the tube. </a:t>
            </a:r>
            <a:endParaRPr lang="en-US" sz="1800" dirty="0"/>
          </a:p>
          <a:p>
            <a:pPr algn="just"/>
            <a:r>
              <a:rPr lang="en-US" sz="1800" dirty="0"/>
              <a:t>The beam can be deflected horizontally and vertically. To produce a pattern on the screen, a grid inside the CRT receives a variable voltage that causes the beam to hit the screen and make it glow at selected spots.</a:t>
            </a:r>
            <a:endParaRPr lang="en-US" sz="1800" dirty="0"/>
          </a:p>
          <a:p>
            <a:pPr algn="just"/>
            <a:r>
              <a:rPr lang="en-US" sz="1800" dirty="0"/>
              <a:t> Horizontal and vertical signals deflect the beam and make it sweep across the tube, causing the visual pattern to appear on the screen. A characteristic feature of display devices is a cursor that marks the position in the screen where the next character will be inserted. </a:t>
            </a:r>
            <a:endParaRPr lang="en-US" sz="1800" dirty="0"/>
          </a:p>
          <a:p>
            <a:pPr algn="just"/>
            <a:r>
              <a:rPr lang="en-US" sz="1800" dirty="0"/>
              <a:t>The cursor can be moved to any position in the screen, to a single character, the beginning of a word, or to any line. Edit keys add or delete information based on the cursor position. The display terminal can operate in a single-character mode where all characters entered on the screen through the keyboard are transmitted to the computer simultaneously</a:t>
            </a:r>
            <a:r>
              <a:rPr lang="en-IN" sz="1800" b="1" dirty="0"/>
              <a:t>.</a:t>
            </a:r>
            <a:endParaRPr lang="en-IN" sz="1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Printer</a:t>
            </a:r>
            <a:endParaRPr lang="en-IN" dirty="0"/>
          </a:p>
          <a:p>
            <a:pPr algn="just"/>
            <a:r>
              <a:rPr lang="en-US" sz="1800" dirty="0"/>
              <a:t>Printers provide a permanent record on paper of computer output data or text.</a:t>
            </a:r>
            <a:endParaRPr lang="en-US" sz="1800" dirty="0"/>
          </a:p>
          <a:p>
            <a:pPr algn="just"/>
            <a:r>
              <a:rPr lang="en-US" sz="1800" dirty="0"/>
              <a:t>There are three basic types of character printers: daisywheel, dot matrix, and laser printers. </a:t>
            </a:r>
            <a:endParaRPr lang="en-US" sz="1800" dirty="0"/>
          </a:p>
          <a:p>
            <a:pPr algn="just"/>
            <a:r>
              <a:rPr lang="en-US" sz="1800" dirty="0"/>
              <a:t>The daisywheel printer contains a wheel with the characters placed along the circumference. To print a character, the wheel rotates to the proper position and an energized magnet then presses the letter against the ribbon. </a:t>
            </a:r>
            <a:endParaRPr lang="en-US" sz="1800" dirty="0"/>
          </a:p>
          <a:p>
            <a:pPr algn="just"/>
            <a:r>
              <a:rPr lang="en-US" sz="1800" dirty="0"/>
              <a:t>The dot matrix printer contains a set of dots along the printing mechanism. For example, a 5 x 7 dot matrix printer that prints 80 characters per line has seven horizontal lines, each consisting of 5 x 80 = 400 dots. Each dot can be printed or not, depending on the specific characters that are printed on the line. </a:t>
            </a:r>
            <a:endParaRPr lang="en-US" sz="1800" dirty="0"/>
          </a:p>
          <a:p>
            <a:pPr algn="just"/>
            <a:r>
              <a:rPr lang="en-US" sz="1800" dirty="0"/>
              <a:t>The laser printer uses a rotating photographic drum that is used to imprint the character images. The pattern is then transferred onto paper in the same manner as a copying machine.</a:t>
            </a:r>
            <a:endParaRPr lang="en-I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Magnetic tape &amp; Magnetic disk</a:t>
            </a:r>
            <a:endParaRPr lang="en-IN" dirty="0"/>
          </a:p>
          <a:p>
            <a:pPr algn="just"/>
            <a:r>
              <a:rPr lang="en-US" sz="1800" dirty="0"/>
              <a:t>Magnetic tapes are used mostly for storing files of data: for example, a company's payroll record. Access is sequential and consists of records that can be accessed one after another as the tape moves along a stationary read-write mechanism. It is one of the cheapest and slowest methods for storage and has the advantage that tapes can be removed when not in use.</a:t>
            </a:r>
            <a:endParaRPr lang="en-US" sz="1800" dirty="0"/>
          </a:p>
          <a:p>
            <a:pPr algn="just"/>
            <a:r>
              <a:rPr lang="en-US" sz="1800" dirty="0"/>
              <a:t> Magnetic disks have high-speed rotational surfaces coated with magnetic material. Access is achieved by moving a read-write mechanism to a track in the magnetized surface. Disks are used mostly for bulk storage of programs and data.</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I/O Interface</a:t>
            </a:r>
            <a:endParaRPr lang="en-IN" b="1" dirty="0"/>
          </a:p>
        </p:txBody>
      </p:sp>
      <p:sp>
        <p:nvSpPr>
          <p:cNvPr id="3" name="Content Placeholder 2"/>
          <p:cNvSpPr>
            <a:spLocks noGrp="1"/>
          </p:cNvSpPr>
          <p:nvPr>
            <p:ph idx="1"/>
          </p:nvPr>
        </p:nvSpPr>
        <p:spPr>
          <a:xfrm>
            <a:off x="381000" y="1166018"/>
            <a:ext cx="8686800" cy="4525963"/>
          </a:xfrm>
        </p:spPr>
        <p:txBody>
          <a:bodyPr/>
          <a:lstStyle/>
          <a:p>
            <a:pPr algn="just"/>
            <a:r>
              <a:rPr lang="en-US" sz="1800" dirty="0"/>
              <a:t>Input-output interface provides a method for transferring information between internal storage and external I/0 devices. Peripherals connected to a computer need special communication links for interfacing them with the central processing unit. The purpose of the communication link is to resolve the differences that exist between the central computer and each peripheral. </a:t>
            </a:r>
            <a:endParaRPr lang="en-US" sz="1800" dirty="0"/>
          </a:p>
          <a:p>
            <a:pPr algn="just"/>
            <a:r>
              <a:rPr lang="en-US" sz="1800" b="1" dirty="0">
                <a:highlight>
                  <a:srgbClr val="FFFF00"/>
                </a:highlight>
              </a:rPr>
              <a:t>The major differences are: </a:t>
            </a:r>
            <a:endParaRPr lang="en-US" sz="1800" b="1" dirty="0">
              <a:highlight>
                <a:srgbClr val="FFFF00"/>
              </a:highlight>
            </a:endParaRPr>
          </a:p>
          <a:p>
            <a:pPr algn="just"/>
            <a:r>
              <a:rPr lang="en-US" sz="1800" dirty="0">
                <a:highlight>
                  <a:srgbClr val="FFFF00"/>
                </a:highlight>
              </a:rPr>
              <a:t>1. Peripherals are electromechanical and electromagnetic devices and their manner of operation is different from the operation of the CPU and memory, which are electronic devices. Therefore, a conversion of signal values may be required. </a:t>
            </a:r>
            <a:endParaRPr lang="en-US" sz="1800" dirty="0">
              <a:highlight>
                <a:srgbClr val="FFFF00"/>
              </a:highlight>
            </a:endParaRPr>
          </a:p>
          <a:p>
            <a:pPr algn="just"/>
            <a:r>
              <a:rPr lang="en-US" sz="1800" dirty="0">
                <a:highlight>
                  <a:srgbClr val="FFFF00"/>
                </a:highlight>
              </a:rPr>
              <a:t>2. The data transfer rate of peripherals is usually slower than the transfer rate of the CPU, and consequently, a synchronization mechanism may be needed. </a:t>
            </a:r>
            <a:endParaRPr lang="en-US" sz="1800" dirty="0">
              <a:highlight>
                <a:srgbClr val="FFFF00"/>
              </a:highlight>
            </a:endParaRPr>
          </a:p>
          <a:p>
            <a:pPr algn="just"/>
            <a:r>
              <a:rPr lang="en-US" sz="1800" dirty="0">
                <a:highlight>
                  <a:srgbClr val="FFFF00"/>
                </a:highlight>
              </a:rPr>
              <a:t>3. Data codes and formats in peripherals differ from the word format in the CPU and memory. </a:t>
            </a:r>
            <a:endParaRPr lang="en-US" sz="1800" dirty="0">
              <a:highlight>
                <a:srgbClr val="FFFF00"/>
              </a:highlight>
            </a:endParaRPr>
          </a:p>
          <a:p>
            <a:pPr algn="just"/>
            <a:r>
              <a:rPr lang="en-US" sz="1800" dirty="0">
                <a:highlight>
                  <a:srgbClr val="FFFF00"/>
                </a:highlight>
              </a:rPr>
              <a:t>4. The operating modes of peripherals are different from each other and each must be controlled so as not to disturb the operation of other peripherals connected to the CPU</a:t>
            </a:r>
            <a:r>
              <a:rPr lang="en-US" sz="1800" dirty="0"/>
              <a:t>.</a:t>
            </a:r>
            <a:endParaRPr lang="en-US" sz="1800" dirty="0"/>
          </a:p>
          <a:p>
            <a:pPr algn="just"/>
            <a:r>
              <a:rPr lang="en-US" sz="1600" dirty="0">
                <a:highlight>
                  <a:srgbClr val="FFFF00"/>
                </a:highlight>
              </a:rPr>
              <a:t>To resolve these differences, computer systems include special hardware components between the CPU and peripherals to supervise and synchronize all input and output transfers. These components are called </a:t>
            </a:r>
            <a:r>
              <a:rPr lang="en-US" sz="1600" b="1" dirty="0">
                <a:highlight>
                  <a:srgbClr val="FFFF00"/>
                </a:highlight>
              </a:rPr>
              <a:t>interface units </a:t>
            </a:r>
            <a:r>
              <a:rPr lang="en-US" sz="1600" dirty="0">
                <a:highlight>
                  <a:srgbClr val="FFFF00"/>
                </a:highlight>
              </a:rPr>
              <a:t>because they interface between the processor bus and the peripheral device</a:t>
            </a:r>
            <a:endParaRPr lang="en-US" sz="1600" dirty="0">
              <a:highlight>
                <a:srgbClr val="FFFF00"/>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I/O Interface</a:t>
            </a:r>
            <a:endParaRPr lang="en-IN" dirty="0"/>
          </a:p>
        </p:txBody>
      </p:sp>
      <p:sp>
        <p:nvSpPr>
          <p:cNvPr id="3" name="Content Placeholder 2"/>
          <p:cNvSpPr>
            <a:spLocks noGrp="1"/>
          </p:cNvSpPr>
          <p:nvPr>
            <p:ph idx="1"/>
          </p:nvPr>
        </p:nvSpPr>
        <p:spPr>
          <a:xfrm>
            <a:off x="457200" y="1371600"/>
            <a:ext cx="4114800" cy="4525963"/>
          </a:xfrm>
        </p:spPr>
        <p:txBody>
          <a:bodyPr/>
          <a:lstStyle/>
          <a:p>
            <a:pPr algn="just"/>
            <a:r>
              <a:rPr lang="en-US" sz="1800" dirty="0">
                <a:highlight>
                  <a:srgbClr val="FFFF00"/>
                </a:highlight>
              </a:rPr>
              <a:t>An example of an l/0 interface unit is shown in block diagram. It consists of two data registers called ports, a control register, a status register, bus buffers, and timing and control circuits. The interface communicates with the CPU through the data bus. The chip select and register select inputs determine the address assigned to the interface. The l/0 read and write are two control lines that specify an input or output, respectively. The four registers communicate directly with the l/0 device attached to the interface. </a:t>
            </a:r>
            <a:endParaRPr lang="en-US" sz="1800" dirty="0">
              <a:highlight>
                <a:srgbClr val="FFFF00"/>
              </a:highlight>
            </a:endParaRPr>
          </a:p>
        </p:txBody>
      </p:sp>
      <p:pic>
        <p:nvPicPr>
          <p:cNvPr id="5" name="Picture 4"/>
          <p:cNvPicPr>
            <a:picLocks noChangeAspect="1"/>
          </p:cNvPicPr>
          <p:nvPr/>
        </p:nvPicPr>
        <p:blipFill>
          <a:blip r:embed="rId1"/>
          <a:stretch>
            <a:fillRect/>
          </a:stretch>
        </p:blipFill>
        <p:spPr>
          <a:xfrm>
            <a:off x="4648200" y="1501675"/>
            <a:ext cx="3886200" cy="4368377"/>
          </a:xfrm>
          <a:prstGeom prst="rect">
            <a:avLst/>
          </a:prstGeom>
        </p:spPr>
      </p:pic>
      <p:sp>
        <p:nvSpPr>
          <p:cNvPr id="6" name="TextBox 5"/>
          <p:cNvSpPr txBox="1"/>
          <p:nvPr/>
        </p:nvSpPr>
        <p:spPr>
          <a:xfrm>
            <a:off x="5638800" y="6096000"/>
            <a:ext cx="3505200" cy="307777"/>
          </a:xfrm>
          <a:prstGeom prst="rect">
            <a:avLst/>
          </a:prstGeom>
          <a:noFill/>
        </p:spPr>
        <p:txBody>
          <a:bodyPr wrap="square" rtlCol="0">
            <a:spAutoFit/>
          </a:bodyPr>
          <a:lstStyle/>
          <a:p>
            <a:r>
              <a:rPr lang="en-IN" sz="1400" b="1" dirty="0"/>
              <a:t>Example of I/O Interface unit</a:t>
            </a:r>
            <a:endParaRPr lang="en-IN" sz="1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74320" y="838200"/>
            <a:ext cx="5715000" cy="4525963"/>
          </a:xfrm>
        </p:spPr>
        <p:txBody>
          <a:bodyPr/>
          <a:lstStyle/>
          <a:p>
            <a:pPr algn="just"/>
            <a:r>
              <a:rPr lang="en-US" sz="1600" dirty="0"/>
              <a:t>The l/0 data to and from the device can be transferred into either port A or port B. The interface may operate with an output device or with an input device, or with a device that requires both input and output.</a:t>
            </a:r>
            <a:endParaRPr lang="en-US" sz="1600" dirty="0"/>
          </a:p>
          <a:p>
            <a:pPr algn="just"/>
            <a:r>
              <a:rPr lang="en-US" sz="1600" dirty="0"/>
              <a:t> If the interface is connected to a printer, it will only output data, and if it services a character reader, it will only input data. </a:t>
            </a:r>
            <a:endParaRPr lang="en-US" sz="1600" dirty="0"/>
          </a:p>
          <a:p>
            <a:pPr algn="just"/>
            <a:r>
              <a:rPr lang="en-US" sz="1600" dirty="0"/>
              <a:t>The control register receives control information from the CPU. By loading appropriate bits into the control register, the interface and the l/0 device attached to it can be placed in a variety of operating modes. For example, port A may be defined as an input port and port B as an output port. A magnetic tape unit may be instructed to rewind the tape or to start the tape moving in the forward direction. </a:t>
            </a:r>
            <a:endParaRPr lang="en-US" sz="1600" dirty="0"/>
          </a:p>
          <a:p>
            <a:pPr algn="just"/>
            <a:r>
              <a:rPr lang="en-US" sz="1600" dirty="0"/>
              <a:t>The bits in the status register are used for status conditions and for recording errors that may occur during the data transfer. For example, a status bit may indicate that port A has received a new data item from the 110 device. Another bit in the status register may indicate that a parity error has occurred during the transfer.</a:t>
            </a:r>
            <a:endParaRPr lang="en-IN" sz="1600" dirty="0"/>
          </a:p>
        </p:txBody>
      </p:sp>
      <p:pic>
        <p:nvPicPr>
          <p:cNvPr id="4" name="Picture 3"/>
          <p:cNvPicPr>
            <a:picLocks noChangeAspect="1"/>
          </p:cNvPicPr>
          <p:nvPr/>
        </p:nvPicPr>
        <p:blipFill>
          <a:blip r:embed="rId1"/>
          <a:stretch>
            <a:fillRect/>
          </a:stretch>
        </p:blipFill>
        <p:spPr>
          <a:xfrm>
            <a:off x="5442857" y="1244811"/>
            <a:ext cx="3472543" cy="43683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Asynchronous Data Transfer</a:t>
            </a:r>
            <a:endParaRPr lang="en-IN" b="1" dirty="0"/>
          </a:p>
        </p:txBody>
      </p:sp>
      <p:sp>
        <p:nvSpPr>
          <p:cNvPr id="3" name="Content Placeholder 2"/>
          <p:cNvSpPr>
            <a:spLocks noGrp="1"/>
          </p:cNvSpPr>
          <p:nvPr>
            <p:ph idx="1"/>
          </p:nvPr>
        </p:nvSpPr>
        <p:spPr/>
        <p:txBody>
          <a:bodyPr/>
          <a:lstStyle/>
          <a:p>
            <a:pPr algn="just"/>
            <a:r>
              <a:rPr lang="en-US" sz="1800" dirty="0"/>
              <a:t>The internal operations in a digital system are synchronized by means of clock pulses supplied by a common pulse generator. </a:t>
            </a:r>
            <a:endParaRPr lang="en-US" sz="1800" dirty="0"/>
          </a:p>
          <a:p>
            <a:pPr algn="just"/>
            <a:r>
              <a:rPr lang="en-US" sz="1800" dirty="0"/>
              <a:t>Clock pulses are applied to all registers within a unit and all data transfers among internal registers occur simultaneously during the occurrence of a clock pulse. </a:t>
            </a:r>
            <a:endParaRPr lang="en-US" sz="1800" dirty="0"/>
          </a:p>
          <a:p>
            <a:pPr algn="just"/>
            <a:r>
              <a:rPr lang="en-US" sz="1800" dirty="0"/>
              <a:t>Two units, such as a CPU and an IO interface, are designed independently of each other. If the registers in the interface share a common clock with the CPU registers, the transfer between the two units is said to be synchronous.</a:t>
            </a:r>
            <a:endParaRPr lang="en-US" sz="1800" dirty="0"/>
          </a:p>
          <a:p>
            <a:pPr algn="just"/>
            <a:r>
              <a:rPr lang="en-US" sz="1800" dirty="0"/>
              <a:t> In most cases, the internal timing in each unit is independent from the other in that each uses its own private clock for internal registers.</a:t>
            </a:r>
            <a:endParaRPr lang="en-US" sz="1800" dirty="0"/>
          </a:p>
          <a:p>
            <a:pPr algn="just"/>
            <a:r>
              <a:rPr lang="en-US" sz="1800" dirty="0"/>
              <a:t> In that case, the two units are said to be asynchronous to each other. This approach is widely used in most computer systems.</a:t>
            </a: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Asynchronous Data Transfer Techniques</a:t>
            </a:r>
            <a:endParaRPr lang="en-IN" b="1" dirty="0"/>
          </a:p>
        </p:txBody>
      </p:sp>
      <p:sp>
        <p:nvSpPr>
          <p:cNvPr id="3" name="Content Placeholder 2"/>
          <p:cNvSpPr>
            <a:spLocks noGrp="1"/>
          </p:cNvSpPr>
          <p:nvPr>
            <p:ph idx="1"/>
          </p:nvPr>
        </p:nvSpPr>
        <p:spPr/>
        <p:txBody>
          <a:bodyPr/>
          <a:lstStyle/>
          <a:p>
            <a:pPr marL="0" indent="0" algn="just">
              <a:buNone/>
            </a:pPr>
            <a:r>
              <a:rPr lang="en-US" sz="1800" dirty="0"/>
              <a:t>Asynchronous data transfer between two independent units requires that control signals be transmitted between the communicating units to indicate the time at which data is being transmitted.</a:t>
            </a:r>
            <a:endParaRPr lang="en-US" sz="1800" dirty="0"/>
          </a:p>
          <a:p>
            <a:pPr marL="0" indent="0" algn="just">
              <a:buNone/>
            </a:pPr>
            <a:r>
              <a:rPr lang="en-US" sz="1800" dirty="0"/>
              <a:t>1. </a:t>
            </a:r>
            <a:r>
              <a:rPr lang="en-US" sz="1800" b="1" dirty="0"/>
              <a:t>Strobe Control: </a:t>
            </a:r>
            <a:r>
              <a:rPr lang="en-US" sz="1800" dirty="0"/>
              <a:t>One way of achieving this is by means of a strobe pulse supplied by one of the units to indicate to the other unit when the transfer has to occur. </a:t>
            </a:r>
            <a:endParaRPr lang="en-US" sz="1800" dirty="0"/>
          </a:p>
          <a:p>
            <a:pPr marL="0" indent="0" algn="just">
              <a:buNone/>
            </a:pPr>
            <a:r>
              <a:rPr lang="en-US" sz="1800" dirty="0"/>
              <a:t>2. </a:t>
            </a:r>
            <a:r>
              <a:rPr lang="en-US" sz="1800" b="1" dirty="0"/>
              <a:t>Handshaking</a:t>
            </a:r>
            <a:r>
              <a:rPr lang="en-US" sz="1800" dirty="0"/>
              <a:t>: Another method commonly used is to accompany each data item being transferred with a control signal that indicates the presence of data in the bus. The unit receiving the data item responds with another control signal to acknowledge receipt of the data. This type of agreement between two independent units is referred to as handshaking. </a:t>
            </a:r>
            <a:endParaRPr lang="en-IN"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10228</Words>
  <Application>WPS Presentation</Application>
  <PresentationFormat>On-screen Show (4:3)</PresentationFormat>
  <Paragraphs>64</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MS PGothic</vt:lpstr>
      <vt:lpstr>Calibri</vt:lpstr>
      <vt:lpstr>Microsoft YaHei</vt:lpstr>
      <vt:lpstr>Arial Unicode MS</vt:lpstr>
      <vt:lpstr>Office Theme</vt:lpstr>
      <vt:lpstr> Peripheral Devices </vt:lpstr>
      <vt:lpstr>PowerPoint 演示文稿</vt:lpstr>
      <vt:lpstr>PowerPoint 演示文稿</vt:lpstr>
      <vt:lpstr>PowerPoint 演示文稿</vt:lpstr>
      <vt:lpstr>I/O Interface</vt:lpstr>
      <vt:lpstr>Example of I/O Interface</vt:lpstr>
      <vt:lpstr>PowerPoint 演示文稿</vt:lpstr>
      <vt:lpstr>Asynchronous Data Transfer</vt:lpstr>
      <vt:lpstr>Asynchronous Data Transfer Techniques</vt:lpstr>
      <vt:lpstr>PowerPoint 演示文稿</vt:lpstr>
      <vt:lpstr>PowerPoint 演示文稿</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satvi</cp:lastModifiedBy>
  <cp:revision>1407</cp:revision>
  <dcterms:created xsi:type="dcterms:W3CDTF">2010-04-09T07:36:00Z</dcterms:created>
  <dcterms:modified xsi:type="dcterms:W3CDTF">2023-05-13T09:33:36Z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F6448C9F93BA4CAAA592F6DCC8CDE5AE</vt:lpwstr>
  </property>
  <property fmtid="{D5CDD505-2E9C-101B-9397-08002B2CF9AE}" pid="3" name="KSOProductBuildVer">
    <vt:lpwstr>1033-11.2.0.11537</vt:lpwstr>
  </property>
</Properties>
</file>