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95" r:id="rId3"/>
    <p:sldId id="296" r:id="rId4"/>
    <p:sldId id="305" r:id="rId5"/>
    <p:sldId id="306" r:id="rId6"/>
    <p:sldId id="307" r:id="rId7"/>
    <p:sldId id="308" r:id="rId8"/>
    <p:sldId id="309" r:id="rId9"/>
    <p:sldId id="310" r:id="rId10"/>
    <p:sldId id="311" r:id="rId11"/>
    <p:sldId id="312" r:id="rId12"/>
    <p:sldId id="313" r:id="rId13"/>
    <p:sldId id="314" r:id="rId14"/>
    <p:sldId id="315"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24" autoAdjust="0"/>
  </p:normalViewPr>
  <p:slideViewPr>
    <p:cSldViewPr>
      <p:cViewPr varScale="1">
        <p:scale>
          <a:sx n="83" d="100"/>
          <a:sy n="83" d="100"/>
        </p:scale>
        <p:origin x="1421"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fld id="{99D6F25E-4331-49B5-985A-2CDB1C4D7CA5}"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MS PGothic" panose="020B0600070205080204"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775DC763-8AAC-4A07-A453-38B55A3783BD}" type="slidenum">
              <a:rPr lang="en-US"/>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3"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4"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a:p>
            <a:endParaRPr lang="en-IN" dirty="0"/>
          </a:p>
          <a:p>
            <a:r>
              <a:rPr lang="en-IN" b="1" dirty="0" smtClean="0">
                <a:solidFill>
                  <a:schemeClr val="tx1"/>
                </a:solidFill>
              </a:rPr>
              <a:t>Associative Memory</a:t>
            </a:r>
            <a:endParaRPr lang="en-IN"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Memory</a:t>
            </a:r>
            <a:endParaRPr lang="en-US" b="1" dirty="0"/>
          </a:p>
        </p:txBody>
      </p:sp>
      <p:sp>
        <p:nvSpPr>
          <p:cNvPr id="5" name="Rectangle 4"/>
          <p:cNvSpPr/>
          <p:nvPr/>
        </p:nvSpPr>
        <p:spPr>
          <a:xfrm>
            <a:off x="228600" y="1143000"/>
            <a:ext cx="8534399" cy="5078313"/>
          </a:xfrm>
          <a:prstGeom prst="rect">
            <a:avLst/>
          </a:prstGeom>
        </p:spPr>
        <p:txBody>
          <a:bodyPr wrap="square">
            <a:spAutoFit/>
          </a:bodyPr>
          <a:lstStyle/>
          <a:p>
            <a:pPr marL="285750" indent="-285750" algn="just">
              <a:buFont typeface="Arial" panose="020B0604020202020204" pitchFamily="34" charset="0"/>
              <a:buChar char="•"/>
            </a:pPr>
            <a:r>
              <a:rPr lang="en-US" dirty="0">
                <a:highlight>
                  <a:srgbClr val="FFFF00"/>
                </a:highlight>
                <a:latin typeface="+mn-lt"/>
              </a:rPr>
              <a:t>Analysis of a large number of typical programs has shown that the </a:t>
            </a:r>
            <a:r>
              <a:rPr lang="en-US" dirty="0" smtClean="0">
                <a:highlight>
                  <a:srgbClr val="FFFF00"/>
                </a:highlight>
                <a:latin typeface="+mn-lt"/>
              </a:rPr>
              <a:t>references to </a:t>
            </a:r>
            <a:r>
              <a:rPr lang="en-US" dirty="0">
                <a:highlight>
                  <a:srgbClr val="FFFF00"/>
                </a:highlight>
                <a:latin typeface="+mn-lt"/>
              </a:rPr>
              <a:t>memory at any given interval of time tend to be confined within a </a:t>
            </a:r>
            <a:r>
              <a:rPr lang="en-US" dirty="0" smtClean="0">
                <a:highlight>
                  <a:srgbClr val="FFFF00"/>
                </a:highlight>
                <a:latin typeface="+mn-lt"/>
              </a:rPr>
              <a:t>few localized </a:t>
            </a:r>
            <a:r>
              <a:rPr lang="en-US" dirty="0">
                <a:highlight>
                  <a:srgbClr val="FFFF00"/>
                </a:highlight>
                <a:latin typeface="+mn-lt"/>
              </a:rPr>
              <a:t>areas in memory. This phenomenon is known as the property </a:t>
            </a:r>
            <a:r>
              <a:rPr lang="en-US" dirty="0" smtClean="0">
                <a:highlight>
                  <a:srgbClr val="FFFF00"/>
                </a:highlight>
                <a:latin typeface="+mn-lt"/>
              </a:rPr>
              <a:t>of  </a:t>
            </a:r>
            <a:r>
              <a:rPr lang="en-US" b="1" dirty="0" smtClean="0">
                <a:highlight>
                  <a:srgbClr val="FFFF00"/>
                </a:highlight>
                <a:latin typeface="+mn-lt"/>
              </a:rPr>
              <a:t>locality </a:t>
            </a:r>
            <a:r>
              <a:rPr lang="en-US" b="1" dirty="0">
                <a:highlight>
                  <a:srgbClr val="FFFF00"/>
                </a:highlight>
                <a:latin typeface="+mn-lt"/>
              </a:rPr>
              <a:t>of </a:t>
            </a:r>
            <a:r>
              <a:rPr lang="en-US" b="1" dirty="0" smtClean="0">
                <a:highlight>
                  <a:srgbClr val="FFFF00"/>
                </a:highlight>
                <a:latin typeface="+mn-lt"/>
              </a:rPr>
              <a:t>reference</a:t>
            </a:r>
            <a:r>
              <a:rPr lang="en-US" dirty="0" smtClean="0">
                <a:highlight>
                  <a:srgbClr val="FFFF00"/>
                </a:highlight>
                <a:latin typeface="+mn-lt"/>
              </a:rPr>
              <a:t>. </a:t>
            </a:r>
            <a:endParaRPr lang="en-US" dirty="0" smtClean="0">
              <a:highlight>
                <a:srgbClr val="FFFF00"/>
              </a:highlight>
              <a:latin typeface="+mn-lt"/>
            </a:endParaRPr>
          </a:p>
          <a:p>
            <a:pPr marL="285750" indent="-285750" algn="just">
              <a:buFont typeface="Arial" panose="020B0604020202020204" pitchFamily="34" charset="0"/>
              <a:buChar char="•"/>
            </a:pPr>
            <a:r>
              <a:rPr lang="en-US" dirty="0" smtClean="0">
                <a:latin typeface="+mn-lt"/>
              </a:rPr>
              <a:t>The </a:t>
            </a:r>
            <a:r>
              <a:rPr lang="en-US" dirty="0">
                <a:latin typeface="+mn-lt"/>
              </a:rPr>
              <a:t>reason for this property may be understood </a:t>
            </a:r>
            <a:r>
              <a:rPr lang="en-US" dirty="0" smtClean="0">
                <a:latin typeface="+mn-lt"/>
              </a:rPr>
              <a:t>considering that </a:t>
            </a:r>
            <a:r>
              <a:rPr lang="en-US" dirty="0">
                <a:latin typeface="+mn-lt"/>
              </a:rPr>
              <a:t>a typical computer program flows in a straight-line fashion with </a:t>
            </a:r>
            <a:r>
              <a:rPr lang="en-US" dirty="0" smtClean="0">
                <a:latin typeface="+mn-lt"/>
              </a:rPr>
              <a:t>program loops </a:t>
            </a:r>
            <a:r>
              <a:rPr lang="en-US" dirty="0">
                <a:latin typeface="+mn-lt"/>
              </a:rPr>
              <a:t>and subroutine calls encountered frequently. </a:t>
            </a:r>
            <a:endParaRPr lang="en-US" dirty="0" smtClean="0">
              <a:latin typeface="+mn-lt"/>
            </a:endParaRPr>
          </a:p>
          <a:p>
            <a:pPr marL="285750" indent="-285750" algn="just">
              <a:buFont typeface="Arial" panose="020B0604020202020204" pitchFamily="34" charset="0"/>
              <a:buChar char="•"/>
            </a:pPr>
            <a:r>
              <a:rPr lang="en-US" dirty="0" smtClean="0">
                <a:highlight>
                  <a:srgbClr val="FFFF00"/>
                </a:highlight>
                <a:latin typeface="+mn-lt"/>
              </a:rPr>
              <a:t>When </a:t>
            </a:r>
            <a:r>
              <a:rPr lang="en-US" dirty="0">
                <a:highlight>
                  <a:srgbClr val="FFFF00"/>
                </a:highlight>
                <a:latin typeface="+mn-lt"/>
              </a:rPr>
              <a:t>a program loop </a:t>
            </a:r>
            <a:r>
              <a:rPr lang="en-US" dirty="0" smtClean="0">
                <a:highlight>
                  <a:srgbClr val="FFFF00"/>
                </a:highlight>
                <a:latin typeface="+mn-lt"/>
              </a:rPr>
              <a:t>is executed</a:t>
            </a:r>
            <a:r>
              <a:rPr lang="en-US" dirty="0">
                <a:highlight>
                  <a:srgbClr val="FFFF00"/>
                </a:highlight>
                <a:latin typeface="+mn-lt"/>
              </a:rPr>
              <a:t>, the CPU repeatedly refers to the set of instructions in memory </a:t>
            </a:r>
            <a:r>
              <a:rPr lang="en-US" dirty="0" smtClean="0">
                <a:highlight>
                  <a:srgbClr val="FFFF00"/>
                </a:highlight>
                <a:latin typeface="+mn-lt"/>
              </a:rPr>
              <a:t>that constitute </a:t>
            </a:r>
            <a:r>
              <a:rPr lang="en-US" dirty="0">
                <a:highlight>
                  <a:srgbClr val="FFFF00"/>
                </a:highlight>
                <a:latin typeface="+mn-lt"/>
              </a:rPr>
              <a:t>the loop. Every time a given subroutine is called, its set of </a:t>
            </a:r>
            <a:r>
              <a:rPr lang="en-US" dirty="0" smtClean="0">
                <a:highlight>
                  <a:srgbClr val="FFFF00"/>
                </a:highlight>
                <a:latin typeface="+mn-lt"/>
              </a:rPr>
              <a:t>instruc­tions </a:t>
            </a:r>
            <a:r>
              <a:rPr lang="en-US" dirty="0">
                <a:highlight>
                  <a:srgbClr val="FFFF00"/>
                </a:highlight>
                <a:latin typeface="+mn-lt"/>
              </a:rPr>
              <a:t>are fetched from memory. Thus loops and subroutines tend to </a:t>
            </a:r>
            <a:r>
              <a:rPr lang="en-US" dirty="0" smtClean="0">
                <a:highlight>
                  <a:srgbClr val="FFFF00"/>
                </a:highlight>
                <a:latin typeface="+mn-lt"/>
              </a:rPr>
              <a:t>localize the </a:t>
            </a:r>
            <a:r>
              <a:rPr lang="en-US" dirty="0">
                <a:highlight>
                  <a:srgbClr val="FFFF00"/>
                </a:highlight>
                <a:latin typeface="+mn-lt"/>
              </a:rPr>
              <a:t>references to memory for fetching instructions. </a:t>
            </a:r>
            <a:endParaRPr lang="en-US" dirty="0" smtClean="0">
              <a:highlight>
                <a:srgbClr val="FFFF00"/>
              </a:highlight>
              <a:latin typeface="+mn-lt"/>
            </a:endParaRPr>
          </a:p>
          <a:p>
            <a:pPr marL="285750" indent="-285750" algn="just">
              <a:buFont typeface="Arial" panose="020B0604020202020204" pitchFamily="34" charset="0"/>
              <a:buChar char="•"/>
            </a:pPr>
            <a:r>
              <a:rPr lang="en-US" dirty="0" smtClean="0">
                <a:highlight>
                  <a:srgbClr val="FFFF00"/>
                </a:highlight>
                <a:latin typeface="+mn-lt"/>
              </a:rPr>
              <a:t>To </a:t>
            </a:r>
            <a:r>
              <a:rPr lang="en-US" dirty="0">
                <a:highlight>
                  <a:srgbClr val="FFFF00"/>
                </a:highlight>
                <a:latin typeface="+mn-lt"/>
              </a:rPr>
              <a:t>a lesser degree, </a:t>
            </a:r>
            <a:r>
              <a:rPr lang="en-US" dirty="0" smtClean="0">
                <a:highlight>
                  <a:srgbClr val="FFFF00"/>
                </a:highlight>
                <a:latin typeface="+mn-lt"/>
              </a:rPr>
              <a:t>memory references </a:t>
            </a:r>
            <a:r>
              <a:rPr lang="en-US" dirty="0">
                <a:highlight>
                  <a:srgbClr val="FFFF00"/>
                </a:highlight>
                <a:latin typeface="+mn-lt"/>
              </a:rPr>
              <a:t>to data also tend to be localized. Table-lookup procedures </a:t>
            </a:r>
            <a:r>
              <a:rPr lang="en-US" dirty="0" smtClean="0">
                <a:highlight>
                  <a:srgbClr val="FFFF00"/>
                </a:highlight>
                <a:latin typeface="+mn-lt"/>
              </a:rPr>
              <a:t>repeat­edly </a:t>
            </a:r>
            <a:r>
              <a:rPr lang="en-US" dirty="0">
                <a:highlight>
                  <a:srgbClr val="FFFF00"/>
                </a:highlight>
                <a:latin typeface="+mn-lt"/>
              </a:rPr>
              <a:t>refer to that portion in memory where the table is stored. Iterative </a:t>
            </a:r>
            <a:r>
              <a:rPr lang="en-US" dirty="0" smtClean="0">
                <a:highlight>
                  <a:srgbClr val="FFFF00"/>
                </a:highlight>
                <a:latin typeface="+mn-lt"/>
              </a:rPr>
              <a:t>proce­dures </a:t>
            </a:r>
            <a:r>
              <a:rPr lang="en-US" dirty="0">
                <a:highlight>
                  <a:srgbClr val="FFFF00"/>
                </a:highlight>
                <a:latin typeface="+mn-lt"/>
              </a:rPr>
              <a:t>refer to common memory locations and array of numbers are </a:t>
            </a:r>
            <a:r>
              <a:rPr lang="en-US" dirty="0" smtClean="0">
                <a:highlight>
                  <a:srgbClr val="FFFF00"/>
                </a:highlight>
                <a:latin typeface="+mn-lt"/>
              </a:rPr>
              <a:t>confined within </a:t>
            </a:r>
            <a:r>
              <a:rPr lang="en-US" dirty="0">
                <a:highlight>
                  <a:srgbClr val="FFFF00"/>
                </a:highlight>
                <a:latin typeface="+mn-lt"/>
              </a:rPr>
              <a:t>a local portion of memory. </a:t>
            </a:r>
            <a:endParaRPr lang="en-US" dirty="0" smtClean="0">
              <a:highlight>
                <a:srgbClr val="FFFF00"/>
              </a:highlight>
              <a:latin typeface="+mn-lt"/>
            </a:endParaRPr>
          </a:p>
          <a:p>
            <a:pPr marL="285750" indent="-285750" algn="just">
              <a:buFont typeface="Arial" panose="020B0604020202020204" pitchFamily="34" charset="0"/>
              <a:buChar char="•"/>
            </a:pPr>
            <a:r>
              <a:rPr lang="en-US" dirty="0" smtClean="0">
                <a:highlight>
                  <a:srgbClr val="FFFF00"/>
                </a:highlight>
                <a:latin typeface="+mn-lt"/>
              </a:rPr>
              <a:t>The </a:t>
            </a:r>
            <a:r>
              <a:rPr lang="en-US" dirty="0">
                <a:highlight>
                  <a:srgbClr val="FFFF00"/>
                </a:highlight>
                <a:latin typeface="+mn-lt"/>
              </a:rPr>
              <a:t>result of all these observations is </a:t>
            </a:r>
            <a:r>
              <a:rPr lang="en-US" dirty="0" smtClean="0">
                <a:highlight>
                  <a:srgbClr val="FFFF00"/>
                </a:highlight>
                <a:latin typeface="+mn-lt"/>
              </a:rPr>
              <a:t>the locality </a:t>
            </a:r>
            <a:r>
              <a:rPr lang="en-US" dirty="0">
                <a:highlight>
                  <a:srgbClr val="FFFF00"/>
                </a:highlight>
                <a:latin typeface="+mn-lt"/>
              </a:rPr>
              <a:t>of reference property, which states that over a short interval of </a:t>
            </a:r>
            <a:r>
              <a:rPr lang="en-US" dirty="0" smtClean="0">
                <a:highlight>
                  <a:srgbClr val="FFFF00"/>
                </a:highlight>
                <a:latin typeface="+mn-lt"/>
              </a:rPr>
              <a:t>time, the </a:t>
            </a:r>
            <a:r>
              <a:rPr lang="en-US" dirty="0">
                <a:highlight>
                  <a:srgbClr val="FFFF00"/>
                </a:highlight>
                <a:latin typeface="+mn-lt"/>
              </a:rPr>
              <a:t>addresses generated by a typical program refer to a few localized areas </a:t>
            </a:r>
            <a:r>
              <a:rPr lang="en-US" dirty="0" smtClean="0">
                <a:highlight>
                  <a:srgbClr val="FFFF00"/>
                </a:highlight>
                <a:latin typeface="+mn-lt"/>
              </a:rPr>
              <a:t>of memory </a:t>
            </a:r>
            <a:r>
              <a:rPr lang="en-US" dirty="0">
                <a:highlight>
                  <a:srgbClr val="FFFF00"/>
                </a:highlight>
                <a:latin typeface="+mn-lt"/>
              </a:rPr>
              <a:t>repeatedly, while the remainder of memory is accessed </a:t>
            </a:r>
            <a:r>
              <a:rPr lang="en-US" dirty="0" smtClean="0">
                <a:highlight>
                  <a:srgbClr val="FFFF00"/>
                </a:highlight>
                <a:latin typeface="+mn-lt"/>
              </a:rPr>
              <a:t>relatively infrequently. </a:t>
            </a:r>
            <a:endParaRPr lang="en-US" dirty="0" smtClean="0">
              <a:highlight>
                <a:srgbClr val="FFFF00"/>
              </a:highlight>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27" y="914400"/>
            <a:ext cx="8915400" cy="5638800"/>
          </a:xfrm>
        </p:spPr>
        <p:txBody>
          <a:bodyPr/>
          <a:lstStyle/>
          <a:p>
            <a:pPr marL="285750" indent="-285750" algn="just"/>
            <a:r>
              <a:rPr lang="en-US" sz="1800" dirty="0" smtClean="0">
                <a:highlight>
                  <a:srgbClr val="FFFF00"/>
                </a:highlight>
              </a:rPr>
              <a:t>If </a:t>
            </a:r>
            <a:r>
              <a:rPr lang="en-US" sz="1800" dirty="0">
                <a:highlight>
                  <a:srgbClr val="FFFF00"/>
                </a:highlight>
              </a:rPr>
              <a:t>the active portions of the program and data are placed in a fast small memory, the average memory access time can be reduced, thus reducing the total execution time of the program. </a:t>
            </a:r>
            <a:endParaRPr lang="en-US" sz="1800" dirty="0" smtClean="0">
              <a:highlight>
                <a:srgbClr val="FFFF00"/>
              </a:highlight>
            </a:endParaRPr>
          </a:p>
          <a:p>
            <a:pPr marL="285750" indent="-285750" algn="just"/>
            <a:r>
              <a:rPr lang="en-US" sz="1800" dirty="0" smtClean="0">
                <a:highlight>
                  <a:srgbClr val="FFFF00"/>
                </a:highlight>
              </a:rPr>
              <a:t>Such </a:t>
            </a:r>
            <a:r>
              <a:rPr lang="en-US" sz="1800" dirty="0">
                <a:highlight>
                  <a:srgbClr val="FFFF00"/>
                </a:highlight>
              </a:rPr>
              <a:t>a fast small memory is referred to as a </a:t>
            </a:r>
            <a:r>
              <a:rPr lang="en-US" sz="1800" b="1" dirty="0">
                <a:highlight>
                  <a:srgbClr val="FFFF00"/>
                </a:highlight>
              </a:rPr>
              <a:t>cache memory</a:t>
            </a:r>
            <a:r>
              <a:rPr lang="en-US" sz="1800" dirty="0" smtClean="0">
                <a:highlight>
                  <a:srgbClr val="FFFF00"/>
                </a:highlight>
              </a:rPr>
              <a:t>.</a:t>
            </a:r>
            <a:endParaRPr lang="en-US" sz="1800" dirty="0" smtClean="0">
              <a:highlight>
                <a:srgbClr val="FFFF00"/>
              </a:highlight>
            </a:endParaRPr>
          </a:p>
          <a:p>
            <a:pPr marL="285750" indent="-285750" algn="just"/>
            <a:r>
              <a:rPr lang="en-US" sz="1800" dirty="0" smtClean="0"/>
              <a:t>It </a:t>
            </a:r>
            <a:r>
              <a:rPr lang="en-US" sz="1800" dirty="0"/>
              <a:t>is placed between the CPU and main memory as illustrated in Fig. </a:t>
            </a:r>
            <a:endParaRPr lang="en-US" sz="1800" dirty="0" smtClean="0"/>
          </a:p>
          <a:p>
            <a:pPr marL="285750" indent="-285750" algn="just"/>
            <a:r>
              <a:rPr lang="en-US" sz="1800" dirty="0" smtClean="0"/>
              <a:t>The </a:t>
            </a:r>
            <a:r>
              <a:rPr lang="en-US" sz="1800" dirty="0"/>
              <a:t>cache memory access time is less than the access time of main memory by a factor of 5 to 10. </a:t>
            </a:r>
            <a:r>
              <a:rPr lang="en-US" sz="1800" dirty="0" smtClean="0"/>
              <a:t>The </a:t>
            </a:r>
            <a:r>
              <a:rPr lang="en-US" sz="1800" dirty="0"/>
              <a:t>cache is the fastest component in the memory hierarchy and approaches the speed of CPU components</a:t>
            </a:r>
            <a:r>
              <a:rPr lang="en-US" sz="1800" dirty="0" smtClean="0"/>
              <a:t>.</a:t>
            </a:r>
            <a:endParaRPr lang="en-US" sz="1800" dirty="0" smtClean="0"/>
          </a:p>
          <a:p>
            <a:pPr marL="285750" indent="-285750" algn="just"/>
            <a:endParaRPr lang="en-US" sz="1800" dirty="0"/>
          </a:p>
          <a:p>
            <a:pPr marL="285750" indent="-285750" algn="just"/>
            <a:endParaRPr lang="en-US" sz="1800" dirty="0" smtClean="0"/>
          </a:p>
          <a:p>
            <a:pPr marL="285750" indent="-285750" algn="just"/>
            <a:endParaRPr lang="en-US" sz="1800" dirty="0"/>
          </a:p>
          <a:p>
            <a:pPr marL="285750" indent="-285750" algn="just"/>
            <a:endParaRPr lang="en-US" sz="1800" dirty="0" smtClean="0"/>
          </a:p>
          <a:p>
            <a:pPr marL="285750" indent="-285750" algn="just"/>
            <a:endParaRPr lang="en-US" sz="1800" dirty="0"/>
          </a:p>
          <a:p>
            <a:pPr marL="285750" indent="-285750" algn="just"/>
            <a:r>
              <a:rPr lang="en-US" sz="1800" dirty="0" smtClean="0">
                <a:highlight>
                  <a:srgbClr val="FFFF00"/>
                </a:highlight>
              </a:rPr>
              <a:t>The </a:t>
            </a:r>
            <a:r>
              <a:rPr lang="en-US" sz="1800" dirty="0">
                <a:highlight>
                  <a:srgbClr val="FFFF00"/>
                </a:highlight>
              </a:rPr>
              <a:t>fundamental idea of cache organization is that by keeping the </a:t>
            </a:r>
            <a:r>
              <a:rPr lang="en-US" sz="1800" dirty="0" smtClean="0">
                <a:highlight>
                  <a:srgbClr val="FFFF00"/>
                </a:highlight>
              </a:rPr>
              <a:t>most frequently </a:t>
            </a:r>
            <a:r>
              <a:rPr lang="en-US" sz="1800" dirty="0">
                <a:highlight>
                  <a:srgbClr val="FFFF00"/>
                </a:highlight>
              </a:rPr>
              <a:t>accessed instructions and data in the fast cache memory, the </a:t>
            </a:r>
            <a:r>
              <a:rPr lang="en-US" sz="1800" dirty="0" smtClean="0">
                <a:highlight>
                  <a:srgbClr val="FFFF00"/>
                </a:highlight>
              </a:rPr>
              <a:t>average </a:t>
            </a:r>
            <a:r>
              <a:rPr lang="en-US" sz="1800" dirty="0">
                <a:highlight>
                  <a:srgbClr val="FFFF00"/>
                </a:highlight>
              </a:rPr>
              <a:t>memory access time will approach the access time of the cache. </a:t>
            </a:r>
            <a:r>
              <a:rPr lang="en-US" sz="1800" dirty="0" smtClean="0"/>
              <a:t>Although the </a:t>
            </a:r>
            <a:r>
              <a:rPr lang="en-US" sz="1800" dirty="0"/>
              <a:t>cache is only a small fraction of the size of main memory, a large </a:t>
            </a:r>
            <a:r>
              <a:rPr lang="en-US" sz="1800" dirty="0" smtClean="0"/>
              <a:t>fraction of </a:t>
            </a:r>
            <a:r>
              <a:rPr lang="en-US" sz="1800" dirty="0"/>
              <a:t>memory requests will be found in the fast cache memory because of </a:t>
            </a:r>
            <a:r>
              <a:rPr lang="en-US" sz="1800" dirty="0" smtClean="0"/>
              <a:t>the locality </a:t>
            </a:r>
            <a:r>
              <a:rPr lang="en-US" sz="1800" dirty="0"/>
              <a:t>of reference property of programs.</a:t>
            </a:r>
            <a:endParaRPr lang="en-US" sz="1800" dirty="0"/>
          </a:p>
          <a:p>
            <a:pPr marL="285750" indent="-285750" algn="just"/>
            <a:endParaRPr lang="en-US" sz="1800" dirty="0" smtClean="0"/>
          </a:p>
          <a:p>
            <a:pPr marL="285750" indent="-285750" algn="just"/>
            <a:endParaRPr lang="en-US" sz="1800" dirty="0"/>
          </a:p>
          <a:p>
            <a:endParaRPr lang="en-US" sz="1600" dirty="0"/>
          </a:p>
        </p:txBody>
      </p:sp>
      <p:pic>
        <p:nvPicPr>
          <p:cNvPr id="6" name="Content Placeholder 3"/>
          <p:cNvPicPr>
            <a:picLocks noChangeAspect="1"/>
          </p:cNvPicPr>
          <p:nvPr/>
        </p:nvPicPr>
        <p:blipFill>
          <a:blip r:embed="rId1"/>
          <a:stretch>
            <a:fillRect/>
          </a:stretch>
        </p:blipFill>
        <p:spPr bwMode="auto">
          <a:xfrm>
            <a:off x="2057400" y="3276600"/>
            <a:ext cx="5286375" cy="16287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Operation of Cache</a:t>
            </a:r>
            <a:endParaRPr lang="en-US" b="1" dirty="0"/>
          </a:p>
        </p:txBody>
      </p:sp>
      <p:sp>
        <p:nvSpPr>
          <p:cNvPr id="5" name="Content Placeholder 4"/>
          <p:cNvSpPr>
            <a:spLocks noGrp="1"/>
          </p:cNvSpPr>
          <p:nvPr>
            <p:ph idx="1"/>
          </p:nvPr>
        </p:nvSpPr>
        <p:spPr>
          <a:xfrm>
            <a:off x="228600" y="1066800"/>
            <a:ext cx="8686800" cy="4525963"/>
          </a:xfrm>
        </p:spPr>
        <p:txBody>
          <a:bodyPr/>
          <a:lstStyle/>
          <a:p>
            <a:pPr algn="just"/>
            <a:r>
              <a:rPr lang="en-US" sz="1800" dirty="0">
                <a:highlight>
                  <a:srgbClr val="FFFF00"/>
                </a:highlight>
              </a:rPr>
              <a:t>The basic operation of the cache is as follows. </a:t>
            </a:r>
            <a:endParaRPr lang="en-US" sz="1800" dirty="0" smtClean="0">
              <a:highlight>
                <a:srgbClr val="FFFF00"/>
              </a:highlight>
            </a:endParaRPr>
          </a:p>
          <a:p>
            <a:pPr algn="just"/>
            <a:r>
              <a:rPr lang="en-US" sz="1800" dirty="0" smtClean="0">
                <a:highlight>
                  <a:srgbClr val="FFFF00"/>
                </a:highlight>
              </a:rPr>
              <a:t>When </a:t>
            </a:r>
            <a:r>
              <a:rPr lang="en-US" sz="1800" dirty="0">
                <a:highlight>
                  <a:srgbClr val="FFFF00"/>
                </a:highlight>
              </a:rPr>
              <a:t>the CPU needs </a:t>
            </a:r>
            <a:r>
              <a:rPr lang="en-US" sz="1800" dirty="0" smtClean="0">
                <a:highlight>
                  <a:srgbClr val="FFFF00"/>
                </a:highlight>
              </a:rPr>
              <a:t>to access </a:t>
            </a:r>
            <a:r>
              <a:rPr lang="en-US" sz="1800" dirty="0">
                <a:highlight>
                  <a:srgbClr val="FFFF00"/>
                </a:highlight>
              </a:rPr>
              <a:t>memory, the cache is examined. If the word is found in the cache, it </a:t>
            </a:r>
            <a:r>
              <a:rPr lang="en-US" sz="1800" dirty="0" smtClean="0">
                <a:highlight>
                  <a:srgbClr val="FFFF00"/>
                </a:highlight>
              </a:rPr>
              <a:t>is read </a:t>
            </a:r>
            <a:r>
              <a:rPr lang="en-US" sz="1800" dirty="0">
                <a:highlight>
                  <a:srgbClr val="FFFF00"/>
                </a:highlight>
              </a:rPr>
              <a:t>from the fast memory. </a:t>
            </a:r>
            <a:endParaRPr lang="en-US" sz="1800" dirty="0" smtClean="0">
              <a:highlight>
                <a:srgbClr val="FFFF00"/>
              </a:highlight>
            </a:endParaRPr>
          </a:p>
          <a:p>
            <a:pPr algn="just"/>
            <a:r>
              <a:rPr lang="en-US" sz="1800" dirty="0" smtClean="0">
                <a:highlight>
                  <a:srgbClr val="FFFF00"/>
                </a:highlight>
              </a:rPr>
              <a:t>If </a:t>
            </a:r>
            <a:r>
              <a:rPr lang="en-US" sz="1800" dirty="0">
                <a:highlight>
                  <a:srgbClr val="FFFF00"/>
                </a:highlight>
              </a:rPr>
              <a:t>the word addressed by the CPU is not found </a:t>
            </a:r>
            <a:r>
              <a:rPr lang="en-US" sz="1800" dirty="0" smtClean="0">
                <a:highlight>
                  <a:srgbClr val="FFFF00"/>
                </a:highlight>
              </a:rPr>
              <a:t>in the </a:t>
            </a:r>
            <a:r>
              <a:rPr lang="en-US" sz="1800" dirty="0">
                <a:highlight>
                  <a:srgbClr val="FFFF00"/>
                </a:highlight>
              </a:rPr>
              <a:t>cache, the main memory is accessed to read the word</a:t>
            </a:r>
            <a:r>
              <a:rPr lang="en-US" sz="1800" dirty="0" smtClean="0">
                <a:highlight>
                  <a:srgbClr val="FFFF00"/>
                </a:highlight>
              </a:rPr>
              <a:t>.</a:t>
            </a:r>
            <a:endParaRPr lang="en-US" sz="1800" dirty="0" smtClean="0">
              <a:highlight>
                <a:srgbClr val="FFFF00"/>
              </a:highlight>
            </a:endParaRPr>
          </a:p>
          <a:p>
            <a:pPr algn="just"/>
            <a:r>
              <a:rPr lang="en-US" sz="1800" dirty="0" smtClean="0">
                <a:highlight>
                  <a:srgbClr val="FFFF00"/>
                </a:highlight>
              </a:rPr>
              <a:t>A </a:t>
            </a:r>
            <a:r>
              <a:rPr lang="en-US" sz="1800" dirty="0">
                <a:highlight>
                  <a:srgbClr val="FFFF00"/>
                </a:highlight>
              </a:rPr>
              <a:t>block of </a:t>
            </a:r>
            <a:r>
              <a:rPr lang="en-US" sz="1800" dirty="0" smtClean="0">
                <a:highlight>
                  <a:srgbClr val="FFFF00"/>
                </a:highlight>
              </a:rPr>
              <a:t>words containing </a:t>
            </a:r>
            <a:r>
              <a:rPr lang="en-US" sz="1800" dirty="0">
                <a:highlight>
                  <a:srgbClr val="FFFF00"/>
                </a:highlight>
              </a:rPr>
              <a:t>the one just accessed is then transferred from main memory </a:t>
            </a:r>
            <a:r>
              <a:rPr lang="en-US" sz="1800" dirty="0" smtClean="0">
                <a:highlight>
                  <a:srgbClr val="FFFF00"/>
                </a:highlight>
              </a:rPr>
              <a:t>to cache </a:t>
            </a:r>
            <a:r>
              <a:rPr lang="en-US" sz="1800" dirty="0">
                <a:highlight>
                  <a:srgbClr val="FFFF00"/>
                </a:highlight>
              </a:rPr>
              <a:t>memory. </a:t>
            </a:r>
            <a:endParaRPr lang="en-US" sz="1800" dirty="0" smtClean="0">
              <a:highlight>
                <a:srgbClr val="FFFF00"/>
              </a:highlight>
            </a:endParaRPr>
          </a:p>
          <a:p>
            <a:pPr algn="just"/>
            <a:r>
              <a:rPr lang="en-US" sz="1800" dirty="0" smtClean="0">
                <a:highlight>
                  <a:srgbClr val="FFFF00"/>
                </a:highlight>
              </a:rPr>
              <a:t>The </a:t>
            </a:r>
            <a:r>
              <a:rPr lang="en-US" sz="1800" dirty="0">
                <a:highlight>
                  <a:srgbClr val="FFFF00"/>
                </a:highlight>
              </a:rPr>
              <a:t>block size may vary from one word (the one just </a:t>
            </a:r>
            <a:r>
              <a:rPr lang="en-US" sz="1800" dirty="0" smtClean="0">
                <a:highlight>
                  <a:srgbClr val="FFFF00"/>
                </a:highlight>
              </a:rPr>
              <a:t>accessed) to </a:t>
            </a:r>
            <a:r>
              <a:rPr lang="en-US" sz="1800" dirty="0">
                <a:highlight>
                  <a:srgbClr val="FFFF00"/>
                </a:highlight>
              </a:rPr>
              <a:t>about 16 words adjacent to the one just accessed</a:t>
            </a:r>
            <a:r>
              <a:rPr lang="en-US" sz="1800" dirty="0" smtClean="0">
                <a:highlight>
                  <a:srgbClr val="FFFF00"/>
                </a:highlight>
              </a:rPr>
              <a:t>.</a:t>
            </a:r>
            <a:endParaRPr lang="en-US" sz="1800" dirty="0" smtClean="0">
              <a:highlight>
                <a:srgbClr val="FFFF00"/>
              </a:highlight>
            </a:endParaRPr>
          </a:p>
          <a:p>
            <a:pPr algn="just"/>
            <a:r>
              <a:rPr lang="en-US" sz="1800" dirty="0" smtClean="0">
                <a:highlight>
                  <a:srgbClr val="FFFF00"/>
                </a:highlight>
              </a:rPr>
              <a:t>In </a:t>
            </a:r>
            <a:r>
              <a:rPr lang="en-US" sz="1800" dirty="0">
                <a:highlight>
                  <a:srgbClr val="FFFF00"/>
                </a:highlight>
              </a:rPr>
              <a:t>this manner, some </a:t>
            </a:r>
            <a:r>
              <a:rPr lang="en-US" sz="1800" dirty="0" smtClean="0">
                <a:highlight>
                  <a:srgbClr val="FFFF00"/>
                </a:highlight>
              </a:rPr>
              <a:t>data are </a:t>
            </a:r>
            <a:r>
              <a:rPr lang="en-US" sz="1800" dirty="0">
                <a:highlight>
                  <a:srgbClr val="FFFF00"/>
                </a:highlight>
              </a:rPr>
              <a:t>transferred to cache so that future references to memory find the </a:t>
            </a:r>
            <a:r>
              <a:rPr lang="en-US" sz="1800" dirty="0" smtClean="0">
                <a:highlight>
                  <a:srgbClr val="FFFF00"/>
                </a:highlight>
              </a:rPr>
              <a:t>required words </a:t>
            </a:r>
            <a:r>
              <a:rPr lang="en-US" sz="1800" dirty="0">
                <a:highlight>
                  <a:srgbClr val="FFFF00"/>
                </a:highlight>
              </a:rPr>
              <a:t>in the fast cache memory.</a:t>
            </a:r>
            <a:endParaRPr lang="en-US" sz="1800" dirty="0">
              <a:highlight>
                <a:srgbClr val="FFFF00"/>
              </a:highlight>
            </a:endParaRPr>
          </a:p>
          <a:p>
            <a:endParaRPr lang="en-US" sz="1800" dirty="0">
              <a:highlight>
                <a:srgbClr val="FFFF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 of Cache</a:t>
            </a:r>
            <a:endParaRPr lang="en-US" b="1" dirty="0"/>
          </a:p>
        </p:txBody>
      </p:sp>
      <p:sp>
        <p:nvSpPr>
          <p:cNvPr id="3" name="Content Placeholder 2"/>
          <p:cNvSpPr>
            <a:spLocks noGrp="1"/>
          </p:cNvSpPr>
          <p:nvPr>
            <p:ph idx="1"/>
          </p:nvPr>
        </p:nvSpPr>
        <p:spPr>
          <a:xfrm>
            <a:off x="76200" y="914400"/>
            <a:ext cx="9067800" cy="5791200"/>
          </a:xfrm>
        </p:spPr>
        <p:txBody>
          <a:bodyPr/>
          <a:lstStyle/>
          <a:p>
            <a:pPr algn="just"/>
            <a:r>
              <a:rPr lang="en-US" sz="1800" dirty="0">
                <a:highlight>
                  <a:srgbClr val="FFFF00"/>
                </a:highlight>
              </a:rPr>
              <a:t>The performance of cache memory is frequently measured in terms of </a:t>
            </a:r>
            <a:r>
              <a:rPr lang="en-US" sz="1800" dirty="0" smtClean="0">
                <a:highlight>
                  <a:srgbClr val="FFFF00"/>
                </a:highlight>
              </a:rPr>
              <a:t>a quantity </a:t>
            </a:r>
            <a:r>
              <a:rPr lang="en-US" sz="1800" dirty="0">
                <a:highlight>
                  <a:srgbClr val="FFFF00"/>
                </a:highlight>
              </a:rPr>
              <a:t>called </a:t>
            </a:r>
            <a:r>
              <a:rPr lang="en-US" sz="1800" b="1" dirty="0">
                <a:highlight>
                  <a:srgbClr val="FFFF00"/>
                </a:highlight>
              </a:rPr>
              <a:t>hit ratio</a:t>
            </a:r>
            <a:r>
              <a:rPr lang="en-US" sz="1800" dirty="0">
                <a:highlight>
                  <a:srgbClr val="FFFF00"/>
                </a:highlight>
              </a:rPr>
              <a:t>. </a:t>
            </a:r>
            <a:endParaRPr lang="en-US" sz="1800" dirty="0" smtClean="0">
              <a:highlight>
                <a:srgbClr val="FFFF00"/>
              </a:highlight>
            </a:endParaRPr>
          </a:p>
          <a:p>
            <a:pPr algn="just"/>
            <a:r>
              <a:rPr lang="en-US" sz="1800" dirty="0" smtClean="0">
                <a:highlight>
                  <a:srgbClr val="FFFF00"/>
                </a:highlight>
              </a:rPr>
              <a:t>When the CPU refers to memory and finds the word in cache, it is said to produce a hit.</a:t>
            </a:r>
            <a:endParaRPr lang="en-US" sz="1800" dirty="0" smtClean="0">
              <a:highlight>
                <a:srgbClr val="FFFF00"/>
              </a:highlight>
            </a:endParaRPr>
          </a:p>
          <a:p>
            <a:pPr algn="just"/>
            <a:r>
              <a:rPr lang="en-US" sz="1800" dirty="0" smtClean="0">
                <a:highlight>
                  <a:srgbClr val="FFFF00"/>
                </a:highlight>
              </a:rPr>
              <a:t>If the word is not found in cache, it is in main memory and it counts as a miss. </a:t>
            </a:r>
            <a:endParaRPr lang="en-US" sz="1800" dirty="0" smtClean="0">
              <a:highlight>
                <a:srgbClr val="FFFF00"/>
              </a:highlight>
            </a:endParaRPr>
          </a:p>
          <a:p>
            <a:pPr algn="just"/>
            <a:r>
              <a:rPr lang="en-US" sz="1800" dirty="0" smtClean="0">
                <a:highlight>
                  <a:srgbClr val="FFFF00"/>
                </a:highlight>
              </a:rPr>
              <a:t>The </a:t>
            </a:r>
            <a:r>
              <a:rPr lang="en-US" sz="1800" dirty="0">
                <a:highlight>
                  <a:srgbClr val="FFFF00"/>
                </a:highlight>
              </a:rPr>
              <a:t>ratio of the number of hits </a:t>
            </a:r>
            <a:r>
              <a:rPr lang="en-US" sz="1800" dirty="0" smtClean="0">
                <a:highlight>
                  <a:srgbClr val="FFFF00"/>
                </a:highlight>
              </a:rPr>
              <a:t>divided by </a:t>
            </a:r>
            <a:r>
              <a:rPr lang="en-US" sz="1800" dirty="0">
                <a:highlight>
                  <a:srgbClr val="FFFF00"/>
                </a:highlight>
              </a:rPr>
              <a:t>the total CPU references to memory (hits plus misses) is the hit ratio</a:t>
            </a:r>
            <a:r>
              <a:rPr lang="en-US" sz="1800" dirty="0" smtClean="0">
                <a:highlight>
                  <a:srgbClr val="FFFF00"/>
                </a:highlight>
              </a:rPr>
              <a:t>.</a:t>
            </a:r>
            <a:endParaRPr lang="en-US" sz="1800" dirty="0" smtClean="0">
              <a:highlight>
                <a:srgbClr val="FFFF00"/>
              </a:highlight>
            </a:endParaRPr>
          </a:p>
          <a:p>
            <a:pPr algn="just"/>
            <a:r>
              <a:rPr lang="en-US" sz="1800" dirty="0" smtClean="0"/>
              <a:t>The hit </a:t>
            </a:r>
            <a:r>
              <a:rPr lang="en-US" sz="1800" dirty="0"/>
              <a:t>ratio is best measured experimentally by running representative </a:t>
            </a:r>
            <a:r>
              <a:rPr lang="en-US" sz="1800" dirty="0" smtClean="0"/>
              <a:t>programs in </a:t>
            </a:r>
            <a:r>
              <a:rPr lang="en-US" sz="1800" dirty="0"/>
              <a:t>the computer and measuring the number of hits and misses during a </a:t>
            </a:r>
            <a:r>
              <a:rPr lang="en-US" sz="1800" dirty="0" smtClean="0"/>
              <a:t>given interval </a:t>
            </a:r>
            <a:r>
              <a:rPr lang="en-US" sz="1800" dirty="0"/>
              <a:t>of time</a:t>
            </a:r>
            <a:r>
              <a:rPr lang="en-US" sz="1800" dirty="0" smtClean="0"/>
              <a:t>.</a:t>
            </a:r>
            <a:endParaRPr lang="en-US" sz="1800" dirty="0" smtClean="0"/>
          </a:p>
          <a:p>
            <a:pPr algn="just"/>
            <a:r>
              <a:rPr lang="en-US" sz="1800" dirty="0" smtClean="0"/>
              <a:t>Hit </a:t>
            </a:r>
            <a:r>
              <a:rPr lang="en-US" sz="1800" dirty="0"/>
              <a:t>ratios of 0.9 and higher have been </a:t>
            </a:r>
            <a:r>
              <a:rPr lang="en-US" sz="1800" dirty="0" smtClean="0"/>
              <a:t>reported. This </a:t>
            </a:r>
            <a:r>
              <a:rPr lang="en-US" sz="1800" dirty="0"/>
              <a:t>high </a:t>
            </a:r>
            <a:r>
              <a:rPr lang="en-US" sz="1800" dirty="0" smtClean="0"/>
              <a:t>ratio verifies </a:t>
            </a:r>
            <a:r>
              <a:rPr lang="en-US" sz="1800" dirty="0"/>
              <a:t>the validity of the locality of reference property</a:t>
            </a:r>
            <a:r>
              <a:rPr lang="en-US" sz="1800" dirty="0" smtClean="0"/>
              <a:t>.</a:t>
            </a:r>
            <a:endParaRPr lang="en-US" sz="1800" dirty="0" smtClean="0"/>
          </a:p>
          <a:p>
            <a:pPr algn="just"/>
            <a:r>
              <a:rPr lang="en-US" sz="1800" dirty="0">
                <a:highlight>
                  <a:srgbClr val="FFFF00"/>
                </a:highlight>
              </a:rPr>
              <a:t>The average memory access time of a computer system can be improved  considerably by use of a cache.</a:t>
            </a:r>
            <a:endParaRPr lang="en-US" sz="1800" dirty="0">
              <a:highlight>
                <a:srgbClr val="FFFF00"/>
              </a:highlight>
            </a:endParaRPr>
          </a:p>
          <a:p>
            <a:pPr algn="just"/>
            <a:r>
              <a:rPr lang="en-US" sz="1800" dirty="0"/>
              <a:t>If the hit ratio is high enough so that most of the time the CPU accesses the cache instead of main memory, the average access time is closer to the access time of the fast cache memory.</a:t>
            </a:r>
            <a:endParaRPr lang="en-US" sz="1800" dirty="0"/>
          </a:p>
          <a:p>
            <a:pPr algn="just"/>
            <a:r>
              <a:rPr lang="en-US" sz="1800" dirty="0"/>
              <a:t>For example, a computer with cache access time of 100 ns, a main memory access time of 1000 ns, and a hit ratio of 0.9 produces an average access time of 200 ns.</a:t>
            </a:r>
            <a:endParaRPr lang="en-US" sz="1800" dirty="0"/>
          </a:p>
          <a:p>
            <a:pPr algn="just"/>
            <a:r>
              <a:rPr lang="en-US" sz="1800" dirty="0"/>
              <a:t>This is a considerable improvement over a similar computer without a cache mem­ory, whose access time is 1000 ns.</a:t>
            </a:r>
            <a:endParaRPr lang="en-US" sz="1800" dirty="0"/>
          </a:p>
          <a:p>
            <a:pPr algn="just"/>
            <a:endParaRPr lang="en-US" sz="1800" dirty="0"/>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Need of </a:t>
            </a:r>
            <a:r>
              <a:rPr lang="en-IN" b="1" dirty="0" smtClean="0"/>
              <a:t>Associative Memory</a:t>
            </a:r>
            <a:endParaRPr lang="en-IN" dirty="0"/>
          </a:p>
        </p:txBody>
      </p:sp>
      <p:sp>
        <p:nvSpPr>
          <p:cNvPr id="6" name="Content Placeholder 5"/>
          <p:cNvSpPr>
            <a:spLocks noGrp="1"/>
          </p:cNvSpPr>
          <p:nvPr>
            <p:ph idx="1"/>
          </p:nvPr>
        </p:nvSpPr>
        <p:spPr>
          <a:xfrm>
            <a:off x="228600" y="990600"/>
            <a:ext cx="8686800" cy="5638800"/>
          </a:xfrm>
        </p:spPr>
        <p:txBody>
          <a:bodyPr/>
          <a:lstStyle/>
          <a:p>
            <a:pPr algn="just"/>
            <a:r>
              <a:rPr lang="en-US" sz="2000" dirty="0">
                <a:solidFill>
                  <a:srgbClr val="000000"/>
                </a:solidFill>
              </a:rPr>
              <a:t>Many data-processing applications require the search of items in a table </a:t>
            </a:r>
            <a:r>
              <a:rPr lang="en-US" sz="2000" dirty="0" smtClean="0">
                <a:solidFill>
                  <a:srgbClr val="000000"/>
                </a:solidFill>
              </a:rPr>
              <a:t>stored in </a:t>
            </a:r>
            <a:r>
              <a:rPr lang="en-US" sz="2000" dirty="0">
                <a:solidFill>
                  <a:srgbClr val="000000"/>
                </a:solidFill>
              </a:rPr>
              <a:t>memory. </a:t>
            </a:r>
            <a:endParaRPr lang="en-US" sz="2000" dirty="0" smtClean="0">
              <a:solidFill>
                <a:srgbClr val="000000"/>
              </a:solidFill>
            </a:endParaRPr>
          </a:p>
          <a:p>
            <a:pPr algn="just"/>
            <a:r>
              <a:rPr lang="en-US" sz="2000" dirty="0" smtClean="0">
                <a:solidFill>
                  <a:srgbClr val="000000"/>
                </a:solidFill>
              </a:rPr>
              <a:t>Example: An </a:t>
            </a:r>
            <a:r>
              <a:rPr lang="en-US" sz="2000" dirty="0">
                <a:solidFill>
                  <a:srgbClr val="000000"/>
                </a:solidFill>
              </a:rPr>
              <a:t>assembler program searches the symbol address table in </a:t>
            </a:r>
            <a:r>
              <a:rPr lang="en-US" sz="2000" dirty="0" smtClean="0">
                <a:solidFill>
                  <a:srgbClr val="000000"/>
                </a:solidFill>
              </a:rPr>
              <a:t>order to </a:t>
            </a:r>
            <a:r>
              <a:rPr lang="en-US" sz="2000" dirty="0">
                <a:solidFill>
                  <a:srgbClr val="000000"/>
                </a:solidFill>
              </a:rPr>
              <a:t>extract the symbol's binary equivalent. An account number may be </a:t>
            </a:r>
            <a:r>
              <a:rPr lang="en-US" sz="2000" dirty="0" smtClean="0">
                <a:solidFill>
                  <a:srgbClr val="000000"/>
                </a:solidFill>
              </a:rPr>
              <a:t>searched in </a:t>
            </a:r>
            <a:r>
              <a:rPr lang="en-US" sz="2000" dirty="0">
                <a:solidFill>
                  <a:srgbClr val="000000"/>
                </a:solidFill>
              </a:rPr>
              <a:t>a file to determine the holder's name and account status. </a:t>
            </a:r>
            <a:endParaRPr lang="en-US" sz="2000" dirty="0" smtClean="0">
              <a:solidFill>
                <a:srgbClr val="000000"/>
              </a:solidFill>
            </a:endParaRPr>
          </a:p>
          <a:p>
            <a:pPr algn="just"/>
            <a:r>
              <a:rPr lang="en-US" sz="2000" dirty="0" smtClean="0">
                <a:solidFill>
                  <a:srgbClr val="000000"/>
                </a:solidFill>
              </a:rPr>
              <a:t>The established way </a:t>
            </a:r>
            <a:r>
              <a:rPr lang="en-US" sz="2000" dirty="0">
                <a:solidFill>
                  <a:srgbClr val="000000"/>
                </a:solidFill>
              </a:rPr>
              <a:t>to search a table is to store all items where they can be addressed </a:t>
            </a:r>
            <a:r>
              <a:rPr lang="en-US" sz="2000" dirty="0" smtClean="0">
                <a:solidFill>
                  <a:srgbClr val="000000"/>
                </a:solidFill>
              </a:rPr>
              <a:t>in sequence</a:t>
            </a:r>
            <a:r>
              <a:rPr lang="en-US" sz="2000" dirty="0">
                <a:solidFill>
                  <a:srgbClr val="000000"/>
                </a:solidFill>
              </a:rPr>
              <a:t>. </a:t>
            </a:r>
            <a:endParaRPr lang="en-US" sz="2000" dirty="0" smtClean="0">
              <a:solidFill>
                <a:srgbClr val="000000"/>
              </a:solidFill>
            </a:endParaRPr>
          </a:p>
          <a:p>
            <a:pPr algn="just"/>
            <a:r>
              <a:rPr lang="en-US" sz="2000" dirty="0" smtClean="0">
                <a:solidFill>
                  <a:srgbClr val="000000"/>
                </a:solidFill>
              </a:rPr>
              <a:t>The </a:t>
            </a:r>
            <a:r>
              <a:rPr lang="en-US" sz="2000" dirty="0">
                <a:solidFill>
                  <a:srgbClr val="000000"/>
                </a:solidFill>
              </a:rPr>
              <a:t>search procedure is a strategy for choosing a sequence </a:t>
            </a:r>
            <a:r>
              <a:rPr lang="en-US" sz="2000" dirty="0" smtClean="0">
                <a:solidFill>
                  <a:srgbClr val="000000"/>
                </a:solidFill>
              </a:rPr>
              <a:t>of addresses</a:t>
            </a:r>
            <a:r>
              <a:rPr lang="en-US" sz="2000" dirty="0">
                <a:solidFill>
                  <a:srgbClr val="000000"/>
                </a:solidFill>
              </a:rPr>
              <a:t>, reading the content of memory at each address, and comparing </a:t>
            </a:r>
            <a:r>
              <a:rPr lang="en-US" sz="2000" dirty="0" smtClean="0">
                <a:solidFill>
                  <a:srgbClr val="000000"/>
                </a:solidFill>
              </a:rPr>
              <a:t>the information </a:t>
            </a:r>
            <a:r>
              <a:rPr lang="en-US" sz="2000" dirty="0">
                <a:solidFill>
                  <a:srgbClr val="000000"/>
                </a:solidFill>
              </a:rPr>
              <a:t>read with the item being searched until a match occurs. </a:t>
            </a:r>
            <a:r>
              <a:rPr lang="en-US" sz="2000" dirty="0" smtClean="0">
                <a:solidFill>
                  <a:srgbClr val="000000"/>
                </a:solidFill>
              </a:rPr>
              <a:t>The number </a:t>
            </a:r>
            <a:r>
              <a:rPr lang="en-US" sz="2000" dirty="0">
                <a:solidFill>
                  <a:srgbClr val="000000"/>
                </a:solidFill>
              </a:rPr>
              <a:t>of accesses </a:t>
            </a:r>
            <a:r>
              <a:rPr lang="en-US" sz="2000" dirty="0" smtClean="0">
                <a:solidFill>
                  <a:srgbClr val="000000"/>
                </a:solidFill>
              </a:rPr>
              <a:t>to memory </a:t>
            </a:r>
            <a:r>
              <a:rPr lang="en-US" sz="2000" dirty="0">
                <a:solidFill>
                  <a:srgbClr val="000000"/>
                </a:solidFill>
              </a:rPr>
              <a:t>depends on the location of the item and </a:t>
            </a:r>
            <a:r>
              <a:rPr lang="en-US" sz="2000" dirty="0" smtClean="0">
                <a:solidFill>
                  <a:srgbClr val="000000"/>
                </a:solidFill>
              </a:rPr>
              <a:t>the efficiency </a:t>
            </a:r>
            <a:r>
              <a:rPr lang="en-US" sz="2000" dirty="0">
                <a:solidFill>
                  <a:srgbClr val="000000"/>
                </a:solidFill>
              </a:rPr>
              <a:t>of the search algorithm. </a:t>
            </a:r>
            <a:endParaRPr lang="en-US" sz="2000" dirty="0" smtClean="0">
              <a:solidFill>
                <a:srgbClr val="000000"/>
              </a:solidFill>
            </a:endParaRPr>
          </a:p>
          <a:p>
            <a:pPr algn="just"/>
            <a:r>
              <a:rPr lang="en-US" sz="2000" dirty="0" smtClean="0">
                <a:solidFill>
                  <a:srgbClr val="000000"/>
                </a:solidFill>
              </a:rPr>
              <a:t>Many </a:t>
            </a:r>
            <a:r>
              <a:rPr lang="en-US" sz="2000" dirty="0">
                <a:solidFill>
                  <a:srgbClr val="000000"/>
                </a:solidFill>
              </a:rPr>
              <a:t>search algorithms have been </a:t>
            </a:r>
            <a:r>
              <a:rPr lang="en-US" sz="2000" dirty="0" smtClean="0">
                <a:solidFill>
                  <a:srgbClr val="000000"/>
                </a:solidFill>
              </a:rPr>
              <a:t>devel­oped </a:t>
            </a:r>
            <a:r>
              <a:rPr lang="en-US" sz="2000" dirty="0">
                <a:solidFill>
                  <a:srgbClr val="000000"/>
                </a:solidFill>
              </a:rPr>
              <a:t>to minimize the number of accesses while searching for an item in </a:t>
            </a:r>
            <a:r>
              <a:rPr lang="en-US" sz="2000" dirty="0" smtClean="0">
                <a:solidFill>
                  <a:srgbClr val="000000"/>
                </a:solidFill>
              </a:rPr>
              <a:t>a random </a:t>
            </a:r>
            <a:r>
              <a:rPr lang="en-US" sz="2000" dirty="0">
                <a:solidFill>
                  <a:srgbClr val="000000"/>
                </a:solidFill>
              </a:rPr>
              <a:t>or sequential access </a:t>
            </a:r>
            <a:r>
              <a:rPr lang="en-US" sz="2000" dirty="0" smtClean="0">
                <a:solidFill>
                  <a:srgbClr val="000000"/>
                </a:solidFill>
              </a:rPr>
              <a:t>memory. </a:t>
            </a:r>
            <a:endParaRPr lang="en-US" sz="2000" dirty="0" smtClean="0">
              <a:solidFill>
                <a:srgbClr val="000000"/>
              </a:solidFill>
            </a:endParaRPr>
          </a:p>
          <a:p>
            <a:pPr algn="just"/>
            <a:r>
              <a:rPr lang="en-US" sz="2000" dirty="0">
                <a:solidFill>
                  <a:srgbClr val="000000"/>
                </a:solidFill>
              </a:rPr>
              <a:t>The time required to find an item stored in memory can be reduced considerably if stored data can be identified for access by the content of the data itself rather than by an address. </a:t>
            </a:r>
            <a:endParaRPr lang="en-US" sz="2000" dirty="0">
              <a:solidFill>
                <a:srgbClr val="000000"/>
              </a:solidFill>
            </a:endParaRPr>
          </a:p>
          <a:p>
            <a:pPr marL="0" indent="0" algn="just">
              <a:buNone/>
            </a:pPr>
            <a:endParaRPr lang="en-US" sz="2000" dirty="0" smtClean="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Associative </a:t>
            </a:r>
            <a:r>
              <a:rPr lang="en-IN" b="1" dirty="0" smtClean="0"/>
              <a:t>Memory and its importance</a:t>
            </a:r>
            <a:endParaRPr lang="en-US" dirty="0"/>
          </a:p>
        </p:txBody>
      </p:sp>
      <p:sp>
        <p:nvSpPr>
          <p:cNvPr id="3" name="Content Placeholder 2"/>
          <p:cNvSpPr>
            <a:spLocks noGrp="1"/>
          </p:cNvSpPr>
          <p:nvPr>
            <p:ph idx="1"/>
          </p:nvPr>
        </p:nvSpPr>
        <p:spPr>
          <a:xfrm>
            <a:off x="76200" y="914400"/>
            <a:ext cx="8686800" cy="5562600"/>
          </a:xfrm>
        </p:spPr>
        <p:txBody>
          <a:bodyPr/>
          <a:lstStyle/>
          <a:p>
            <a:pPr algn="just"/>
            <a:r>
              <a:rPr lang="en-US" sz="2000" dirty="0" smtClean="0">
                <a:solidFill>
                  <a:srgbClr val="000000"/>
                </a:solidFill>
                <a:highlight>
                  <a:srgbClr val="FFFF00"/>
                </a:highlight>
              </a:rPr>
              <a:t>A </a:t>
            </a:r>
            <a:r>
              <a:rPr lang="en-US" sz="2000" dirty="0">
                <a:solidFill>
                  <a:srgbClr val="000000"/>
                </a:solidFill>
                <a:highlight>
                  <a:srgbClr val="FFFF00"/>
                </a:highlight>
              </a:rPr>
              <a:t>memory unit accessed by content is called an associative memory or content addressable memory (CAM</a:t>
            </a:r>
            <a:r>
              <a:rPr lang="en-US" sz="2000" dirty="0" smtClean="0">
                <a:solidFill>
                  <a:srgbClr val="000000"/>
                </a:solidFill>
                <a:highlight>
                  <a:srgbClr val="FFFF00"/>
                </a:highlight>
              </a:rPr>
              <a:t>).This </a:t>
            </a:r>
            <a:r>
              <a:rPr lang="en-US" sz="2000" dirty="0">
                <a:solidFill>
                  <a:srgbClr val="000000"/>
                </a:solidFill>
                <a:highlight>
                  <a:srgbClr val="FFFF00"/>
                </a:highlight>
              </a:rPr>
              <a:t>type of memory is accessed simultaneously and in parallel on the basis of data content rather than by specific address or location.</a:t>
            </a:r>
            <a:r>
              <a:rPr lang="en-US" sz="2000" dirty="0">
                <a:solidFill>
                  <a:srgbClr val="000000"/>
                </a:solidFill>
              </a:rPr>
              <a:t> </a:t>
            </a:r>
            <a:endParaRPr lang="en-US" sz="2000" dirty="0" smtClean="0">
              <a:solidFill>
                <a:srgbClr val="000000"/>
              </a:solidFill>
            </a:endParaRPr>
          </a:p>
          <a:p>
            <a:pPr algn="just"/>
            <a:r>
              <a:rPr lang="en-US" sz="2000" dirty="0" smtClean="0">
                <a:solidFill>
                  <a:srgbClr val="000000"/>
                </a:solidFill>
                <a:highlight>
                  <a:srgbClr val="FFFF00"/>
                </a:highlight>
              </a:rPr>
              <a:t>When </a:t>
            </a:r>
            <a:r>
              <a:rPr lang="en-US" sz="2000" dirty="0">
                <a:solidFill>
                  <a:srgbClr val="000000"/>
                </a:solidFill>
                <a:highlight>
                  <a:srgbClr val="FFFF00"/>
                </a:highlight>
              </a:rPr>
              <a:t>a word is written in an associative memory, no address is given. The memory is capable of finding an empty unused location to store the word. </a:t>
            </a:r>
            <a:endParaRPr lang="en-US" sz="2000" dirty="0" smtClean="0">
              <a:solidFill>
                <a:srgbClr val="000000"/>
              </a:solidFill>
              <a:highlight>
                <a:srgbClr val="FFFF00"/>
              </a:highlight>
            </a:endParaRPr>
          </a:p>
          <a:p>
            <a:pPr algn="just"/>
            <a:r>
              <a:rPr lang="en-US" sz="2000" dirty="0" smtClean="0">
                <a:solidFill>
                  <a:srgbClr val="000000"/>
                </a:solidFill>
                <a:highlight>
                  <a:srgbClr val="FFFF00"/>
                </a:highlight>
              </a:rPr>
              <a:t>When </a:t>
            </a:r>
            <a:r>
              <a:rPr lang="en-US" sz="2000" dirty="0">
                <a:solidFill>
                  <a:srgbClr val="000000"/>
                </a:solidFill>
                <a:highlight>
                  <a:srgbClr val="FFFF00"/>
                </a:highlight>
              </a:rPr>
              <a:t>a word is to be read from an associa­tive memory, the content of the word, or part of the word, is specified. </a:t>
            </a:r>
            <a:endParaRPr lang="en-US" sz="2000" dirty="0" smtClean="0">
              <a:solidFill>
                <a:srgbClr val="000000"/>
              </a:solidFill>
              <a:highlight>
                <a:srgbClr val="FFFF00"/>
              </a:highlight>
            </a:endParaRPr>
          </a:p>
          <a:p>
            <a:pPr algn="just"/>
            <a:r>
              <a:rPr lang="en-US" sz="2000" dirty="0" smtClean="0">
                <a:solidFill>
                  <a:srgbClr val="000000"/>
                </a:solidFill>
                <a:highlight>
                  <a:srgbClr val="FFFF00"/>
                </a:highlight>
              </a:rPr>
              <a:t>The </a:t>
            </a:r>
            <a:r>
              <a:rPr lang="en-US" sz="2000" dirty="0">
                <a:solidFill>
                  <a:srgbClr val="000000"/>
                </a:solidFill>
                <a:highlight>
                  <a:srgbClr val="FFFF00"/>
                </a:highlight>
              </a:rPr>
              <a:t>memory locates all words which match the specified content and marks them for reading.</a:t>
            </a:r>
            <a:r>
              <a:rPr lang="en-US" sz="2000" dirty="0">
                <a:solidFill>
                  <a:srgbClr val="000000"/>
                </a:solidFill>
              </a:rPr>
              <a:t> Because of its organization, the associative memory is uniquely suited to do parallel searches by data association. </a:t>
            </a:r>
            <a:r>
              <a:rPr lang="en-US" sz="2000" dirty="0" smtClean="0">
                <a:solidFill>
                  <a:srgbClr val="000000"/>
                </a:solidFill>
              </a:rPr>
              <a:t>Moreover</a:t>
            </a:r>
            <a:r>
              <a:rPr lang="en-US" sz="2000" dirty="0">
                <a:solidFill>
                  <a:srgbClr val="000000"/>
                </a:solidFill>
              </a:rPr>
              <a:t>, searches can be done on an entire word or on a specific field within a word. </a:t>
            </a:r>
            <a:endParaRPr lang="en-US" sz="2000" dirty="0" smtClean="0">
              <a:solidFill>
                <a:srgbClr val="000000"/>
              </a:solidFill>
            </a:endParaRPr>
          </a:p>
          <a:p>
            <a:pPr algn="just"/>
            <a:r>
              <a:rPr lang="en-US" sz="2000" dirty="0" smtClean="0">
                <a:solidFill>
                  <a:srgbClr val="000000"/>
                </a:solidFill>
              </a:rPr>
              <a:t>An </a:t>
            </a:r>
            <a:r>
              <a:rPr lang="en-US" sz="2000" dirty="0">
                <a:solidFill>
                  <a:srgbClr val="000000"/>
                </a:solidFill>
              </a:rPr>
              <a:t>associative memory </a:t>
            </a:r>
            <a:r>
              <a:rPr lang="en-US" sz="2000" dirty="0" smtClean="0">
                <a:solidFill>
                  <a:srgbClr val="000000"/>
                </a:solidFill>
              </a:rPr>
              <a:t>is more </a:t>
            </a:r>
            <a:r>
              <a:rPr lang="en-US" sz="2000" dirty="0">
                <a:solidFill>
                  <a:srgbClr val="000000"/>
                </a:solidFill>
              </a:rPr>
              <a:t>expensive than a random access memory because each cell must </a:t>
            </a:r>
            <a:r>
              <a:rPr lang="en-US" sz="2000" dirty="0" smtClean="0">
                <a:solidFill>
                  <a:srgbClr val="000000"/>
                </a:solidFill>
              </a:rPr>
              <a:t>have storage </a:t>
            </a:r>
            <a:r>
              <a:rPr lang="en-US" sz="2000" dirty="0">
                <a:solidFill>
                  <a:srgbClr val="000000"/>
                </a:solidFill>
              </a:rPr>
              <a:t>capability as well as logic circuits for matching its content with </a:t>
            </a:r>
            <a:r>
              <a:rPr lang="en-US" sz="2000" dirty="0" smtClean="0">
                <a:solidFill>
                  <a:srgbClr val="000000"/>
                </a:solidFill>
              </a:rPr>
              <a:t>an external </a:t>
            </a:r>
            <a:r>
              <a:rPr lang="en-US" sz="2000" dirty="0">
                <a:solidFill>
                  <a:srgbClr val="000000"/>
                </a:solidFill>
              </a:rPr>
              <a:t>argument. For this reason, associative memories are used in </a:t>
            </a:r>
            <a:r>
              <a:rPr lang="en-US" sz="2000" dirty="0" smtClean="0">
                <a:solidFill>
                  <a:srgbClr val="000000"/>
                </a:solidFill>
              </a:rPr>
              <a:t>applica­tions </a:t>
            </a:r>
            <a:r>
              <a:rPr lang="en-US" sz="2000" dirty="0">
                <a:solidFill>
                  <a:srgbClr val="000000"/>
                </a:solidFill>
              </a:rPr>
              <a:t>where the search time is very critical and must be very short. </a:t>
            </a:r>
            <a:endParaRPr lang="en-IN" sz="20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 Organization</a:t>
            </a:r>
            <a:endParaRPr lang="en-US" b="1" dirty="0"/>
          </a:p>
        </p:txBody>
      </p:sp>
      <p:pic>
        <p:nvPicPr>
          <p:cNvPr id="4" name="Content Placeholder 3"/>
          <p:cNvPicPr>
            <a:picLocks noGrp="1" noChangeAspect="1"/>
          </p:cNvPicPr>
          <p:nvPr>
            <p:ph idx="1"/>
          </p:nvPr>
        </p:nvPicPr>
        <p:blipFill>
          <a:blip r:embed="rId1"/>
          <a:stretch>
            <a:fillRect/>
          </a:stretch>
        </p:blipFill>
        <p:spPr>
          <a:xfrm>
            <a:off x="4191000" y="1036250"/>
            <a:ext cx="4648200" cy="5192675"/>
          </a:xfrm>
          <a:prstGeom prst="rect">
            <a:avLst/>
          </a:prstGeom>
        </p:spPr>
      </p:pic>
      <p:sp>
        <p:nvSpPr>
          <p:cNvPr id="5" name="Rectangle 4"/>
          <p:cNvSpPr/>
          <p:nvPr/>
        </p:nvSpPr>
        <p:spPr>
          <a:xfrm>
            <a:off x="76200" y="1001614"/>
            <a:ext cx="3962400" cy="4801314"/>
          </a:xfrm>
          <a:prstGeom prst="rect">
            <a:avLst/>
          </a:prstGeom>
        </p:spPr>
        <p:txBody>
          <a:bodyPr wrap="square">
            <a:spAutoFit/>
          </a:bodyPr>
          <a:lstStyle/>
          <a:p>
            <a:pPr marL="285750" indent="-285750" algn="just">
              <a:buFont typeface="Arial" panose="020B0604020202020204" pitchFamily="34" charset="0"/>
              <a:buChar char="•"/>
            </a:pPr>
            <a:r>
              <a:rPr lang="en-US" dirty="0">
                <a:highlight>
                  <a:srgbClr val="FFFF00"/>
                </a:highlight>
                <a:latin typeface="+mn-lt"/>
              </a:rPr>
              <a:t>The block diagram of an associative memory is shown in Fig. </a:t>
            </a:r>
            <a:endParaRPr lang="en-US" dirty="0">
              <a:highlight>
                <a:srgbClr val="FFFF00"/>
              </a:highlight>
              <a:latin typeface="+mn-lt"/>
            </a:endParaRPr>
          </a:p>
          <a:p>
            <a:pPr marL="285750" indent="-285750" algn="just">
              <a:buFont typeface="Arial" panose="020B0604020202020204" pitchFamily="34" charset="0"/>
              <a:buChar char="•"/>
            </a:pPr>
            <a:r>
              <a:rPr lang="en-US" dirty="0">
                <a:highlight>
                  <a:srgbClr val="FFFF00"/>
                </a:highlight>
                <a:latin typeface="+mn-lt"/>
              </a:rPr>
              <a:t>It consists of a memory array and logic for m words with n bits per word. </a:t>
            </a:r>
            <a:endParaRPr lang="en-US" dirty="0">
              <a:highlight>
                <a:srgbClr val="FFFF00"/>
              </a:highlight>
              <a:latin typeface="+mn-lt"/>
            </a:endParaRPr>
          </a:p>
          <a:p>
            <a:pPr marL="285750" indent="-285750" algn="just">
              <a:buFont typeface="Arial" panose="020B0604020202020204" pitchFamily="34" charset="0"/>
              <a:buChar char="•"/>
            </a:pPr>
            <a:r>
              <a:rPr lang="en-US" dirty="0">
                <a:highlight>
                  <a:srgbClr val="FFFF00"/>
                </a:highlight>
                <a:latin typeface="+mn-lt"/>
              </a:rPr>
              <a:t>The argument register A and key register K each have n bits, one for each bit of a word. </a:t>
            </a:r>
            <a:endParaRPr lang="en-US" dirty="0">
              <a:highlight>
                <a:srgbClr val="FFFF00"/>
              </a:highlight>
              <a:latin typeface="+mn-lt"/>
            </a:endParaRPr>
          </a:p>
          <a:p>
            <a:pPr marL="285750" indent="-285750" algn="just">
              <a:buFont typeface="Arial" panose="020B0604020202020204" pitchFamily="34" charset="0"/>
              <a:buChar char="•"/>
            </a:pPr>
            <a:r>
              <a:rPr lang="en-US" dirty="0">
                <a:highlight>
                  <a:srgbClr val="FFFF00"/>
                </a:highlight>
                <a:latin typeface="+mn-lt"/>
              </a:rPr>
              <a:t>The match register M has m bits, one for each memory word. </a:t>
            </a:r>
            <a:endParaRPr lang="en-US" dirty="0" smtClean="0">
              <a:highlight>
                <a:srgbClr val="FFFF00"/>
              </a:highlight>
              <a:latin typeface="+mn-lt"/>
            </a:endParaRPr>
          </a:p>
          <a:p>
            <a:pPr marL="285750" indent="-285750" algn="just">
              <a:buFont typeface="Arial" panose="020B0604020202020204" pitchFamily="34" charset="0"/>
              <a:buChar char="•"/>
            </a:pPr>
            <a:r>
              <a:rPr lang="en-US" dirty="0">
                <a:highlight>
                  <a:srgbClr val="FFFF00"/>
                </a:highlight>
                <a:latin typeface="+mn-lt"/>
              </a:rPr>
              <a:t>Each word in memory is compared in parallel with the content of the argument register</a:t>
            </a:r>
            <a:r>
              <a:rPr lang="en-US" dirty="0" smtClean="0">
                <a:highlight>
                  <a:srgbClr val="FFFF00"/>
                </a:highlight>
                <a:latin typeface="+mn-lt"/>
              </a:rPr>
              <a:t>.</a:t>
            </a:r>
            <a:r>
              <a:rPr lang="en-US" dirty="0">
                <a:highlight>
                  <a:srgbClr val="FFFF00"/>
                </a:highlight>
                <a:latin typeface="+mn-lt"/>
              </a:rPr>
              <a:t> </a:t>
            </a:r>
            <a:endParaRPr lang="en-US" dirty="0" smtClean="0">
              <a:highlight>
                <a:srgbClr val="FFFF00"/>
              </a:highlight>
              <a:latin typeface="+mn-lt"/>
            </a:endParaRPr>
          </a:p>
          <a:p>
            <a:pPr marL="285750" indent="-285750" algn="just">
              <a:buFont typeface="Arial" panose="020B0604020202020204" pitchFamily="34" charset="0"/>
              <a:buChar char="•"/>
            </a:pPr>
            <a:r>
              <a:rPr lang="en-US" dirty="0" smtClean="0">
                <a:highlight>
                  <a:srgbClr val="FFFF00"/>
                </a:highlight>
                <a:latin typeface="+mn-lt"/>
              </a:rPr>
              <a:t>The </a:t>
            </a:r>
            <a:r>
              <a:rPr lang="en-US" dirty="0">
                <a:highlight>
                  <a:srgbClr val="FFFF00"/>
                </a:highlight>
                <a:latin typeface="+mn-lt"/>
              </a:rPr>
              <a:t>words that match the bits of the argument register set a corresponding bit in the match register. </a:t>
            </a:r>
            <a:endParaRPr lang="en-US" dirty="0">
              <a:highlight>
                <a:srgbClr val="FFFF00"/>
              </a:highlight>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200" cy="4525963"/>
          </a:xfrm>
        </p:spPr>
        <p:txBody>
          <a:bodyPr/>
          <a:lstStyle/>
          <a:p>
            <a:pPr algn="just"/>
            <a:r>
              <a:rPr lang="en-US" sz="2000" dirty="0" smtClean="0">
                <a:highlight>
                  <a:srgbClr val="FFFF00"/>
                </a:highlight>
              </a:rPr>
              <a:t>After </a:t>
            </a:r>
            <a:r>
              <a:rPr lang="en-US" sz="2000" dirty="0">
                <a:highlight>
                  <a:srgbClr val="FFFF00"/>
                </a:highlight>
              </a:rPr>
              <a:t>the matching process, those bits in the match register that </a:t>
            </a:r>
            <a:r>
              <a:rPr lang="en-US" sz="2000" dirty="0" smtClean="0">
                <a:highlight>
                  <a:srgbClr val="FFFF00"/>
                </a:highlight>
              </a:rPr>
              <a:t>have been </a:t>
            </a:r>
            <a:r>
              <a:rPr lang="en-US" sz="2000" dirty="0">
                <a:highlight>
                  <a:srgbClr val="FFFF00"/>
                </a:highlight>
              </a:rPr>
              <a:t>set indicate the fact that their corresponding words have been </a:t>
            </a:r>
            <a:r>
              <a:rPr lang="en-US" sz="2000" dirty="0" smtClean="0">
                <a:highlight>
                  <a:srgbClr val="FFFF00"/>
                </a:highlight>
              </a:rPr>
              <a:t>matched. </a:t>
            </a:r>
            <a:endParaRPr lang="en-US" sz="2000" dirty="0" smtClean="0">
              <a:highlight>
                <a:srgbClr val="FFFF00"/>
              </a:highlight>
            </a:endParaRPr>
          </a:p>
          <a:p>
            <a:pPr algn="just"/>
            <a:r>
              <a:rPr lang="en-US" sz="2000" dirty="0" smtClean="0">
                <a:highlight>
                  <a:srgbClr val="FFFF00"/>
                </a:highlight>
              </a:rPr>
              <a:t>Reading </a:t>
            </a:r>
            <a:r>
              <a:rPr lang="en-US" sz="2000" dirty="0">
                <a:highlight>
                  <a:srgbClr val="FFFF00"/>
                </a:highlight>
              </a:rPr>
              <a:t>is accomplished by a </a:t>
            </a:r>
            <a:r>
              <a:rPr lang="en-US" sz="2000" dirty="0" smtClean="0">
                <a:highlight>
                  <a:srgbClr val="FFFF00"/>
                </a:highlight>
              </a:rPr>
              <a:t>sequential </a:t>
            </a:r>
            <a:r>
              <a:rPr lang="en-US" sz="2000" dirty="0">
                <a:highlight>
                  <a:srgbClr val="FFFF00"/>
                </a:highlight>
              </a:rPr>
              <a:t>access to memory for those </a:t>
            </a:r>
            <a:r>
              <a:rPr lang="en-US" sz="2000" dirty="0" smtClean="0">
                <a:highlight>
                  <a:srgbClr val="FFFF00"/>
                </a:highlight>
              </a:rPr>
              <a:t>words whose </a:t>
            </a:r>
            <a:r>
              <a:rPr lang="en-US" sz="2000" dirty="0">
                <a:highlight>
                  <a:srgbClr val="FFFF00"/>
                </a:highlight>
              </a:rPr>
              <a:t>corresponding bits in the match register have been </a:t>
            </a:r>
            <a:r>
              <a:rPr lang="en-US" sz="2000" dirty="0" smtClean="0">
                <a:highlight>
                  <a:srgbClr val="FFFF00"/>
                </a:highlight>
              </a:rPr>
              <a:t>set. </a:t>
            </a:r>
            <a:endParaRPr lang="en-US" sz="2000" dirty="0" smtClean="0">
              <a:highlight>
                <a:srgbClr val="FFFF00"/>
              </a:highlight>
            </a:endParaRPr>
          </a:p>
          <a:p>
            <a:pPr algn="just"/>
            <a:r>
              <a:rPr lang="en-US" sz="2000" dirty="0" smtClean="0">
                <a:highlight>
                  <a:srgbClr val="FFFF00"/>
                </a:highlight>
              </a:rPr>
              <a:t>The </a:t>
            </a:r>
            <a:r>
              <a:rPr lang="en-US" sz="2000" dirty="0">
                <a:highlight>
                  <a:srgbClr val="FFFF00"/>
                </a:highlight>
              </a:rPr>
              <a:t>key register provides a mask for choosing a particular field or key </a:t>
            </a:r>
            <a:r>
              <a:rPr lang="en-US" sz="2000" dirty="0" smtClean="0">
                <a:highlight>
                  <a:srgbClr val="FFFF00"/>
                </a:highlight>
              </a:rPr>
              <a:t>in the </a:t>
            </a:r>
            <a:r>
              <a:rPr lang="en-US" sz="2000" dirty="0">
                <a:highlight>
                  <a:srgbClr val="FFFF00"/>
                </a:highlight>
              </a:rPr>
              <a:t>argument word. </a:t>
            </a:r>
            <a:endParaRPr lang="en-US" sz="2000" dirty="0" smtClean="0">
              <a:highlight>
                <a:srgbClr val="FFFF00"/>
              </a:highlight>
            </a:endParaRPr>
          </a:p>
          <a:p>
            <a:pPr algn="just"/>
            <a:r>
              <a:rPr lang="en-US" sz="2000" dirty="0" smtClean="0">
                <a:highlight>
                  <a:srgbClr val="FFFF00"/>
                </a:highlight>
              </a:rPr>
              <a:t>The </a:t>
            </a:r>
            <a:r>
              <a:rPr lang="en-US" sz="2000" dirty="0">
                <a:highlight>
                  <a:srgbClr val="FFFF00"/>
                </a:highlight>
              </a:rPr>
              <a:t>entire argument is compared with each memory </a:t>
            </a:r>
            <a:r>
              <a:rPr lang="en-US" sz="2000" dirty="0" smtClean="0">
                <a:highlight>
                  <a:srgbClr val="FFFF00"/>
                </a:highlight>
              </a:rPr>
              <a:t>word if </a:t>
            </a:r>
            <a:r>
              <a:rPr lang="en-US" sz="2000" dirty="0">
                <a:highlight>
                  <a:srgbClr val="FFFF00"/>
                </a:highlight>
              </a:rPr>
              <a:t>the key register contains all l' s. </a:t>
            </a:r>
            <a:endParaRPr lang="en-US" sz="2000" dirty="0" smtClean="0">
              <a:highlight>
                <a:srgbClr val="FFFF00"/>
              </a:highlight>
            </a:endParaRPr>
          </a:p>
          <a:p>
            <a:pPr algn="just"/>
            <a:r>
              <a:rPr lang="en-US" sz="2000" dirty="0" smtClean="0">
                <a:highlight>
                  <a:srgbClr val="FFFF00"/>
                </a:highlight>
              </a:rPr>
              <a:t>Otherwise</a:t>
            </a:r>
            <a:r>
              <a:rPr lang="en-US" sz="2000" dirty="0">
                <a:highlight>
                  <a:srgbClr val="FFFF00"/>
                </a:highlight>
              </a:rPr>
              <a:t>, only those bits in the </a:t>
            </a:r>
            <a:r>
              <a:rPr lang="en-US" sz="2000" dirty="0" smtClean="0">
                <a:highlight>
                  <a:srgbClr val="FFFF00"/>
                </a:highlight>
              </a:rPr>
              <a:t>argument that </a:t>
            </a:r>
            <a:r>
              <a:rPr lang="en-US" sz="2000" dirty="0">
                <a:highlight>
                  <a:srgbClr val="FFFF00"/>
                </a:highlight>
              </a:rPr>
              <a:t>have l's in their corresponding position of the key register are </a:t>
            </a:r>
            <a:r>
              <a:rPr lang="en-US" sz="2000" dirty="0" smtClean="0">
                <a:highlight>
                  <a:srgbClr val="FFFF00"/>
                </a:highlight>
              </a:rPr>
              <a:t>compared. </a:t>
            </a:r>
            <a:endParaRPr lang="en-US" sz="2000" dirty="0" smtClean="0">
              <a:highlight>
                <a:srgbClr val="FFFF00"/>
              </a:highlight>
            </a:endParaRPr>
          </a:p>
          <a:p>
            <a:pPr algn="just"/>
            <a:r>
              <a:rPr lang="en-US" sz="2000" dirty="0" smtClean="0">
                <a:highlight>
                  <a:srgbClr val="FFFF00"/>
                </a:highlight>
              </a:rPr>
              <a:t>Thus </a:t>
            </a:r>
            <a:r>
              <a:rPr lang="en-US" sz="2000" dirty="0">
                <a:highlight>
                  <a:srgbClr val="FFFF00"/>
                </a:highlight>
              </a:rPr>
              <a:t>the key provides a mask or identifying piece of information which specifies how the reference to memory is made. </a:t>
            </a:r>
            <a:endParaRPr lang="en-US" sz="2000" dirty="0" smtClean="0">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229600" cy="4525963"/>
          </a:xfrm>
        </p:spPr>
        <p:txBody>
          <a:bodyPr/>
          <a:lstStyle/>
          <a:p>
            <a:pPr algn="just"/>
            <a:r>
              <a:rPr lang="en-US" sz="2000" dirty="0"/>
              <a:t>To illustrate with a </a:t>
            </a:r>
            <a:r>
              <a:rPr lang="en-US" sz="2000" dirty="0" smtClean="0"/>
              <a:t>numerical example</a:t>
            </a:r>
            <a:r>
              <a:rPr lang="en-US" sz="2000" dirty="0"/>
              <a:t>, suppose that the argument register A and the key register K have </a:t>
            </a:r>
            <a:r>
              <a:rPr lang="en-US" sz="2000" dirty="0" smtClean="0"/>
              <a:t>the bit </a:t>
            </a:r>
            <a:r>
              <a:rPr lang="en-US" sz="2000" dirty="0"/>
              <a:t>configuration shown below. Only the three leftmost bits of A are </a:t>
            </a:r>
            <a:r>
              <a:rPr lang="en-US" sz="2000" dirty="0" smtClean="0"/>
              <a:t>compared with </a:t>
            </a:r>
            <a:r>
              <a:rPr lang="en-US" sz="2000" dirty="0"/>
              <a:t>memory words because K has 1's in these positions. </a:t>
            </a:r>
            <a:endParaRPr lang="en-US" sz="2000" dirty="0" smtClean="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r>
              <a:rPr lang="en-US" sz="2000" dirty="0" smtClean="0"/>
              <a:t>Word </a:t>
            </a:r>
            <a:r>
              <a:rPr lang="en-US" sz="2000" dirty="0"/>
              <a:t>2 matches the unmasked argument field because the three leftmost </a:t>
            </a:r>
            <a:r>
              <a:rPr lang="en-US" sz="2000" dirty="0" smtClean="0"/>
              <a:t>bits of </a:t>
            </a:r>
            <a:r>
              <a:rPr lang="en-US" sz="2000" dirty="0"/>
              <a:t>the argument and the word are equal.</a:t>
            </a:r>
            <a:endParaRPr lang="en-US" sz="2000" dirty="0"/>
          </a:p>
          <a:p>
            <a:pPr algn="just"/>
            <a:endParaRPr lang="en-US" sz="1600" dirty="0"/>
          </a:p>
          <a:p>
            <a:pPr marL="0" indent="0">
              <a:buNone/>
            </a:pPr>
            <a:endParaRPr lang="en-US" sz="1600" dirty="0"/>
          </a:p>
        </p:txBody>
      </p:sp>
      <p:pic>
        <p:nvPicPr>
          <p:cNvPr id="4" name="Picture 3"/>
          <p:cNvPicPr>
            <a:picLocks noChangeAspect="1"/>
          </p:cNvPicPr>
          <p:nvPr/>
        </p:nvPicPr>
        <p:blipFill>
          <a:blip r:embed="rId1"/>
          <a:stretch>
            <a:fillRect/>
          </a:stretch>
        </p:blipFill>
        <p:spPr>
          <a:xfrm>
            <a:off x="2686050" y="2272506"/>
            <a:ext cx="3771900" cy="1362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1"/>
          <a:stretch>
            <a:fillRect/>
          </a:stretch>
        </p:blipFill>
        <p:spPr>
          <a:xfrm>
            <a:off x="4572000" y="1219200"/>
            <a:ext cx="4480423" cy="3793015"/>
          </a:xfrm>
          <a:prstGeom prst="rect">
            <a:avLst/>
          </a:prstGeom>
        </p:spPr>
      </p:pic>
      <p:sp>
        <p:nvSpPr>
          <p:cNvPr id="5" name="Rectangle 4"/>
          <p:cNvSpPr/>
          <p:nvPr/>
        </p:nvSpPr>
        <p:spPr>
          <a:xfrm>
            <a:off x="34636" y="990600"/>
            <a:ext cx="4537364" cy="5632311"/>
          </a:xfrm>
          <a:prstGeom prst="rect">
            <a:avLst/>
          </a:prstGeom>
        </p:spPr>
        <p:txBody>
          <a:bodyPr wrap="square">
            <a:spAutoFit/>
          </a:bodyPr>
          <a:lstStyle/>
          <a:p>
            <a:pPr marL="285750" indent="-285750" algn="just">
              <a:buFont typeface="Arial" panose="020B0604020202020204" pitchFamily="34" charset="0"/>
              <a:buChar char="•"/>
            </a:pPr>
            <a:r>
              <a:rPr lang="en-US" dirty="0">
                <a:latin typeface="+mn-lt"/>
              </a:rPr>
              <a:t>The relation between the memory array and external registers in an associative memory is shown in Fig</a:t>
            </a:r>
            <a:r>
              <a:rPr lang="en-US" dirty="0" smtClean="0">
                <a:latin typeface="+mn-lt"/>
              </a:rPr>
              <a:t>.</a:t>
            </a:r>
            <a:endParaRPr lang="en-US" dirty="0" smtClean="0">
              <a:latin typeface="+mn-lt"/>
            </a:endParaRPr>
          </a:p>
          <a:p>
            <a:pPr marL="285750" indent="-285750" algn="just">
              <a:buFont typeface="Arial" panose="020B0604020202020204" pitchFamily="34" charset="0"/>
              <a:buChar char="•"/>
            </a:pPr>
            <a:r>
              <a:rPr lang="en-US" dirty="0" smtClean="0">
                <a:latin typeface="+mn-lt"/>
              </a:rPr>
              <a:t>The </a:t>
            </a:r>
            <a:r>
              <a:rPr lang="en-US" dirty="0">
                <a:latin typeface="+mn-lt"/>
              </a:rPr>
              <a:t>cells in the array are marked by the letter C with two </a:t>
            </a:r>
            <a:r>
              <a:rPr lang="en-US" dirty="0" smtClean="0">
                <a:latin typeface="+mn-lt"/>
              </a:rPr>
              <a:t>subscripts</a:t>
            </a:r>
            <a:r>
              <a:rPr lang="en-US" dirty="0">
                <a:latin typeface="+mn-lt"/>
              </a:rPr>
              <a:t>. </a:t>
            </a:r>
            <a:endParaRPr lang="en-US" dirty="0" smtClean="0">
              <a:latin typeface="+mn-lt"/>
            </a:endParaRPr>
          </a:p>
          <a:p>
            <a:pPr marL="285750" indent="-285750" algn="just">
              <a:buFont typeface="Arial" panose="020B0604020202020204" pitchFamily="34" charset="0"/>
              <a:buChar char="•"/>
            </a:pPr>
            <a:r>
              <a:rPr lang="en-US" dirty="0" smtClean="0">
                <a:latin typeface="+mn-lt"/>
              </a:rPr>
              <a:t>The </a:t>
            </a:r>
            <a:r>
              <a:rPr lang="en-US" dirty="0">
                <a:latin typeface="+mn-lt"/>
              </a:rPr>
              <a:t>first subscript gives the word number and the second specifies the bit position in the word. </a:t>
            </a:r>
            <a:endParaRPr lang="en-US" dirty="0" smtClean="0">
              <a:latin typeface="+mn-lt"/>
            </a:endParaRPr>
          </a:p>
          <a:p>
            <a:pPr marL="285750" indent="-285750" algn="just">
              <a:buFont typeface="Arial" panose="020B0604020202020204" pitchFamily="34" charset="0"/>
              <a:buChar char="•"/>
            </a:pPr>
            <a:r>
              <a:rPr lang="en-US" dirty="0" smtClean="0">
                <a:latin typeface="+mn-lt"/>
              </a:rPr>
              <a:t>Thus </a:t>
            </a:r>
            <a:r>
              <a:rPr lang="en-US" dirty="0">
                <a:latin typeface="+mn-lt"/>
              </a:rPr>
              <a:t>cell C9 is the cell for bit j in word </a:t>
            </a:r>
            <a:r>
              <a:rPr lang="en-US" dirty="0" err="1">
                <a:latin typeface="+mn-lt"/>
              </a:rPr>
              <a:t>i</a:t>
            </a:r>
            <a:r>
              <a:rPr lang="en-US" dirty="0">
                <a:latin typeface="+mn-lt"/>
              </a:rPr>
              <a:t>. </a:t>
            </a:r>
            <a:endParaRPr lang="en-US" dirty="0" smtClean="0">
              <a:latin typeface="+mn-lt"/>
            </a:endParaRPr>
          </a:p>
          <a:p>
            <a:pPr marL="285750" indent="-285750" algn="just">
              <a:buFont typeface="Arial" panose="020B0604020202020204" pitchFamily="34" charset="0"/>
              <a:buChar char="•"/>
            </a:pPr>
            <a:r>
              <a:rPr lang="en-US" dirty="0" smtClean="0">
                <a:latin typeface="+mn-lt"/>
              </a:rPr>
              <a:t>A </a:t>
            </a:r>
            <a:r>
              <a:rPr lang="en-US" dirty="0">
                <a:latin typeface="+mn-lt"/>
              </a:rPr>
              <a:t>bit Ai in the argument register is compared with all the bits in column j of the array provided that Ki = 1. </a:t>
            </a:r>
            <a:endParaRPr lang="en-US" dirty="0" smtClean="0">
              <a:latin typeface="+mn-lt"/>
            </a:endParaRPr>
          </a:p>
          <a:p>
            <a:pPr marL="285750" indent="-285750" algn="just">
              <a:buFont typeface="Arial" panose="020B0604020202020204" pitchFamily="34" charset="0"/>
              <a:buChar char="•"/>
            </a:pPr>
            <a:r>
              <a:rPr lang="en-US" dirty="0" smtClean="0">
                <a:latin typeface="+mn-lt"/>
              </a:rPr>
              <a:t>This </a:t>
            </a:r>
            <a:r>
              <a:rPr lang="en-US" dirty="0">
                <a:latin typeface="+mn-lt"/>
              </a:rPr>
              <a:t>is done for all columns j = 1, 2, . </a:t>
            </a:r>
            <a:r>
              <a:rPr lang="en-US" dirty="0" smtClean="0">
                <a:latin typeface="+mn-lt"/>
              </a:rPr>
              <a:t>.., </a:t>
            </a:r>
            <a:r>
              <a:rPr lang="en-US" dirty="0">
                <a:latin typeface="+mn-lt"/>
              </a:rPr>
              <a:t>n. </a:t>
            </a:r>
            <a:endParaRPr lang="en-US" dirty="0" smtClean="0">
              <a:latin typeface="+mn-lt"/>
            </a:endParaRPr>
          </a:p>
          <a:p>
            <a:pPr marL="285750" indent="-285750" algn="just">
              <a:buFont typeface="Arial" panose="020B0604020202020204" pitchFamily="34" charset="0"/>
              <a:buChar char="•"/>
            </a:pPr>
            <a:r>
              <a:rPr lang="en-US" dirty="0" smtClean="0">
                <a:latin typeface="+mn-lt"/>
              </a:rPr>
              <a:t>If </a:t>
            </a:r>
            <a:r>
              <a:rPr lang="en-US" dirty="0">
                <a:latin typeface="+mn-lt"/>
              </a:rPr>
              <a:t>a match occurs between all the unmasked bits of the argu­ment and the bits in word </a:t>
            </a:r>
            <a:r>
              <a:rPr lang="en-US" dirty="0" err="1">
                <a:latin typeface="+mn-lt"/>
              </a:rPr>
              <a:t>i</a:t>
            </a:r>
            <a:r>
              <a:rPr lang="en-US" dirty="0">
                <a:latin typeface="+mn-lt"/>
              </a:rPr>
              <a:t>, the corresponding bit M1 in the match register is set to 1. </a:t>
            </a:r>
            <a:endParaRPr lang="en-US" dirty="0" smtClean="0">
              <a:latin typeface="+mn-lt"/>
            </a:endParaRPr>
          </a:p>
          <a:p>
            <a:pPr marL="285750" indent="-285750" algn="just">
              <a:buFont typeface="Arial" panose="020B0604020202020204" pitchFamily="34" charset="0"/>
              <a:buChar char="•"/>
            </a:pPr>
            <a:r>
              <a:rPr lang="en-US" dirty="0" smtClean="0">
                <a:latin typeface="+mn-lt"/>
              </a:rPr>
              <a:t>If </a:t>
            </a:r>
            <a:r>
              <a:rPr lang="en-US" dirty="0">
                <a:latin typeface="+mn-lt"/>
              </a:rPr>
              <a:t>one or more unmasked bits of the argument and the word do not match, M1 is cleared to 0. </a:t>
            </a:r>
            <a:r>
              <a:rPr lang="en-US" dirty="0" smtClean="0">
                <a:latin typeface="+mn-lt"/>
              </a:rPr>
              <a:t> </a:t>
            </a:r>
            <a:endParaRPr lang="en-US"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2400" y="1166018"/>
            <a:ext cx="4191000" cy="4525963"/>
          </a:xfrm>
        </p:spPr>
        <p:txBody>
          <a:bodyPr/>
          <a:lstStyle/>
          <a:p>
            <a:pPr algn="just"/>
            <a:r>
              <a:rPr lang="en-US" sz="1800" dirty="0"/>
              <a:t>The internal organization of a typical cell </a:t>
            </a:r>
            <a:r>
              <a:rPr lang="en-US" sz="1800" dirty="0" err="1" smtClean="0"/>
              <a:t>C</a:t>
            </a:r>
            <a:r>
              <a:rPr lang="en-US" sz="1800" baseline="-25000" dirty="0" err="1" smtClean="0"/>
              <a:t>ij</a:t>
            </a:r>
            <a:r>
              <a:rPr lang="en-US" sz="1800" dirty="0" smtClean="0"/>
              <a:t> </a:t>
            </a:r>
            <a:r>
              <a:rPr lang="en-US" sz="1800" dirty="0"/>
              <a:t>is shown in Fig</a:t>
            </a:r>
            <a:r>
              <a:rPr lang="en-US" sz="1800" dirty="0" smtClean="0"/>
              <a:t>.</a:t>
            </a:r>
            <a:endParaRPr lang="en-US" sz="1800" dirty="0" smtClean="0"/>
          </a:p>
          <a:p>
            <a:pPr algn="just"/>
            <a:r>
              <a:rPr lang="en-US" sz="1800" dirty="0" smtClean="0"/>
              <a:t>It consists </a:t>
            </a:r>
            <a:r>
              <a:rPr lang="en-US" sz="1800" dirty="0"/>
              <a:t>of a flip-flop storage element </a:t>
            </a:r>
            <a:r>
              <a:rPr lang="en-US" sz="1800" dirty="0" err="1" smtClean="0"/>
              <a:t>F</a:t>
            </a:r>
            <a:r>
              <a:rPr lang="en-US" sz="1800" baseline="-25000" dirty="0" err="1" smtClean="0"/>
              <a:t>ij</a:t>
            </a:r>
            <a:r>
              <a:rPr lang="en-US" sz="1800" dirty="0" smtClean="0"/>
              <a:t> </a:t>
            </a:r>
            <a:r>
              <a:rPr lang="en-US" sz="1800" dirty="0"/>
              <a:t>and the circuits for reading, </a:t>
            </a:r>
            <a:r>
              <a:rPr lang="en-US" sz="1800" dirty="0" smtClean="0"/>
              <a:t>writing, and </a:t>
            </a:r>
            <a:r>
              <a:rPr lang="en-US" sz="1800" dirty="0"/>
              <a:t>matching the cell. </a:t>
            </a:r>
            <a:endParaRPr lang="en-US" sz="1800" dirty="0" smtClean="0"/>
          </a:p>
          <a:p>
            <a:pPr algn="just"/>
            <a:r>
              <a:rPr lang="en-US" sz="1800" dirty="0" smtClean="0"/>
              <a:t>The </a:t>
            </a:r>
            <a:r>
              <a:rPr lang="en-US" sz="1800" dirty="0"/>
              <a:t>input bit is transferred into the storage cell </a:t>
            </a:r>
            <a:r>
              <a:rPr lang="en-US" sz="1800" dirty="0" smtClean="0"/>
              <a:t>during a </a:t>
            </a:r>
            <a:r>
              <a:rPr lang="en-US" sz="1800" dirty="0"/>
              <a:t>write operation. </a:t>
            </a:r>
            <a:endParaRPr lang="en-US" sz="1800" dirty="0" smtClean="0"/>
          </a:p>
          <a:p>
            <a:pPr algn="just"/>
            <a:r>
              <a:rPr lang="en-US" sz="1800" dirty="0" smtClean="0"/>
              <a:t>The </a:t>
            </a:r>
            <a:r>
              <a:rPr lang="en-US" sz="1800" dirty="0"/>
              <a:t>bit stored is read out during a read operation. </a:t>
            </a:r>
            <a:endParaRPr lang="en-US" sz="1800" dirty="0" smtClean="0"/>
          </a:p>
          <a:p>
            <a:pPr algn="just"/>
            <a:r>
              <a:rPr lang="en-US" sz="1800" dirty="0" smtClean="0"/>
              <a:t>The match logic </a:t>
            </a:r>
            <a:r>
              <a:rPr lang="en-US" sz="1800" dirty="0"/>
              <a:t>compares the content of the storage cell with </a:t>
            </a:r>
            <a:r>
              <a:rPr lang="en-US" sz="1800" dirty="0" smtClean="0"/>
              <a:t>the corresponding un­masked </a:t>
            </a:r>
            <a:r>
              <a:rPr lang="en-US" sz="1800" dirty="0"/>
              <a:t>bit of the argument and provides an output for the decision logic </a:t>
            </a:r>
            <a:r>
              <a:rPr lang="en-US" sz="1800" dirty="0" smtClean="0"/>
              <a:t>that sets </a:t>
            </a:r>
            <a:r>
              <a:rPr lang="en-US" sz="1800" dirty="0"/>
              <a:t>the bit in M,. </a:t>
            </a:r>
            <a:endParaRPr lang="en-US" sz="1800" dirty="0"/>
          </a:p>
        </p:txBody>
      </p:sp>
      <p:pic>
        <p:nvPicPr>
          <p:cNvPr id="4" name="Picture 3"/>
          <p:cNvPicPr>
            <a:picLocks noChangeAspect="1"/>
          </p:cNvPicPr>
          <p:nvPr/>
        </p:nvPicPr>
        <p:blipFill>
          <a:blip r:embed="rId1"/>
          <a:stretch>
            <a:fillRect/>
          </a:stretch>
        </p:blipFill>
        <p:spPr>
          <a:xfrm>
            <a:off x="4724400" y="1371599"/>
            <a:ext cx="4162958" cy="42711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8" y="0"/>
            <a:ext cx="6477000" cy="838200"/>
          </a:xfrm>
        </p:spPr>
        <p:txBody>
          <a:bodyPr/>
          <a:lstStyle/>
          <a:p>
            <a:r>
              <a:rPr lang="en-US" b="1" dirty="0" smtClean="0"/>
              <a:t>Match Logic</a:t>
            </a:r>
            <a:endParaRPr lang="en-US" b="1" dirty="0"/>
          </a:p>
        </p:txBody>
      </p:sp>
      <p:sp>
        <p:nvSpPr>
          <p:cNvPr id="3" name="Content Placeholder 2"/>
          <p:cNvSpPr>
            <a:spLocks noGrp="1"/>
          </p:cNvSpPr>
          <p:nvPr>
            <p:ph idx="1"/>
          </p:nvPr>
        </p:nvSpPr>
        <p:spPr>
          <a:xfrm>
            <a:off x="304800" y="990600"/>
            <a:ext cx="8305800" cy="5638800"/>
          </a:xfrm>
        </p:spPr>
        <p:txBody>
          <a:bodyPr/>
          <a:lstStyle/>
          <a:p>
            <a:pPr algn="just"/>
            <a:r>
              <a:rPr lang="en-US" sz="1800" dirty="0"/>
              <a:t>The match logic for each word can be derived from the comparison </a:t>
            </a:r>
            <a:r>
              <a:rPr lang="en-US" sz="1800" dirty="0" smtClean="0"/>
              <a:t>algorithm for </a:t>
            </a:r>
            <a:r>
              <a:rPr lang="en-US" sz="1800" dirty="0"/>
              <a:t>two binary numbers. </a:t>
            </a:r>
            <a:endParaRPr lang="en-US" sz="1800" dirty="0" smtClean="0"/>
          </a:p>
          <a:p>
            <a:pPr algn="just"/>
            <a:r>
              <a:rPr lang="en-US" sz="1800" dirty="0" smtClean="0"/>
              <a:t>First</a:t>
            </a:r>
            <a:r>
              <a:rPr lang="en-US" sz="1800" dirty="0"/>
              <a:t>, we neglect the key bits and compare the </a:t>
            </a:r>
            <a:r>
              <a:rPr lang="en-US" sz="1800" dirty="0" smtClean="0"/>
              <a:t>argu­ment </a:t>
            </a:r>
            <a:r>
              <a:rPr lang="en-US" sz="1800" dirty="0"/>
              <a:t>in A with the bits stored in the cells of the words. </a:t>
            </a:r>
            <a:endParaRPr lang="en-US" sz="1800" dirty="0" smtClean="0"/>
          </a:p>
          <a:p>
            <a:pPr algn="just"/>
            <a:r>
              <a:rPr lang="en-US" sz="1800" dirty="0" smtClean="0"/>
              <a:t>Word </a:t>
            </a:r>
            <a:r>
              <a:rPr lang="en-US" sz="1800" dirty="0" err="1"/>
              <a:t>i</a:t>
            </a:r>
            <a:r>
              <a:rPr lang="en-US" sz="1800" dirty="0"/>
              <a:t> is equal to </a:t>
            </a:r>
            <a:r>
              <a:rPr lang="en-US" sz="1800" dirty="0" smtClean="0"/>
              <a:t>the argument </a:t>
            </a:r>
            <a:r>
              <a:rPr lang="en-US" sz="1800" dirty="0"/>
              <a:t>in A if </a:t>
            </a:r>
            <a:r>
              <a:rPr lang="en-US" sz="1800" dirty="0" err="1" smtClean="0"/>
              <a:t>Aj</a:t>
            </a:r>
            <a:r>
              <a:rPr lang="en-US" sz="1800" dirty="0" smtClean="0"/>
              <a:t> </a:t>
            </a:r>
            <a:r>
              <a:rPr lang="en-US" sz="1800" dirty="0"/>
              <a:t>= </a:t>
            </a:r>
            <a:r>
              <a:rPr lang="en-US" sz="1800" dirty="0" err="1" smtClean="0"/>
              <a:t>Fij</a:t>
            </a:r>
            <a:r>
              <a:rPr lang="en-US" sz="1800" dirty="0" smtClean="0"/>
              <a:t> </a:t>
            </a:r>
            <a:r>
              <a:rPr lang="en-US" sz="1800" dirty="0"/>
              <a:t>for j = 1, 2, ... , n. </a:t>
            </a:r>
            <a:endParaRPr lang="en-US" sz="1800" dirty="0" smtClean="0"/>
          </a:p>
          <a:p>
            <a:pPr algn="just"/>
            <a:r>
              <a:rPr lang="en-US" sz="1800" dirty="0" smtClean="0"/>
              <a:t>Two </a:t>
            </a:r>
            <a:r>
              <a:rPr lang="en-US" sz="1800" dirty="0"/>
              <a:t>bits are equal if they are </a:t>
            </a:r>
            <a:r>
              <a:rPr lang="en-US" sz="1800" dirty="0" smtClean="0"/>
              <a:t>both 1 </a:t>
            </a:r>
            <a:r>
              <a:rPr lang="en-US" sz="1800" dirty="0"/>
              <a:t>or both 0. The equality of two bits can be expressed logically by the </a:t>
            </a:r>
            <a:r>
              <a:rPr lang="en-US" sz="1800" dirty="0" smtClean="0"/>
              <a:t>Boolean function </a:t>
            </a:r>
            <a:endParaRPr lang="en-US" sz="1800" dirty="0" smtClean="0"/>
          </a:p>
          <a:p>
            <a:pPr algn="just"/>
            <a:endParaRPr lang="en-US" sz="1800" dirty="0"/>
          </a:p>
          <a:p>
            <a:pPr algn="just"/>
            <a:endParaRPr lang="en-US" sz="1800" dirty="0" smtClean="0"/>
          </a:p>
          <a:p>
            <a:pPr algn="just"/>
            <a:r>
              <a:rPr lang="en-US" sz="1800" dirty="0" smtClean="0"/>
              <a:t>where </a:t>
            </a:r>
            <a:r>
              <a:rPr lang="en-US" sz="1800" dirty="0" err="1" smtClean="0"/>
              <a:t>xj</a:t>
            </a:r>
            <a:r>
              <a:rPr lang="en-US" sz="1800" dirty="0" smtClean="0"/>
              <a:t> </a:t>
            </a:r>
            <a:r>
              <a:rPr lang="en-US" sz="1800" dirty="0"/>
              <a:t>= 1 if the pair of bits in position j are equal; otherwise, </a:t>
            </a:r>
            <a:r>
              <a:rPr lang="en-US" sz="1800" dirty="0" err="1" smtClean="0"/>
              <a:t>xj</a:t>
            </a:r>
            <a:r>
              <a:rPr lang="en-US" sz="1800" dirty="0" smtClean="0"/>
              <a:t> </a:t>
            </a:r>
            <a:r>
              <a:rPr lang="en-US" sz="1800" dirty="0"/>
              <a:t>= </a:t>
            </a:r>
            <a:r>
              <a:rPr lang="en-US" sz="1800" dirty="0" smtClean="0"/>
              <a:t>0. </a:t>
            </a:r>
            <a:endParaRPr lang="en-US" sz="1800" dirty="0" smtClean="0"/>
          </a:p>
          <a:p>
            <a:pPr algn="just"/>
            <a:r>
              <a:rPr lang="en-US" sz="1800" dirty="0" smtClean="0"/>
              <a:t>For </a:t>
            </a:r>
            <a:r>
              <a:rPr lang="en-US" sz="1800" dirty="0"/>
              <a:t>a word </a:t>
            </a:r>
            <a:r>
              <a:rPr lang="en-US" sz="1800" dirty="0" err="1" smtClean="0"/>
              <a:t>i</a:t>
            </a:r>
            <a:r>
              <a:rPr lang="en-US" sz="1800" dirty="0" smtClean="0"/>
              <a:t> to </a:t>
            </a:r>
            <a:r>
              <a:rPr lang="en-US" sz="1800" dirty="0"/>
              <a:t>be equal to the argument in A we must have all </a:t>
            </a:r>
            <a:r>
              <a:rPr lang="en-US" sz="1800" dirty="0" err="1" smtClean="0"/>
              <a:t>xj</a:t>
            </a:r>
            <a:r>
              <a:rPr lang="en-US" sz="1800" dirty="0" smtClean="0"/>
              <a:t> variables equal </a:t>
            </a:r>
            <a:r>
              <a:rPr lang="en-US" sz="1800" dirty="0"/>
              <a:t>to 1. </a:t>
            </a:r>
            <a:endParaRPr lang="en-US" sz="1800" dirty="0" smtClean="0"/>
          </a:p>
          <a:p>
            <a:pPr algn="just"/>
            <a:r>
              <a:rPr lang="en-US" sz="1800" dirty="0" smtClean="0"/>
              <a:t>This </a:t>
            </a:r>
            <a:r>
              <a:rPr lang="en-US" sz="1800" dirty="0"/>
              <a:t>is the condition for setting the corresponding match bit </a:t>
            </a:r>
            <a:r>
              <a:rPr lang="en-US" sz="1800" dirty="0" err="1" smtClean="0"/>
              <a:t>Mi</a:t>
            </a:r>
            <a:r>
              <a:rPr lang="en-US" sz="1800" dirty="0" smtClean="0"/>
              <a:t> to 1</a:t>
            </a:r>
            <a:r>
              <a:rPr lang="en-US" sz="1800" dirty="0"/>
              <a:t>. </a:t>
            </a:r>
            <a:endParaRPr lang="en-US" sz="1800" dirty="0" smtClean="0"/>
          </a:p>
          <a:p>
            <a:pPr algn="just"/>
            <a:r>
              <a:rPr lang="en-US" sz="1800" dirty="0" smtClean="0"/>
              <a:t>The </a:t>
            </a:r>
            <a:r>
              <a:rPr lang="en-US" sz="1800" dirty="0"/>
              <a:t>Boolean function for this condition </a:t>
            </a:r>
            <a:r>
              <a:rPr lang="en-US" sz="1800" dirty="0" smtClean="0"/>
              <a:t>is </a:t>
            </a:r>
            <a:endParaRPr lang="en-US" sz="1800" dirty="0" smtClean="0"/>
          </a:p>
          <a:p>
            <a:pPr algn="just"/>
            <a:endParaRPr lang="en-US" sz="1800" dirty="0" smtClean="0"/>
          </a:p>
          <a:p>
            <a:pPr algn="just"/>
            <a:endParaRPr lang="en-US" sz="1800" dirty="0"/>
          </a:p>
          <a:p>
            <a:pPr algn="just"/>
            <a:r>
              <a:rPr lang="en-US" sz="1800" dirty="0" smtClean="0"/>
              <a:t>and </a:t>
            </a:r>
            <a:r>
              <a:rPr lang="en-US" sz="1800" dirty="0"/>
              <a:t>constitutes the AND operation of all pairs of matched bits in a word. </a:t>
            </a:r>
            <a:endParaRPr lang="en-US" sz="1800" dirty="0"/>
          </a:p>
        </p:txBody>
      </p:sp>
      <p:pic>
        <p:nvPicPr>
          <p:cNvPr id="5" name="Picture 4"/>
          <p:cNvPicPr>
            <a:picLocks noChangeAspect="1"/>
          </p:cNvPicPr>
          <p:nvPr/>
        </p:nvPicPr>
        <p:blipFill>
          <a:blip r:embed="rId1"/>
          <a:stretch>
            <a:fillRect/>
          </a:stretch>
        </p:blipFill>
        <p:spPr>
          <a:xfrm>
            <a:off x="3310948" y="3253581"/>
            <a:ext cx="1809750" cy="419100"/>
          </a:xfrm>
          <a:prstGeom prst="rect">
            <a:avLst/>
          </a:prstGeom>
        </p:spPr>
      </p:pic>
      <p:pic>
        <p:nvPicPr>
          <p:cNvPr id="6" name="Picture 5"/>
          <p:cNvPicPr>
            <a:picLocks noChangeAspect="1"/>
          </p:cNvPicPr>
          <p:nvPr/>
        </p:nvPicPr>
        <p:blipFill>
          <a:blip r:embed="rId2"/>
          <a:stretch>
            <a:fillRect/>
          </a:stretch>
        </p:blipFill>
        <p:spPr>
          <a:xfrm>
            <a:off x="3285548" y="5449888"/>
            <a:ext cx="1781175" cy="438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9959</Words>
  <Application>WPS Presentation</Application>
  <PresentationFormat>On-screen Show (4:3)</PresentationFormat>
  <Paragraphs>126</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MS PGothic</vt:lpstr>
      <vt:lpstr>Calibri</vt:lpstr>
      <vt:lpstr>Microsoft YaHei</vt:lpstr>
      <vt:lpstr>Arial Unicode MS</vt:lpstr>
      <vt:lpstr>Office Theme</vt:lpstr>
      <vt:lpstr>PowerPoint 演示文稿</vt:lpstr>
      <vt:lpstr>Need of Associative Memory</vt:lpstr>
      <vt:lpstr>Associative Memory and its importance</vt:lpstr>
      <vt:lpstr>Hardware Organization</vt:lpstr>
      <vt:lpstr>PowerPoint 演示文稿</vt:lpstr>
      <vt:lpstr>PowerPoint 演示文稿</vt:lpstr>
      <vt:lpstr>PowerPoint 演示文稿</vt:lpstr>
      <vt:lpstr>PowerPoint 演示文稿</vt:lpstr>
      <vt:lpstr>Match Logic</vt:lpstr>
      <vt:lpstr>Cache Memory</vt:lpstr>
      <vt:lpstr>PowerPoint 演示文稿</vt:lpstr>
      <vt:lpstr>Basic Operation of Cache</vt:lpstr>
      <vt:lpstr>Performance of Cache</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satvi</cp:lastModifiedBy>
  <cp:revision>1436</cp:revision>
  <dcterms:created xsi:type="dcterms:W3CDTF">2010-04-09T07:36:00Z</dcterms:created>
  <dcterms:modified xsi:type="dcterms:W3CDTF">2023-05-13T10:17:03Z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3718D2B2D0AF44AF9B3BD655E172DB88</vt:lpwstr>
  </property>
  <property fmtid="{D5CDD505-2E9C-101B-9397-08002B2CF9AE}" pid="3" name="KSOProductBuildVer">
    <vt:lpwstr>1033-11.2.0.11537</vt:lpwstr>
  </property>
</Properties>
</file>