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26" r:id="rId3"/>
    <p:sldId id="327" r:id="rId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24" autoAdjust="0"/>
  </p:normalViewPr>
  <p:slideViewPr>
    <p:cSldViewPr>
      <p:cViewPr varScale="1">
        <p:scale>
          <a:sx n="83" d="100"/>
          <a:sy n="83" d="100"/>
        </p:scale>
        <p:origin x="1421"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defRPr>
            </a:lvl1pPr>
          </a:lstStyle>
          <a:p>
            <a:fld id="{99D6F25E-4331-49B5-985A-2CDB1C4D7CA5}"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MS PGothic" panose="020B0600070205080204" pitchFamily="34"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775DC763-8AAC-4A07-A453-38B55A3783BD}" type="slidenum">
              <a:rPr lang="en-US"/>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3"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4"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Writing into Cache</a:t>
            </a:r>
            <a:endParaRPr lang="en-US" b="1" dirty="0"/>
          </a:p>
        </p:txBody>
      </p:sp>
      <p:sp>
        <p:nvSpPr>
          <p:cNvPr id="3" name="Content Placeholder 2"/>
          <p:cNvSpPr>
            <a:spLocks noGrp="1"/>
          </p:cNvSpPr>
          <p:nvPr>
            <p:ph idx="1"/>
          </p:nvPr>
        </p:nvSpPr>
        <p:spPr>
          <a:xfrm>
            <a:off x="76200" y="914400"/>
            <a:ext cx="8839200" cy="5638800"/>
          </a:xfrm>
        </p:spPr>
        <p:txBody>
          <a:bodyPr/>
          <a:lstStyle/>
          <a:p>
            <a:pPr algn="just"/>
            <a:r>
              <a:rPr lang="en-US" sz="1800" dirty="0"/>
              <a:t>An important aspect of cache organization is concerned with memory </a:t>
            </a:r>
            <a:r>
              <a:rPr lang="en-US" sz="1800" dirty="0" smtClean="0"/>
              <a:t>write requests</a:t>
            </a:r>
            <a:r>
              <a:rPr lang="en-US" sz="1800" dirty="0"/>
              <a:t>. When the CPU finds a word in cache during a read operation, </a:t>
            </a:r>
            <a:r>
              <a:rPr lang="en-US" sz="1800" dirty="0" smtClean="0"/>
              <a:t>the main </a:t>
            </a:r>
            <a:r>
              <a:rPr lang="en-US" sz="1800" dirty="0"/>
              <a:t>memory is not involved in the </a:t>
            </a:r>
            <a:r>
              <a:rPr lang="en-US" sz="1800" dirty="0" smtClean="0"/>
              <a:t>transfer. There </a:t>
            </a:r>
            <a:r>
              <a:rPr lang="en-US" sz="1800" dirty="0"/>
              <a:t>are two ways that the system can proceed. </a:t>
            </a:r>
            <a:endParaRPr lang="en-US" sz="1800" dirty="0" smtClean="0"/>
          </a:p>
          <a:p>
            <a:pPr algn="just"/>
            <a:r>
              <a:rPr lang="en-US" sz="2000" b="1" dirty="0"/>
              <a:t>write-through method</a:t>
            </a:r>
            <a:r>
              <a:rPr lang="en-US" sz="2000" b="1" dirty="0">
                <a:highlight>
                  <a:srgbClr val="FFFF00"/>
                </a:highlight>
              </a:rPr>
              <a:t> </a:t>
            </a:r>
            <a:r>
              <a:rPr lang="en-US" sz="1800" b="1" dirty="0" smtClean="0">
                <a:highlight>
                  <a:srgbClr val="FFFF00"/>
                </a:highlight>
              </a:rPr>
              <a:t>: </a:t>
            </a:r>
            <a:r>
              <a:rPr lang="en-US" sz="1800" dirty="0" smtClean="0">
                <a:highlight>
                  <a:srgbClr val="FFFF00"/>
                </a:highlight>
              </a:rPr>
              <a:t>The </a:t>
            </a:r>
            <a:r>
              <a:rPr lang="en-US" sz="1800" dirty="0">
                <a:highlight>
                  <a:srgbClr val="FFFF00"/>
                </a:highlight>
              </a:rPr>
              <a:t>simplest and most commonly used procedure is to update </a:t>
            </a:r>
            <a:r>
              <a:rPr lang="en-US" sz="1800" dirty="0" smtClean="0">
                <a:highlight>
                  <a:srgbClr val="FFFF00"/>
                </a:highlight>
              </a:rPr>
              <a:t>main memory </a:t>
            </a:r>
            <a:r>
              <a:rPr lang="en-US" sz="1800" dirty="0">
                <a:highlight>
                  <a:srgbClr val="FFFF00"/>
                </a:highlight>
              </a:rPr>
              <a:t>with every memory write operation, with cache memory being </a:t>
            </a:r>
            <a:r>
              <a:rPr lang="en-US" sz="1800" dirty="0" smtClean="0">
                <a:highlight>
                  <a:srgbClr val="FFFF00"/>
                </a:highlight>
              </a:rPr>
              <a:t>up­dated </a:t>
            </a:r>
            <a:r>
              <a:rPr lang="en-US" sz="1800" dirty="0">
                <a:highlight>
                  <a:srgbClr val="FFFF00"/>
                </a:highlight>
              </a:rPr>
              <a:t>in parallel if it contains the word at the specified </a:t>
            </a:r>
            <a:r>
              <a:rPr lang="en-US" sz="1800" dirty="0" smtClean="0">
                <a:highlight>
                  <a:srgbClr val="FFFF00"/>
                </a:highlight>
              </a:rPr>
              <a:t>address. This </a:t>
            </a:r>
            <a:r>
              <a:rPr lang="en-US" sz="1800" dirty="0">
                <a:highlight>
                  <a:srgbClr val="FFFF00"/>
                </a:highlight>
              </a:rPr>
              <a:t>method has the advantage that main </a:t>
            </a:r>
            <a:r>
              <a:rPr lang="en-US" sz="1800" dirty="0" smtClean="0">
                <a:highlight>
                  <a:srgbClr val="FFFF00"/>
                </a:highlight>
              </a:rPr>
              <a:t>memory always </a:t>
            </a:r>
            <a:r>
              <a:rPr lang="en-US" sz="1800" dirty="0">
                <a:highlight>
                  <a:srgbClr val="FFFF00"/>
                </a:highlight>
              </a:rPr>
              <a:t>contains the same data as the </a:t>
            </a:r>
            <a:r>
              <a:rPr lang="en-US" sz="1800" dirty="0" smtClean="0">
                <a:highlight>
                  <a:srgbClr val="FFFF00"/>
                </a:highlight>
              </a:rPr>
              <a:t>cache</a:t>
            </a:r>
            <a:r>
              <a:rPr lang="en-US" sz="1800" dirty="0" smtClean="0"/>
              <a:t>. This </a:t>
            </a:r>
            <a:r>
              <a:rPr lang="en-US" sz="1800" dirty="0"/>
              <a:t>characteristic is important </a:t>
            </a:r>
            <a:r>
              <a:rPr lang="en-US" sz="1800" dirty="0" smtClean="0"/>
              <a:t>in systems </a:t>
            </a:r>
            <a:r>
              <a:rPr lang="en-US" sz="1800" dirty="0"/>
              <a:t>with direct memory access transfers</a:t>
            </a:r>
            <a:r>
              <a:rPr lang="en-US" sz="1800" dirty="0" smtClean="0"/>
              <a:t>. It </a:t>
            </a:r>
            <a:r>
              <a:rPr lang="en-US" sz="1800" dirty="0"/>
              <a:t>ensures that the data </a:t>
            </a:r>
            <a:r>
              <a:rPr lang="en-US" sz="1800" dirty="0" smtClean="0"/>
              <a:t>residing in </a:t>
            </a:r>
            <a:r>
              <a:rPr lang="en-US" sz="1800" dirty="0"/>
              <a:t>main memory are valid at all times so that an 110 device </a:t>
            </a:r>
            <a:r>
              <a:rPr lang="en-US" sz="1800" dirty="0" smtClean="0"/>
              <a:t>communicating through </a:t>
            </a:r>
            <a:r>
              <a:rPr lang="en-US" sz="1800" dirty="0"/>
              <a:t>DMA would receive the most recent updated </a:t>
            </a:r>
            <a:r>
              <a:rPr lang="en-US" sz="1800" dirty="0" smtClean="0"/>
              <a:t>data. </a:t>
            </a:r>
            <a:endParaRPr lang="en-US" sz="1800" dirty="0" smtClean="0"/>
          </a:p>
          <a:p>
            <a:pPr algn="just"/>
            <a:r>
              <a:rPr lang="en-US" sz="2000" b="1" dirty="0"/>
              <a:t>write-back method </a:t>
            </a:r>
            <a:r>
              <a:rPr lang="en-US" sz="2000" b="1" dirty="0" smtClean="0"/>
              <a:t>: </a:t>
            </a:r>
            <a:r>
              <a:rPr lang="en-US" sz="1800" dirty="0" smtClean="0"/>
              <a:t>I</a:t>
            </a:r>
            <a:r>
              <a:rPr lang="en-US" sz="1800" dirty="0" smtClean="0">
                <a:highlight>
                  <a:srgbClr val="FFFF00"/>
                </a:highlight>
              </a:rPr>
              <a:t>n </a:t>
            </a:r>
            <a:r>
              <a:rPr lang="en-US" sz="1800" dirty="0">
                <a:highlight>
                  <a:srgbClr val="FFFF00"/>
                </a:highlight>
              </a:rPr>
              <a:t>this method </a:t>
            </a:r>
            <a:r>
              <a:rPr lang="en-US" sz="1800" dirty="0" smtClean="0">
                <a:highlight>
                  <a:srgbClr val="FFFF00"/>
                </a:highlight>
              </a:rPr>
              <a:t>only the </a:t>
            </a:r>
            <a:r>
              <a:rPr lang="en-US" sz="1800" dirty="0">
                <a:highlight>
                  <a:srgbClr val="FFFF00"/>
                </a:highlight>
              </a:rPr>
              <a:t>cache location is updated during a write </a:t>
            </a:r>
            <a:r>
              <a:rPr lang="en-US" sz="1800" dirty="0" smtClean="0">
                <a:highlight>
                  <a:srgbClr val="FFFF00"/>
                </a:highlight>
              </a:rPr>
              <a:t>operation. The </a:t>
            </a:r>
            <a:r>
              <a:rPr lang="en-US" sz="1800" dirty="0">
                <a:highlight>
                  <a:srgbClr val="FFFF00"/>
                </a:highlight>
              </a:rPr>
              <a:t>location is </a:t>
            </a:r>
            <a:r>
              <a:rPr lang="en-US" sz="1800" dirty="0" smtClean="0">
                <a:highlight>
                  <a:srgbClr val="FFFF00"/>
                </a:highlight>
              </a:rPr>
              <a:t>then marked </a:t>
            </a:r>
            <a:r>
              <a:rPr lang="en-US" sz="1800" dirty="0">
                <a:highlight>
                  <a:srgbClr val="FFFF00"/>
                </a:highlight>
              </a:rPr>
              <a:t>by a flag so that later when the word is removed from the cache it </a:t>
            </a:r>
            <a:r>
              <a:rPr lang="en-US" sz="1800" dirty="0" smtClean="0">
                <a:highlight>
                  <a:srgbClr val="FFFF00"/>
                </a:highlight>
              </a:rPr>
              <a:t>is copied </a:t>
            </a:r>
            <a:r>
              <a:rPr lang="en-US" sz="1800" dirty="0">
                <a:highlight>
                  <a:srgbClr val="FFFF00"/>
                </a:highlight>
              </a:rPr>
              <a:t>into main memory. </a:t>
            </a:r>
            <a:r>
              <a:rPr lang="en-US" sz="1800" dirty="0" smtClean="0">
                <a:highlight>
                  <a:srgbClr val="FFFF00"/>
                </a:highlight>
              </a:rPr>
              <a:t>The </a:t>
            </a:r>
            <a:r>
              <a:rPr lang="en-US" sz="1800" dirty="0">
                <a:highlight>
                  <a:srgbClr val="FFFF00"/>
                </a:highlight>
              </a:rPr>
              <a:t>reason for the write-back method is that during the time a word resides in the cache, it may be updated several times; however, as long as the word remains in the cache, it does not matter whether the copy in main memory is out of date, since requests from the word are filled from the </a:t>
            </a:r>
            <a:r>
              <a:rPr lang="en-US" sz="1800" dirty="0" smtClean="0">
                <a:highlight>
                  <a:srgbClr val="FFFF00"/>
                </a:highlight>
              </a:rPr>
              <a:t>cache. It </a:t>
            </a:r>
            <a:r>
              <a:rPr lang="en-US" sz="1800" dirty="0">
                <a:highlight>
                  <a:srgbClr val="FFFF00"/>
                </a:highlight>
              </a:rPr>
              <a:t>is only when the word is displaced from the cache that an accurate copy need be rewritten into main memory.</a:t>
            </a:r>
            <a:r>
              <a:rPr lang="en-US" sz="1800" dirty="0"/>
              <a:t> Analytical results indicate that the number of memory writes in a typical program ranges between 10 and 30  percent of the total references to memory. </a:t>
            </a:r>
            <a:endParaRPr lang="en-US" sz="1800" dirty="0"/>
          </a:p>
          <a:p>
            <a:pPr algn="just"/>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04800" y="914400"/>
            <a:ext cx="8610600" cy="5638800"/>
          </a:xfrm>
        </p:spPr>
        <p:txBody>
          <a:bodyPr/>
          <a:lstStyle/>
          <a:p>
            <a:pPr algn="just"/>
            <a:r>
              <a:rPr lang="en-US" sz="1800" dirty="0"/>
              <a:t>One more aspect of cache organization that must be taken into </a:t>
            </a:r>
            <a:r>
              <a:rPr lang="en-US" sz="1800" dirty="0" smtClean="0"/>
              <a:t>consideration is </a:t>
            </a:r>
            <a:r>
              <a:rPr lang="en-US" sz="1800" dirty="0"/>
              <a:t>the problem of initialization. </a:t>
            </a:r>
            <a:endParaRPr lang="en-US" sz="1800" dirty="0" smtClean="0"/>
          </a:p>
          <a:p>
            <a:pPr algn="just"/>
            <a:r>
              <a:rPr lang="en-US" sz="1800" dirty="0" smtClean="0"/>
              <a:t>The </a:t>
            </a:r>
            <a:r>
              <a:rPr lang="en-US" sz="1800" dirty="0"/>
              <a:t>cache is initialized when power is </a:t>
            </a:r>
            <a:r>
              <a:rPr lang="en-US" sz="1800" dirty="0" smtClean="0"/>
              <a:t>applied to </a:t>
            </a:r>
            <a:r>
              <a:rPr lang="en-US" sz="1800" dirty="0"/>
              <a:t>the computer or when the main memory is loaded with a complete set </a:t>
            </a:r>
            <a:r>
              <a:rPr lang="en-US" sz="1800" dirty="0" smtClean="0"/>
              <a:t>of programs </a:t>
            </a:r>
            <a:r>
              <a:rPr lang="en-US" sz="1800" dirty="0"/>
              <a:t>from auxiliary memory. </a:t>
            </a:r>
            <a:endParaRPr lang="en-US" sz="1800" dirty="0" smtClean="0"/>
          </a:p>
          <a:p>
            <a:pPr algn="just"/>
            <a:r>
              <a:rPr lang="en-US" sz="1800" dirty="0" smtClean="0">
                <a:highlight>
                  <a:srgbClr val="FFFF00"/>
                </a:highlight>
              </a:rPr>
              <a:t>After </a:t>
            </a:r>
            <a:r>
              <a:rPr lang="en-US" sz="1800" dirty="0">
                <a:highlight>
                  <a:srgbClr val="FFFF00"/>
                </a:highlight>
              </a:rPr>
              <a:t>initialization the cache is </a:t>
            </a:r>
            <a:r>
              <a:rPr lang="en-US" sz="1800" dirty="0" smtClean="0">
                <a:highlight>
                  <a:srgbClr val="FFFF00"/>
                </a:highlight>
              </a:rPr>
              <a:t>considered to </a:t>
            </a:r>
            <a:r>
              <a:rPr lang="en-US" sz="1800" dirty="0">
                <a:highlight>
                  <a:srgbClr val="FFFF00"/>
                </a:highlight>
              </a:rPr>
              <a:t>be empty, but in effect it contains some </a:t>
            </a:r>
            <a:r>
              <a:rPr lang="en-US" sz="1800" dirty="0" smtClean="0">
                <a:highlight>
                  <a:srgbClr val="FFFF00"/>
                </a:highlight>
              </a:rPr>
              <a:t>non valid </a:t>
            </a:r>
            <a:r>
              <a:rPr lang="en-US" sz="1800" dirty="0">
                <a:highlight>
                  <a:srgbClr val="FFFF00"/>
                </a:highlight>
              </a:rPr>
              <a:t>data. </a:t>
            </a:r>
            <a:endParaRPr lang="en-US" sz="1800" dirty="0" smtClean="0">
              <a:highlight>
                <a:srgbClr val="FFFF00"/>
              </a:highlight>
            </a:endParaRPr>
          </a:p>
          <a:p>
            <a:pPr algn="just"/>
            <a:r>
              <a:rPr lang="en-US" sz="1800" dirty="0" smtClean="0">
                <a:highlight>
                  <a:srgbClr val="FFFF00"/>
                </a:highlight>
              </a:rPr>
              <a:t>It </a:t>
            </a:r>
            <a:r>
              <a:rPr lang="en-US" sz="1800" dirty="0">
                <a:highlight>
                  <a:srgbClr val="FFFF00"/>
                </a:highlight>
              </a:rPr>
              <a:t>is customary </a:t>
            </a:r>
            <a:r>
              <a:rPr lang="en-US" sz="1800" dirty="0" smtClean="0">
                <a:highlight>
                  <a:srgbClr val="FFFF00"/>
                </a:highlight>
              </a:rPr>
              <a:t>to include </a:t>
            </a:r>
            <a:r>
              <a:rPr lang="en-US" sz="1800" dirty="0">
                <a:highlight>
                  <a:srgbClr val="FFFF00"/>
                </a:highlight>
              </a:rPr>
              <a:t>with each word in cache a </a:t>
            </a:r>
            <a:r>
              <a:rPr lang="en-US" sz="1800" b="1" dirty="0">
                <a:highlight>
                  <a:srgbClr val="FFFF00"/>
                </a:highlight>
              </a:rPr>
              <a:t>valid bit</a:t>
            </a:r>
            <a:r>
              <a:rPr lang="en-US" sz="1800" dirty="0">
                <a:highlight>
                  <a:srgbClr val="FFFF00"/>
                </a:highlight>
              </a:rPr>
              <a:t> to indicate whether or not the </a:t>
            </a:r>
            <a:r>
              <a:rPr lang="en-US" sz="1800" dirty="0" smtClean="0">
                <a:highlight>
                  <a:srgbClr val="FFFF00"/>
                </a:highlight>
              </a:rPr>
              <a:t>word contains </a:t>
            </a:r>
            <a:r>
              <a:rPr lang="en-US" sz="1800" dirty="0">
                <a:highlight>
                  <a:srgbClr val="FFFF00"/>
                </a:highlight>
              </a:rPr>
              <a:t>valid </a:t>
            </a:r>
            <a:r>
              <a:rPr lang="en-US" sz="1800" dirty="0" smtClean="0">
                <a:highlight>
                  <a:srgbClr val="FFFF00"/>
                </a:highlight>
              </a:rPr>
              <a:t>data. </a:t>
            </a:r>
            <a:endParaRPr lang="en-US" sz="1800" dirty="0" smtClean="0">
              <a:highlight>
                <a:srgbClr val="FFFF00"/>
              </a:highlight>
            </a:endParaRPr>
          </a:p>
          <a:p>
            <a:pPr algn="just"/>
            <a:r>
              <a:rPr lang="en-US" sz="1800" dirty="0" smtClean="0">
                <a:highlight>
                  <a:srgbClr val="FFFF00"/>
                </a:highlight>
              </a:rPr>
              <a:t>The </a:t>
            </a:r>
            <a:r>
              <a:rPr lang="en-US" sz="1800" dirty="0">
                <a:highlight>
                  <a:srgbClr val="FFFF00"/>
                </a:highlight>
              </a:rPr>
              <a:t>cache is initialized by clearing all the valid bits to 0. </a:t>
            </a:r>
            <a:endParaRPr lang="en-US" sz="1800" dirty="0" smtClean="0">
              <a:highlight>
                <a:srgbClr val="FFFF00"/>
              </a:highlight>
            </a:endParaRPr>
          </a:p>
          <a:p>
            <a:pPr algn="just"/>
            <a:r>
              <a:rPr lang="en-US" sz="1800" dirty="0" smtClean="0">
                <a:highlight>
                  <a:srgbClr val="FFFF00"/>
                </a:highlight>
              </a:rPr>
              <a:t>The </a:t>
            </a:r>
            <a:r>
              <a:rPr lang="en-US" sz="1800" dirty="0">
                <a:highlight>
                  <a:srgbClr val="FFFF00"/>
                </a:highlight>
              </a:rPr>
              <a:t>valid bit </a:t>
            </a:r>
            <a:r>
              <a:rPr lang="en-US" sz="1800" dirty="0" smtClean="0">
                <a:highlight>
                  <a:srgbClr val="FFFF00"/>
                </a:highlight>
              </a:rPr>
              <a:t>of a </a:t>
            </a:r>
            <a:r>
              <a:rPr lang="en-US" sz="1800" dirty="0">
                <a:highlight>
                  <a:srgbClr val="FFFF00"/>
                </a:highlight>
              </a:rPr>
              <a:t>particular cache word is set to 1 the first time this word is loaded from </a:t>
            </a:r>
            <a:r>
              <a:rPr lang="en-US" sz="1800" dirty="0" smtClean="0">
                <a:highlight>
                  <a:srgbClr val="FFFF00"/>
                </a:highlight>
              </a:rPr>
              <a:t>main memory </a:t>
            </a:r>
            <a:r>
              <a:rPr lang="en-US" sz="1800" dirty="0">
                <a:highlight>
                  <a:srgbClr val="FFFF00"/>
                </a:highlight>
              </a:rPr>
              <a:t>and stays set unless the cache has to be initialized again. </a:t>
            </a:r>
            <a:endParaRPr lang="en-US" sz="1800" dirty="0" smtClean="0">
              <a:highlight>
                <a:srgbClr val="FFFF00"/>
              </a:highlight>
            </a:endParaRPr>
          </a:p>
          <a:p>
            <a:pPr algn="just"/>
            <a:r>
              <a:rPr lang="en-US" sz="1800" dirty="0" smtClean="0">
                <a:highlight>
                  <a:srgbClr val="FFFF00"/>
                </a:highlight>
              </a:rPr>
              <a:t>The intro­duction </a:t>
            </a:r>
            <a:r>
              <a:rPr lang="en-US" sz="1800" dirty="0">
                <a:highlight>
                  <a:srgbClr val="FFFF00"/>
                </a:highlight>
              </a:rPr>
              <a:t>of the valid bit means that a word in cache is not replaced by </a:t>
            </a:r>
            <a:r>
              <a:rPr lang="en-US" sz="1800" dirty="0" smtClean="0">
                <a:highlight>
                  <a:srgbClr val="FFFF00"/>
                </a:highlight>
              </a:rPr>
              <a:t>another word </a:t>
            </a:r>
            <a:r>
              <a:rPr lang="en-US" sz="1800" dirty="0">
                <a:highlight>
                  <a:srgbClr val="FFFF00"/>
                </a:highlight>
              </a:rPr>
              <a:t>unless the valid bit is set to 1 and a mismatch of tags occurs</a:t>
            </a:r>
            <a:r>
              <a:rPr lang="en-US" sz="1800" dirty="0" smtClean="0">
                <a:highlight>
                  <a:srgbClr val="FFFF00"/>
                </a:highlight>
              </a:rPr>
              <a:t>.</a:t>
            </a:r>
            <a:endParaRPr lang="en-US" sz="1800" dirty="0" smtClean="0">
              <a:highlight>
                <a:srgbClr val="FFFF00"/>
              </a:highlight>
            </a:endParaRPr>
          </a:p>
          <a:p>
            <a:pPr algn="just"/>
            <a:r>
              <a:rPr lang="en-US" sz="1800" dirty="0" smtClean="0">
                <a:highlight>
                  <a:srgbClr val="FFFF00"/>
                </a:highlight>
              </a:rPr>
              <a:t>If </a:t>
            </a:r>
            <a:r>
              <a:rPr lang="en-US" sz="1800" dirty="0">
                <a:highlight>
                  <a:srgbClr val="FFFF00"/>
                </a:highlight>
              </a:rPr>
              <a:t>the </a:t>
            </a:r>
            <a:r>
              <a:rPr lang="en-US" sz="1800" dirty="0" smtClean="0">
                <a:highlight>
                  <a:srgbClr val="FFFF00"/>
                </a:highlight>
              </a:rPr>
              <a:t>valid bit </a:t>
            </a:r>
            <a:r>
              <a:rPr lang="en-US" sz="1800" dirty="0">
                <a:highlight>
                  <a:srgbClr val="FFFF00"/>
                </a:highlight>
              </a:rPr>
              <a:t>happens to be 0, the new word automatically replaces the invalid data. </a:t>
            </a:r>
            <a:endParaRPr lang="en-US" sz="1800" dirty="0" smtClean="0"/>
          </a:p>
          <a:p>
            <a:pPr algn="just"/>
            <a:r>
              <a:rPr lang="en-US" sz="1800" dirty="0" smtClean="0"/>
              <a:t>Thus the </a:t>
            </a:r>
            <a:r>
              <a:rPr lang="en-US" sz="1800" dirty="0"/>
              <a:t>initialization condition has the effect of forcing misses from the cache </a:t>
            </a:r>
            <a:r>
              <a:rPr lang="en-US" sz="1800" dirty="0" smtClean="0"/>
              <a:t>until it </a:t>
            </a:r>
            <a:r>
              <a:rPr lang="en-US" sz="1800" dirty="0"/>
              <a:t>fills with valid data. </a:t>
            </a:r>
            <a:endParaRPr lang="en-US" sz="1800" dirty="0"/>
          </a:p>
        </p:txBody>
      </p:sp>
      <p:sp>
        <p:nvSpPr>
          <p:cNvPr id="5" name="Title 1"/>
          <p:cNvSpPr>
            <a:spLocks noGrp="1"/>
          </p:cNvSpPr>
          <p:nvPr>
            <p:ph type="title"/>
          </p:nvPr>
        </p:nvSpPr>
        <p:spPr/>
        <p:txBody>
          <a:bodyPr/>
          <a:lstStyle/>
          <a:p>
            <a:r>
              <a:rPr lang="en-US" b="1" dirty="0" smtClean="0"/>
              <a:t>Cache Initialization</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2689</Words>
  <Application>WPS Presentation</Application>
  <PresentationFormat>On-screen Show (4:3)</PresentationFormat>
  <Paragraphs>19</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SimSun</vt:lpstr>
      <vt:lpstr>Wingdings</vt:lpstr>
      <vt:lpstr>MS PGothic</vt:lpstr>
      <vt:lpstr>Calibri</vt:lpstr>
      <vt:lpstr>Microsoft YaHei</vt:lpstr>
      <vt:lpstr>Arial Unicode MS</vt:lpstr>
      <vt:lpstr>Office Theme</vt:lpstr>
      <vt:lpstr>Writing into Cache</vt:lpstr>
      <vt:lpstr>Cache Initialization</vt:lpstr>
    </vt:vector>
  </TitlesOfParts>
  <Company>CCC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satvi</cp:lastModifiedBy>
  <cp:revision>1437</cp:revision>
  <dcterms:created xsi:type="dcterms:W3CDTF">2010-04-09T07:36:00Z</dcterms:created>
  <dcterms:modified xsi:type="dcterms:W3CDTF">2023-05-13T10:20:31Z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C7766D65035847D385A6B66910D2C34A</vt:lpwstr>
  </property>
  <property fmtid="{D5CDD505-2E9C-101B-9397-08002B2CF9AE}" pid="3" name="KSOProductBuildVer">
    <vt:lpwstr>1033-11.2.0.11537</vt:lpwstr>
  </property>
</Properties>
</file>