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6" r:id="rId3"/>
    <p:sldId id="317" r:id="rId4"/>
    <p:sldId id="318" r:id="rId5"/>
    <p:sldId id="319" r:id="rId6"/>
    <p:sldId id="320" r:id="rId8"/>
    <p:sldId id="321" r:id="rId9"/>
    <p:sldId id="322" r:id="rId10"/>
    <p:sldId id="323" r:id="rId11"/>
    <p:sldId id="324" r:id="rId12"/>
    <p:sldId id="32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24" autoAdjust="0"/>
  </p:normalViewPr>
  <p:slideViewPr>
    <p:cSldViewPr>
      <p:cViewPr varScale="1">
        <p:scale>
          <a:sx n="73" d="100"/>
          <a:sy n="73" d="100"/>
        </p:scale>
        <p:origin x="1052" y="36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8709C98-B80A-4F28-AF74-CF08CF81A715}" type="datetime1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D112868-65FD-4572-A383-97DC0EC9B91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ECB620-3D6F-475C-99B4-F84ACB415DC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0C9E5F-E2AC-4F13-AAB0-0CEBE3A9E119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9D6F25E-4331-49B5-985A-2CDB1C4D7CA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75DC763-8AAC-4A07-A453-38B55A3783BD}" type="slidenum">
              <a:rPr lang="en-US"/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3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3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3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" y="838200"/>
            <a:ext cx="8839200" cy="5791200"/>
          </a:xfrm>
        </p:spPr>
        <p:txBody>
          <a:bodyPr/>
          <a:lstStyle/>
          <a:p>
            <a:pPr algn="just"/>
            <a:r>
              <a:rPr lang="en-US" sz="1800" dirty="0"/>
              <a:t>The basic characteristic of cache memory is its fast access time. Therefore, very little or no time must be wasted when searching for words in the cache.</a:t>
            </a:r>
            <a:endParaRPr lang="en-US" sz="1800" dirty="0"/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 transformation of data from main memory to cache memory is referred to as a mapping process.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/>
              <a:t>Three types of mapping procedures are of practical interest when considering the organization of cache memory: </a:t>
            </a:r>
            <a:endParaRPr lang="en-US" sz="1800" dirty="0"/>
          </a:p>
          <a:p>
            <a:pPr algn="just"/>
            <a:r>
              <a:rPr lang="en-US" sz="1800" dirty="0"/>
              <a:t>1. Associative mapping </a:t>
            </a:r>
            <a:endParaRPr lang="en-US" sz="1800" dirty="0"/>
          </a:p>
          <a:p>
            <a:pPr algn="just"/>
            <a:r>
              <a:rPr lang="en-US" sz="1800" dirty="0"/>
              <a:t>2. Direct mapping </a:t>
            </a:r>
            <a:endParaRPr lang="en-US" sz="1800" dirty="0"/>
          </a:p>
          <a:p>
            <a:pPr algn="just"/>
            <a:r>
              <a:rPr lang="en-US" sz="1800" dirty="0"/>
              <a:t>3. Set-associative mapping </a:t>
            </a:r>
            <a:endParaRPr lang="en-US" sz="1800" dirty="0"/>
          </a:p>
          <a:p>
            <a:pPr algn="just"/>
            <a:r>
              <a:rPr lang="en-US" sz="1800" dirty="0"/>
              <a:t>For specific example of mapping procedures, consider a memory organization as shown in previous Fig. containing Cache block diagram. </a:t>
            </a:r>
            <a:endParaRPr lang="en-US" sz="1800" dirty="0"/>
          </a:p>
          <a:p>
            <a:pPr algn="just"/>
            <a:r>
              <a:rPr lang="en-US" sz="1800" dirty="0"/>
              <a:t>The main memory can store 32K words of 12 bits each. The cache is capable of storing 512 of these words at any given time. </a:t>
            </a:r>
            <a:endParaRPr lang="en-US" sz="1800" dirty="0"/>
          </a:p>
          <a:p>
            <a:pPr algn="just"/>
            <a:r>
              <a:rPr lang="en-US" sz="1800" dirty="0"/>
              <a:t>For every word stored in cache, there is a duplicate copy in main memory. The CPU communicates with both memories.</a:t>
            </a:r>
            <a:endParaRPr lang="en-US" sz="1800" dirty="0"/>
          </a:p>
          <a:p>
            <a:pPr algn="just"/>
            <a:r>
              <a:rPr lang="en-US" sz="1800" dirty="0"/>
              <a:t> It first sends a 15-bit address to cache. If there is a hit, the CPU accepts the 12-bit data from cache. </a:t>
            </a:r>
            <a:endParaRPr lang="en-US" sz="1800" dirty="0"/>
          </a:p>
          <a:p>
            <a:pPr algn="just"/>
            <a:r>
              <a:rPr lang="en-US" sz="1800" dirty="0"/>
              <a:t>If there is a miss, the CPU reads the word from main memory and the word is then transferred to cache. 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86400"/>
          </a:xfrm>
        </p:spPr>
        <p:txBody>
          <a:bodyPr/>
          <a:lstStyle/>
          <a:p>
            <a:pPr algn="just"/>
            <a:r>
              <a:rPr lang="en-US" sz="1800" dirty="0">
                <a:highlight>
                  <a:srgbClr val="FFFF00"/>
                </a:highlight>
              </a:rPr>
              <a:t>The comparison logic is done by an associative search of the tags in the set similar to an associative memory search: thus the name "set-associative."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 hit ratio will improve as the set size increases because more words with the same index but different tags can reside in cache.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However, an increase in the set size increases the number of bits in words of cache and requires more complex comparison logic.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When a miss occurs in a set-associative cache and the set is full, it is necessary to replace one of the tag-data items with a new value.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/>
              <a:t>The most common replacement algorithms used are: random replacement, first-in, first­ out (FIFO), and least recently used (LRU). </a:t>
            </a:r>
            <a:endParaRPr lang="en-US" sz="1800" dirty="0"/>
          </a:p>
          <a:p>
            <a:pPr algn="just"/>
            <a:r>
              <a:rPr lang="en-US" sz="1800" dirty="0"/>
              <a:t>With the random replacement policy the control chooses one tag-data item for replacement at random. </a:t>
            </a:r>
            <a:endParaRPr lang="en-US" sz="1800" dirty="0"/>
          </a:p>
          <a:p>
            <a:pPr algn="just"/>
            <a:r>
              <a:rPr lang="en-US" sz="1800" dirty="0"/>
              <a:t>The FIFO procedure selects for replacement the item that has been in the set the longest. </a:t>
            </a:r>
            <a:endParaRPr lang="en-US" sz="1800" dirty="0"/>
          </a:p>
          <a:p>
            <a:pPr algn="just"/>
            <a:r>
              <a:rPr lang="en-US" sz="1800" dirty="0"/>
              <a:t>The LRU algorithm selects for replacement the item that has been least recently used by the CPU. </a:t>
            </a:r>
            <a:endParaRPr lang="en-US" sz="1800" dirty="0"/>
          </a:p>
          <a:p>
            <a:pPr algn="just"/>
            <a:r>
              <a:rPr lang="en-US" sz="1800" dirty="0"/>
              <a:t>Both FIFO and LRU can be implemented by adding a few extra bits in each word of cache. 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Associative Mapping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29200" y="1219200"/>
            <a:ext cx="3634509" cy="43775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1226127"/>
            <a:ext cx="419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The fastest and most flexible cache organization uses an associative memory. </a:t>
            </a:r>
            <a:endParaRPr lang="en-US" dirty="0">
              <a:highlight>
                <a:srgbClr val="FFFF00"/>
              </a:highlight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This organization is illustrated in Fig. </a:t>
            </a:r>
            <a:endParaRPr lang="en-US" dirty="0">
              <a:highlight>
                <a:srgbClr val="FFFF00"/>
              </a:highlight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The associative memory stores both the address and content (data) of the memory word. </a:t>
            </a:r>
            <a:endParaRPr lang="en-US" dirty="0">
              <a:highlight>
                <a:srgbClr val="FFFF00"/>
              </a:highlight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This permits any location in cache to store any word from main memory. </a:t>
            </a:r>
            <a:endParaRPr lang="en-US" dirty="0">
              <a:highlight>
                <a:srgbClr val="FFFF00"/>
              </a:highlight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The diagram shows three words presently stored in the cache. </a:t>
            </a:r>
            <a:endParaRPr lang="en-US" dirty="0">
              <a:highlight>
                <a:srgbClr val="FFFF00"/>
              </a:highlight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The address value of 15 bits is shown as a five-digit octal number and its corresponding 12 -bit word is shown as a four-digit octal number. </a:t>
            </a:r>
            <a:endParaRPr lang="en-US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0200" y="567363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Associative mapping cache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of Associative Mapping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380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/>
            <a:r>
              <a:rPr lang="en-US" sz="1800" dirty="0">
                <a:highlight>
                  <a:srgbClr val="FFFF00"/>
                </a:highlight>
              </a:rPr>
              <a:t>A CPU address of 15 bits is placed in the argument register and the associative memory is searched for a matching address. </a:t>
            </a:r>
            <a:endParaRPr lang="en-US" sz="1800" dirty="0">
              <a:highlight>
                <a:srgbClr val="FFFF00"/>
              </a:highlight>
            </a:endParaRPr>
          </a:p>
          <a:p>
            <a:pPr marL="285750" indent="-285750" algn="just"/>
            <a:r>
              <a:rPr lang="en-US" sz="1800" dirty="0">
                <a:highlight>
                  <a:srgbClr val="FFFF00"/>
                </a:highlight>
              </a:rPr>
              <a:t>If the address is found, the corresponding 12-bit data is read and sent to the CPU.</a:t>
            </a:r>
            <a:endParaRPr lang="en-US" sz="1800" dirty="0">
              <a:highlight>
                <a:srgbClr val="FFFF00"/>
              </a:highligh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If no match occurs, the main memory is accessed for the word. </a:t>
            </a:r>
            <a:endParaRPr lang="en-US" sz="1800" dirty="0">
              <a:highlight>
                <a:srgbClr val="FFFF00"/>
              </a:highligh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The ad­dress--data pair is then transferred to the associative cache memory. </a:t>
            </a:r>
            <a:endParaRPr lang="en-US" sz="1800" dirty="0">
              <a:highlight>
                <a:srgbClr val="FFFF00"/>
              </a:highligh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If the cache is full, an address--data pair must be displaced to make room for a pair that is needed and not presently in the cache. </a:t>
            </a:r>
            <a:endParaRPr lang="en-US" sz="1800" dirty="0">
              <a:highlight>
                <a:srgbClr val="FFFF00"/>
              </a:highligh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decision as to what pair is replaced is determined from the replacement algorithm that the designer chooses for the cache. 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A simple procedure is to replace cells of the cache in round-robin order whenever a new word is requested from main memory. 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This constitutes a first-in first-out (FIFO) replacement policy. 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 Mapping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943600"/>
          </a:xfrm>
        </p:spPr>
        <p:txBody>
          <a:bodyPr/>
          <a:lstStyle/>
          <a:p>
            <a:pPr algn="just"/>
            <a:r>
              <a:rPr lang="en-US" sz="1800" dirty="0"/>
              <a:t>Associative memories are expensive compared to random-access memories because of the added logic associated with each cell. The possibility of using a random-access memory for the cache is investigated in Fig.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 CPU address of 15 bits is divided into two fields. The nine least significant bits constitute the index field and the remaining six bits form the tag field.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 figure shows that main memory needs an address that includes both the tag and the index bits.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 number of bits in the index field is equal to the number of address bits required to access the cache memory. </a:t>
            </a:r>
            <a:endParaRPr lang="en-US" sz="1800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endParaRPr lang="en-US" sz="1800" dirty="0">
              <a:highlight>
                <a:srgbClr val="FFFF00"/>
              </a:highligh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828801"/>
            <a:ext cx="5486400" cy="28500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580"/>
            <a:ext cx="4398818" cy="5638420"/>
          </a:xfrm>
        </p:spPr>
        <p:txBody>
          <a:bodyPr/>
          <a:lstStyle/>
          <a:p>
            <a:pPr algn="just"/>
            <a:r>
              <a:rPr lang="en-US" sz="1800" dirty="0">
                <a:highlight>
                  <a:srgbClr val="FFFF00"/>
                </a:highlight>
              </a:rPr>
              <a:t>In the general case, there are 2</a:t>
            </a:r>
            <a:r>
              <a:rPr lang="en-US" sz="1800" baseline="30000" dirty="0">
                <a:highlight>
                  <a:srgbClr val="FFFF00"/>
                </a:highlight>
              </a:rPr>
              <a:t>k</a:t>
            </a:r>
            <a:r>
              <a:rPr lang="en-US" sz="1800" dirty="0">
                <a:highlight>
                  <a:srgbClr val="FFFF00"/>
                </a:highlight>
              </a:rPr>
              <a:t> words in cache memory and 2</a:t>
            </a:r>
            <a:r>
              <a:rPr lang="en-US" sz="1800" baseline="30000" dirty="0">
                <a:highlight>
                  <a:srgbClr val="FFFF00"/>
                </a:highlight>
              </a:rPr>
              <a:t>n</a:t>
            </a:r>
            <a:r>
              <a:rPr lang="en-US" sz="1800" dirty="0">
                <a:highlight>
                  <a:srgbClr val="FFFF00"/>
                </a:highlight>
              </a:rPr>
              <a:t> words in main memory. The n-bit memory address is divided into two fields: k bits for the index field and n - k bits for the tag field.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 </a:t>
            </a:r>
            <a:r>
              <a:rPr lang="en-US" sz="1800" b="1" dirty="0">
                <a:highlight>
                  <a:srgbClr val="FFFF00"/>
                </a:highlight>
              </a:rPr>
              <a:t>direct mapping cache</a:t>
            </a:r>
            <a:r>
              <a:rPr lang="en-US" sz="1800" dirty="0">
                <a:highlight>
                  <a:srgbClr val="FFFF00"/>
                </a:highlight>
              </a:rPr>
              <a:t> organization uses the n-bit address to access the main memory and the k-bit index to access the cache.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 internal organization of the words in the cache memory is as shown in Fig b. Each word in cache consists of the data word and its associated tag.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When a new word is first brought into the cache, the tag bits are stored alongside the data bits.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When the CPU generates a memory request, the index field is used for the address to access the cache. </a:t>
            </a:r>
            <a:endParaRPr lang="en-US" sz="1800" dirty="0">
              <a:highlight>
                <a:srgbClr val="FFFF00"/>
              </a:highlight>
            </a:endParaRPr>
          </a:p>
          <a:p>
            <a:endParaRPr lang="en-US" sz="1800" dirty="0">
              <a:highlight>
                <a:srgbClr val="FFFF00"/>
              </a:highligh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603755" y="1143000"/>
            <a:ext cx="455871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914400"/>
            <a:ext cx="4724400" cy="4525963"/>
          </a:xfrm>
        </p:spPr>
        <p:txBody>
          <a:bodyPr/>
          <a:lstStyle/>
          <a:p>
            <a:pPr algn="just"/>
            <a:r>
              <a:rPr lang="en-US" sz="1800" dirty="0">
                <a:highlight>
                  <a:srgbClr val="FFFF00"/>
                </a:highlight>
              </a:rPr>
              <a:t>The tag field of the CPU address is compared with the tag in the word read from the cache.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If the two tags match, there is a hit and the desired data word is in cache.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If there is no match, there is a miss and the required word is read from main memory.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It is then stored in the cache together with the new tag, replacing the previous value.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 disadvantage of direct mapping is that the hit ratio can drop considerably if two or more words whose addresses have the same index but different tags are accessed repeatedly.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/>
              <a:t>However, this possibility is minimized by the fact that such words are relatively far apart in the address range (multiples of 512 locations in this example.)</a:t>
            </a:r>
            <a:endParaRPr lang="en-US" sz="1800" dirty="0"/>
          </a:p>
          <a:p>
            <a:endParaRPr lang="en-US" sz="1600" dirty="0"/>
          </a:p>
        </p:txBody>
      </p:sp>
      <p:pic>
        <p:nvPicPr>
          <p:cNvPr id="2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181600" y="1295400"/>
            <a:ext cx="410151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of Direct Mapping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7" y="914400"/>
            <a:ext cx="4537364" cy="5638800"/>
          </a:xfrm>
        </p:spPr>
        <p:txBody>
          <a:bodyPr/>
          <a:lstStyle/>
          <a:p>
            <a:pPr algn="just"/>
            <a:r>
              <a:rPr lang="en-US" sz="1800" dirty="0"/>
              <a:t>To see how the direct-mapping organization operates, Consider the nu­merical example shown in Fig. </a:t>
            </a:r>
            <a:endParaRPr lang="en-US" sz="1800" dirty="0"/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 word at address zero is presently stored in the cache (index = 000, tag = 00, data = 1220).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Suppose that the CPU now wants to access the word at address 02000. The index address is 000, so it is used to access the cache.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 two tags are then compared. The cache tag is 00 but the address tag is 02, which does not produce a match.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 Therefore, the main memory is accessed and the data word 5670 is transferred to the CPU.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 cache word at index address 000 is then replaced with a tag of 02 and data of 5670.</a:t>
            </a:r>
            <a:endParaRPr lang="en-US" sz="1800" dirty="0">
              <a:highlight>
                <a:srgbClr val="FFFF00"/>
              </a:highlight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700749" y="1143000"/>
            <a:ext cx="446172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Set-Associative Mapping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4525963"/>
          </a:xfrm>
        </p:spPr>
        <p:txBody>
          <a:bodyPr/>
          <a:lstStyle/>
          <a:p>
            <a:pPr algn="just"/>
            <a:r>
              <a:rPr lang="en-US" sz="1800" dirty="0">
                <a:highlight>
                  <a:srgbClr val="FFFF00"/>
                </a:highlight>
              </a:rPr>
              <a:t>Disadvantage of direct mapping is that two words with the same index in their address but with different tag values cannot reside in cache memory at the same time.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Therefore, a third type of cache organ­ization, called set-associative mapping, is an improvement over the direct­ mapping organization in that each word of cache can store two or more words of memory under the same index address.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Each data word is stored together with its tag and the number of tag-data items in one word of cache is said to form a set.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/>
              <a:t>An example of a set-associative cache organization for a set size of two is shown in Fig.  </a:t>
            </a:r>
            <a:endParaRPr lang="en-US" sz="1800" dirty="0"/>
          </a:p>
          <a:p>
            <a:pPr algn="just"/>
            <a:r>
              <a:rPr lang="en-US" sz="1800" dirty="0"/>
              <a:t>Each index address refers to two data words and their associated tags.</a:t>
            </a:r>
            <a:endParaRPr lang="en-US" sz="1800" dirty="0"/>
          </a:p>
          <a:p>
            <a:pPr algn="just"/>
            <a:r>
              <a:rPr lang="en-US" sz="1800" dirty="0"/>
              <a:t>Each tag requires six bits and each data word has 12 bits, so the word length is 2(6 + 12) = 36 bits. </a:t>
            </a:r>
            <a:endParaRPr lang="en-US" sz="1800" dirty="0"/>
          </a:p>
          <a:p>
            <a:pPr algn="just"/>
            <a:r>
              <a:rPr lang="en-US" sz="1800" dirty="0"/>
              <a:t>An index address of nine bits can accommodate 512 words. </a:t>
            </a:r>
            <a:endParaRPr lang="en-US" sz="1800" dirty="0"/>
          </a:p>
          <a:p>
            <a:pPr algn="just"/>
            <a:r>
              <a:rPr lang="en-US" sz="1800" dirty="0"/>
              <a:t>Thus the size of cache memory is 512 x 36.</a:t>
            </a:r>
            <a:endParaRPr lang="en-US" sz="1800" dirty="0"/>
          </a:p>
          <a:p>
            <a:pPr algn="just"/>
            <a:r>
              <a:rPr lang="en-US" sz="1800" dirty="0"/>
              <a:t>It can accommodate 1024 words of main memory since each word of cache contains two data words. </a:t>
            </a:r>
            <a:endParaRPr lang="en-US" sz="1800" dirty="0"/>
          </a:p>
          <a:p>
            <a:pPr algn="just"/>
            <a:r>
              <a:rPr lang="en-US" sz="1800" dirty="0"/>
              <a:t>In general, a set-associative cache of set size k will accommo­date k words of main memory in each word of cache. 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of Set Associative Mapping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4047" y="1676400"/>
            <a:ext cx="3045690" cy="327668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6927" y="780473"/>
            <a:ext cx="3360882" cy="5943600"/>
          </a:xfrm>
        </p:spPr>
        <p:txBody>
          <a:bodyPr/>
          <a:lstStyle/>
          <a:p>
            <a:pPr algn="just"/>
            <a:r>
              <a:rPr lang="en-US" sz="1800" dirty="0"/>
              <a:t>The octal numbers listed in Fig. are with reference to the main memory. </a:t>
            </a:r>
            <a:endParaRPr lang="en-US" sz="1800" dirty="0"/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 words stored at addresses 01000 and 02000 of main memory are stored in cache memory at index address 000.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Similarly, the words at addresses 02777 and 00777 are stored in cache at index address 777. 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When the CPU generates a memory request, the index value of the address is used to access the cache.</a:t>
            </a:r>
            <a:endParaRPr lang="en-US" sz="1800" dirty="0">
              <a:highlight>
                <a:srgbClr val="FFFF00"/>
              </a:highlight>
            </a:endParaRPr>
          </a:p>
          <a:p>
            <a:pPr algn="just"/>
            <a:r>
              <a:rPr lang="en-US" sz="1800" dirty="0">
                <a:highlight>
                  <a:srgbClr val="FFFF00"/>
                </a:highlight>
              </a:rPr>
              <a:t>The tag field of the CPU address is then compared with both tags in the cache to determine if a match occurs. </a:t>
            </a:r>
            <a:endParaRPr lang="en-US" sz="1800" dirty="0">
              <a:highlight>
                <a:srgbClr val="FFFF00"/>
              </a:highligh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19" y="990600"/>
            <a:ext cx="2533650" cy="4895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7634</Words>
  <Application>WPS Presentation</Application>
  <PresentationFormat>On-screen Show 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MS PGothic</vt:lpstr>
      <vt:lpstr>Calibri</vt:lpstr>
      <vt:lpstr>Microsoft YaHei</vt:lpstr>
      <vt:lpstr>Arial Unicode MS</vt:lpstr>
      <vt:lpstr>Office Theme</vt:lpstr>
      <vt:lpstr>Mapping</vt:lpstr>
      <vt:lpstr>Associative Mapping</vt:lpstr>
      <vt:lpstr>Operation of Associative Mapping</vt:lpstr>
      <vt:lpstr>Direct Mapping</vt:lpstr>
      <vt:lpstr>PowerPoint 演示文稿</vt:lpstr>
      <vt:lpstr>PowerPoint 演示文稿</vt:lpstr>
      <vt:lpstr>Operation of Direct Mapping</vt:lpstr>
      <vt:lpstr>Set-Associative Mapping</vt:lpstr>
      <vt:lpstr>Operation of Set Associative Mapping</vt:lpstr>
      <vt:lpstr>PowerPoint 演示文稿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satvi</cp:lastModifiedBy>
  <cp:revision>1438</cp:revision>
  <dcterms:created xsi:type="dcterms:W3CDTF">2010-04-09T07:36:00Z</dcterms:created>
  <dcterms:modified xsi:type="dcterms:W3CDTF">2023-05-13T10:26:34Z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77546510C0C34653936C646A8946380B</vt:lpwstr>
  </property>
  <property fmtid="{D5CDD505-2E9C-101B-9397-08002B2CF9AE}" pid="3" name="KSOProductBuildVer">
    <vt:lpwstr>1033-11.2.0.11537</vt:lpwstr>
  </property>
</Properties>
</file>