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5" r:id="rId12"/>
  </p:sldIdLst>
  <p:sldSz cx="14630400" cy="8229600"/>
  <p:notesSz cx="8229600" cy="14630400"/>
  <p:embeddedFontLst>
    <p:embeddedFont>
      <p:font typeface="Raleway" pitchFamily="2" charset="0"/>
      <p:regular r:id="rId14"/>
      <p:bold r:id="rId15"/>
    </p:embeddedFont>
    <p:embeddedFont>
      <p:font typeface="Roboto" panose="02000000000000000000" pitchFamily="2"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85153-F9C9-4637-90C9-F9D324DAF61B}" v="176" dt="2024-10-02T12:33:00.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 Shekhawat" userId="c49fb883d392e193" providerId="LiveId" clId="{06C85153-F9C9-4637-90C9-F9D324DAF61B}"/>
    <pc:docChg chg="modSld">
      <pc:chgData name="Manu Shekhawat" userId="c49fb883d392e193" providerId="LiveId" clId="{06C85153-F9C9-4637-90C9-F9D324DAF61B}" dt="2024-10-02T12:33:00.375" v="175"/>
      <pc:docMkLst>
        <pc:docMk/>
      </pc:docMkLst>
      <pc:sldChg chg="modAnim">
        <pc:chgData name="Manu Shekhawat" userId="c49fb883d392e193" providerId="LiveId" clId="{06C85153-F9C9-4637-90C9-F9D324DAF61B}" dt="2024-10-02T12:33:00.375" v="175"/>
        <pc:sldMkLst>
          <pc:docMk/>
          <pc:sldMk cId="0" sldId="257"/>
        </pc:sldMkLst>
      </pc:sldChg>
      <pc:sldChg chg="modAnim">
        <pc:chgData name="Manu Shekhawat" userId="c49fb883d392e193" providerId="LiveId" clId="{06C85153-F9C9-4637-90C9-F9D324DAF61B}" dt="2024-10-02T12:32:49.927" v="173"/>
        <pc:sldMkLst>
          <pc:docMk/>
          <pc:sldMk cId="0" sldId="258"/>
        </pc:sldMkLst>
      </pc:sldChg>
      <pc:sldChg chg="modAnim">
        <pc:chgData name="Manu Shekhawat" userId="c49fb883d392e193" providerId="LiveId" clId="{06C85153-F9C9-4637-90C9-F9D324DAF61B}" dt="2024-10-02T12:32:34.736" v="171"/>
        <pc:sldMkLst>
          <pc:docMk/>
          <pc:sldMk cId="0" sldId="259"/>
        </pc:sldMkLst>
      </pc:sldChg>
      <pc:sldChg chg="modAnim">
        <pc:chgData name="Manu Shekhawat" userId="c49fb883d392e193" providerId="LiveId" clId="{06C85153-F9C9-4637-90C9-F9D324DAF61B}" dt="2024-10-02T12:26:32.722" v="150"/>
        <pc:sldMkLst>
          <pc:docMk/>
          <pc:sldMk cId="0" sldId="260"/>
        </pc:sldMkLst>
      </pc:sldChg>
      <pc:sldChg chg="modAnim">
        <pc:chgData name="Manu Shekhawat" userId="c49fb883d392e193" providerId="LiveId" clId="{06C85153-F9C9-4637-90C9-F9D324DAF61B}" dt="2024-10-02T12:25:47.347" v="149"/>
        <pc:sldMkLst>
          <pc:docMk/>
          <pc:sldMk cId="0" sldId="261"/>
        </pc:sldMkLst>
      </pc:sldChg>
      <pc:sldChg chg="modAnim">
        <pc:chgData name="Manu Shekhawat" userId="c49fb883d392e193" providerId="LiveId" clId="{06C85153-F9C9-4637-90C9-F9D324DAF61B}" dt="2024-10-02T12:28:05.334" v="162"/>
        <pc:sldMkLst>
          <pc:docMk/>
          <pc:sldMk cId="0" sldId="262"/>
        </pc:sldMkLst>
      </pc:sldChg>
      <pc:sldChg chg="modAnim">
        <pc:chgData name="Manu Shekhawat" userId="c49fb883d392e193" providerId="LiveId" clId="{06C85153-F9C9-4637-90C9-F9D324DAF61B}" dt="2024-10-02T12:28:22.920" v="164"/>
        <pc:sldMkLst>
          <pc:docMk/>
          <pc:sldMk cId="0" sldId="263"/>
        </pc:sldMkLst>
      </pc:sldChg>
      <pc:sldChg chg="modAnim">
        <pc:chgData name="Manu Shekhawat" userId="c49fb883d392e193" providerId="LiveId" clId="{06C85153-F9C9-4637-90C9-F9D324DAF61B}" dt="2024-10-02T12:29:33.159" v="166"/>
        <pc:sldMkLst>
          <pc:docMk/>
          <pc:sldMk cId="0" sldId="264"/>
        </pc:sldMkLst>
      </pc:sldChg>
      <pc:sldChg chg="modAnim">
        <pc:chgData name="Manu Shekhawat" userId="c49fb883d392e193" providerId="LiveId" clId="{06C85153-F9C9-4637-90C9-F9D324DAF61B}" dt="2024-10-02T12:30:43.406" v="170"/>
        <pc:sldMkLst>
          <pc:docMk/>
          <pc:sldMk cId="0" sldId="265"/>
        </pc:sldMkLst>
      </pc:sldChg>
      <pc:sldChg chg="modAnim">
        <pc:chgData name="Manu Shekhawat" userId="c49fb883d392e193" providerId="LiveId" clId="{06C85153-F9C9-4637-90C9-F9D324DAF61B}" dt="2024-10-02T12:30:15.920" v="168"/>
        <pc:sldMkLst>
          <pc:docMk/>
          <pc:sldMk cId="137377987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5921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775692"/>
            <a:ext cx="7415927" cy="2314575"/>
          </a:xfrm>
          <a:prstGeom prst="rect">
            <a:avLst/>
          </a:prstGeom>
          <a:noFill/>
          <a:ln/>
        </p:spPr>
        <p:txBody>
          <a:bodyPr wrap="square" lIns="0" tIns="0" rIns="0" bIns="0" rtlCol="0" anchor="t"/>
          <a:lstStyle/>
          <a:p>
            <a:pPr marL="0" indent="0">
              <a:lnSpc>
                <a:spcPts val="6050"/>
              </a:lnSpc>
              <a:buNone/>
            </a:pPr>
            <a:r>
              <a:rPr lang="en-US" sz="4850" b="1" dirty="0">
                <a:solidFill>
                  <a:srgbClr val="1B1B27"/>
                </a:solidFill>
                <a:latin typeface="Aptos" panose="020B0004020202020204" pitchFamily="34" charset="0"/>
                <a:ea typeface="Raleway" pitchFamily="34" charset="-122"/>
                <a:cs typeface="Raleway" pitchFamily="34" charset="-120"/>
              </a:rPr>
              <a:t>AI-Driven Research Engine for Commercial Courts</a:t>
            </a:r>
            <a:endParaRPr lang="en-US" sz="4850" dirty="0">
              <a:latin typeface="Aptos" panose="020B0004020202020204" pitchFamily="34" charset="0"/>
            </a:endParaRPr>
          </a:p>
        </p:txBody>
      </p:sp>
      <p:sp>
        <p:nvSpPr>
          <p:cNvPr id="4" name="Text 1"/>
          <p:cNvSpPr/>
          <p:nvPr/>
        </p:nvSpPr>
        <p:spPr>
          <a:xfrm>
            <a:off x="6350437" y="3460552"/>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This presentation explores an AI-driven legal research engine. The engine uses neural networks and NLP to provide judges and lawyers with case predictions, precedents, and legal information. This helps streamline commercial dispute resolution in Indian courts.</a:t>
            </a:r>
            <a:endParaRPr lang="en-US" sz="1900" dirty="0"/>
          </a:p>
        </p:txBody>
      </p:sp>
      <p:sp>
        <p:nvSpPr>
          <p:cNvPr id="5" name="Text 2"/>
          <p:cNvSpPr/>
          <p:nvPr/>
        </p:nvSpPr>
        <p:spPr>
          <a:xfrm>
            <a:off x="6350437" y="5713452"/>
            <a:ext cx="7415927" cy="395049"/>
          </a:xfrm>
          <a:prstGeom prst="rect">
            <a:avLst/>
          </a:prstGeom>
          <a:noFill/>
          <a:ln/>
        </p:spPr>
        <p:txBody>
          <a:bodyPr wrap="none" lIns="0" tIns="0" rIns="0" bIns="0" rtlCol="0" anchor="t"/>
          <a:lstStyle/>
          <a:p>
            <a:pPr marL="0" indent="0">
              <a:lnSpc>
                <a:spcPts val="3100"/>
              </a:lnSpc>
              <a:buNone/>
            </a:pPr>
            <a:r>
              <a:rPr lang="en-US" sz="1900" b="1" dirty="0">
                <a:solidFill>
                  <a:srgbClr val="3C3939"/>
                </a:solidFill>
                <a:latin typeface="Roboto" pitchFamily="34" charset="0"/>
                <a:ea typeface="Roboto" pitchFamily="34" charset="-122"/>
                <a:cs typeface="Roboto" pitchFamily="34" charset="-120"/>
              </a:rPr>
              <a:t>Team Name: </a:t>
            </a:r>
            <a:r>
              <a:rPr lang="en-US" sz="1900" dirty="0">
                <a:solidFill>
                  <a:srgbClr val="3C3939"/>
                </a:solidFill>
                <a:latin typeface="Roboto" pitchFamily="34" charset="0"/>
                <a:ea typeface="Roboto" pitchFamily="34" charset="-122"/>
                <a:cs typeface="Roboto" pitchFamily="34" charset="-120"/>
              </a:rPr>
              <a:t>Enigma</a:t>
            </a:r>
            <a:endParaRPr lang="en-US" sz="1900" dirty="0"/>
          </a:p>
        </p:txBody>
      </p:sp>
      <p:sp>
        <p:nvSpPr>
          <p:cNvPr id="6" name="Text 3"/>
          <p:cNvSpPr/>
          <p:nvPr/>
        </p:nvSpPr>
        <p:spPr>
          <a:xfrm>
            <a:off x="6350437" y="6386155"/>
            <a:ext cx="7415927" cy="395049"/>
          </a:xfrm>
          <a:prstGeom prst="rect">
            <a:avLst/>
          </a:prstGeom>
          <a:noFill/>
          <a:ln/>
        </p:spPr>
        <p:txBody>
          <a:bodyPr wrap="none" lIns="0" tIns="0" rIns="0" bIns="0" rtlCol="0" anchor="t"/>
          <a:lstStyle/>
          <a:p>
            <a:pPr marL="0" indent="0">
              <a:lnSpc>
                <a:spcPts val="3100"/>
              </a:lnSpc>
              <a:buNone/>
            </a:pPr>
            <a:r>
              <a:rPr lang="en-US" sz="1900" b="1" dirty="0">
                <a:solidFill>
                  <a:srgbClr val="3C3939"/>
                </a:solidFill>
                <a:latin typeface="Roboto" pitchFamily="34" charset="0"/>
                <a:ea typeface="Roboto" pitchFamily="34" charset="-122"/>
                <a:cs typeface="Roboto" pitchFamily="34" charset="-120"/>
              </a:rPr>
              <a:t>Team Member: </a:t>
            </a:r>
            <a:r>
              <a:rPr lang="en-US" sz="1900" dirty="0">
                <a:solidFill>
                  <a:srgbClr val="3C3939"/>
                </a:solidFill>
                <a:latin typeface="Roboto" pitchFamily="34" charset="0"/>
                <a:ea typeface="Roboto" pitchFamily="34" charset="-122"/>
                <a:cs typeface="Roboto" pitchFamily="34" charset="-120"/>
              </a:rPr>
              <a:t>Satvick Shekhawat, Satendra Rathaur, Shubham</a:t>
            </a:r>
            <a:endParaRPr lang="en-US" sz="1900" dirty="0"/>
          </a:p>
        </p:txBody>
      </p:sp>
      <p:sp>
        <p:nvSpPr>
          <p:cNvPr id="7" name="Text 4"/>
          <p:cNvSpPr/>
          <p:nvPr/>
        </p:nvSpPr>
        <p:spPr>
          <a:xfrm>
            <a:off x="6350437" y="7058858"/>
            <a:ext cx="7415927" cy="395049"/>
          </a:xfrm>
          <a:prstGeom prst="rect">
            <a:avLst/>
          </a:prstGeom>
          <a:noFill/>
          <a:ln/>
        </p:spPr>
        <p:txBody>
          <a:bodyPr wrap="none" lIns="0" tIns="0" rIns="0" bIns="0" rtlCol="0" anchor="t"/>
          <a:lstStyle/>
          <a:p>
            <a:pPr marL="0" indent="0">
              <a:lnSpc>
                <a:spcPts val="3100"/>
              </a:lnSpc>
              <a:buNone/>
            </a:pPr>
            <a:r>
              <a:rPr lang="en-US" sz="1900" b="1" dirty="0">
                <a:solidFill>
                  <a:srgbClr val="3C3939"/>
                </a:solidFill>
                <a:latin typeface="Roboto" pitchFamily="34" charset="0"/>
                <a:ea typeface="Roboto" pitchFamily="34" charset="-122"/>
                <a:cs typeface="Roboto" pitchFamily="34" charset="-120"/>
              </a:rPr>
              <a:t>Team Mentor:</a:t>
            </a:r>
            <a:r>
              <a:rPr lang="en-US" sz="1900" dirty="0">
                <a:solidFill>
                  <a:srgbClr val="3C3939"/>
                </a:solidFill>
                <a:latin typeface="Roboto" pitchFamily="34" charset="0"/>
                <a:ea typeface="Roboto" pitchFamily="34" charset="-122"/>
                <a:cs typeface="Roboto" pitchFamily="34" charset="-120"/>
              </a:rPr>
              <a:t> Dr. Laxman Singh</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p:cNvSpPr/>
          <p:nvPr/>
        </p:nvSpPr>
        <p:spPr>
          <a:xfrm>
            <a:off x="864037" y="916107"/>
            <a:ext cx="6172200" cy="771525"/>
          </a:xfrm>
          <a:prstGeom prst="rect">
            <a:avLst/>
          </a:prstGeom>
          <a:noFill/>
          <a:ln/>
        </p:spPr>
        <p:txBody>
          <a:bodyPr wrap="none" lIns="0" tIns="0" rIns="0" bIns="0" rtlCol="0" anchor="t"/>
          <a:lstStyle/>
          <a:p>
            <a:pPr marL="0" indent="0">
              <a:lnSpc>
                <a:spcPts val="4900"/>
              </a:lnSpc>
              <a:buNone/>
            </a:pPr>
            <a:r>
              <a:rPr lang="en-US" sz="5400" b="1" dirty="0">
                <a:latin typeface="Aptos" panose="020B0004020202020204" pitchFamily="34" charset="0"/>
              </a:rPr>
              <a:t>Indian Supreme Court Judgments Dataset </a:t>
            </a:r>
          </a:p>
          <a:p>
            <a:pPr marL="0" indent="0">
              <a:lnSpc>
                <a:spcPts val="4900"/>
              </a:lnSpc>
              <a:buNone/>
            </a:pPr>
            <a:r>
              <a:rPr lang="en-US" sz="5400" b="1" dirty="0">
                <a:latin typeface="Aptos" panose="020B0004020202020204" pitchFamily="34" charset="0"/>
              </a:rPr>
              <a:t>Overview</a:t>
            </a:r>
          </a:p>
        </p:txBody>
      </p:sp>
      <p:sp>
        <p:nvSpPr>
          <p:cNvPr id="3" name="Shape 1"/>
          <p:cNvSpPr/>
          <p:nvPr/>
        </p:nvSpPr>
        <p:spPr>
          <a:xfrm>
            <a:off x="864037" y="3169087"/>
            <a:ext cx="4136231" cy="3033236"/>
          </a:xfrm>
          <a:prstGeom prst="roundRect">
            <a:avLst>
              <a:gd name="adj" fmla="val 3419"/>
            </a:avLst>
          </a:prstGeom>
          <a:solidFill>
            <a:srgbClr val="E1E1EA"/>
          </a:solidFill>
          <a:ln w="15240">
            <a:solidFill>
              <a:srgbClr val="C7C7D0"/>
            </a:solidFill>
            <a:prstDash val="solid"/>
          </a:ln>
        </p:spPr>
      </p:sp>
      <p:sp>
        <p:nvSpPr>
          <p:cNvPr id="4" name="Text 2"/>
          <p:cNvSpPr/>
          <p:nvPr/>
        </p:nvSpPr>
        <p:spPr>
          <a:xfrm>
            <a:off x="1126093" y="3343132"/>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Dataset Source</a:t>
            </a:r>
            <a:endParaRPr lang="en-US" sz="2400" dirty="0"/>
          </a:p>
        </p:txBody>
      </p:sp>
      <p:sp>
        <p:nvSpPr>
          <p:cNvPr id="5" name="Text 3"/>
          <p:cNvSpPr/>
          <p:nvPr/>
        </p:nvSpPr>
        <p:spPr>
          <a:xfrm>
            <a:off x="1126093" y="3846568"/>
            <a:ext cx="3612118" cy="158019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Kaggle is a data science platform offering datasets, competitions, and community resources, promoting collaboration among data enthusiasts and professionals.</a:t>
            </a:r>
            <a:endParaRPr lang="en-US" sz="1900" dirty="0"/>
          </a:p>
        </p:txBody>
      </p:sp>
      <p:sp>
        <p:nvSpPr>
          <p:cNvPr id="6" name="Shape 4"/>
          <p:cNvSpPr/>
          <p:nvPr/>
        </p:nvSpPr>
        <p:spPr>
          <a:xfrm>
            <a:off x="5247084" y="3169087"/>
            <a:ext cx="4136231" cy="3033236"/>
          </a:xfrm>
          <a:prstGeom prst="roundRect">
            <a:avLst>
              <a:gd name="adj" fmla="val 3419"/>
            </a:avLst>
          </a:prstGeom>
          <a:solidFill>
            <a:srgbClr val="E1E1EA"/>
          </a:solidFill>
          <a:ln w="15240">
            <a:solidFill>
              <a:srgbClr val="C7C7D0"/>
            </a:solidFill>
            <a:prstDash val="solid"/>
          </a:ln>
        </p:spPr>
      </p:sp>
      <p:sp>
        <p:nvSpPr>
          <p:cNvPr id="7" name="Text 5"/>
          <p:cNvSpPr/>
          <p:nvPr/>
        </p:nvSpPr>
        <p:spPr>
          <a:xfrm>
            <a:off x="5509141" y="333678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Dataset Size</a:t>
            </a:r>
            <a:endParaRPr lang="en-US" sz="2400" dirty="0"/>
          </a:p>
        </p:txBody>
      </p:sp>
      <p:sp>
        <p:nvSpPr>
          <p:cNvPr id="8" name="Text 6"/>
          <p:cNvSpPr/>
          <p:nvPr/>
        </p:nvSpPr>
        <p:spPr>
          <a:xfrm>
            <a:off x="5509141" y="3846568"/>
            <a:ext cx="3612118" cy="158019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dataset contains 35,000 Supreme Court judgments from India (1950-2021), crucial for legal research and AI applications in law.</a:t>
            </a:r>
          </a:p>
        </p:txBody>
      </p:sp>
      <p:sp>
        <p:nvSpPr>
          <p:cNvPr id="9" name="Shape 7"/>
          <p:cNvSpPr/>
          <p:nvPr/>
        </p:nvSpPr>
        <p:spPr>
          <a:xfrm>
            <a:off x="9630132" y="3169087"/>
            <a:ext cx="4136231" cy="3033236"/>
          </a:xfrm>
          <a:prstGeom prst="roundRect">
            <a:avLst>
              <a:gd name="adj" fmla="val 3419"/>
            </a:avLst>
          </a:prstGeom>
          <a:solidFill>
            <a:srgbClr val="E1E1EA"/>
          </a:solidFill>
          <a:ln w="15240">
            <a:solidFill>
              <a:srgbClr val="C7C7D0"/>
            </a:solidFill>
            <a:prstDash val="solid"/>
          </a:ln>
        </p:spPr>
      </p:sp>
      <p:sp>
        <p:nvSpPr>
          <p:cNvPr id="10" name="Text 8"/>
          <p:cNvSpPr/>
          <p:nvPr/>
        </p:nvSpPr>
        <p:spPr>
          <a:xfrm>
            <a:off x="9892189" y="333175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Key Attributes</a:t>
            </a:r>
            <a:endParaRPr lang="en-US" sz="2400" dirty="0"/>
          </a:p>
        </p:txBody>
      </p:sp>
      <p:sp>
        <p:nvSpPr>
          <p:cNvPr id="11" name="Text 9"/>
          <p:cNvSpPr/>
          <p:nvPr/>
        </p:nvSpPr>
        <p:spPr>
          <a:xfrm>
            <a:off x="9892189" y="3846568"/>
            <a:ext cx="3612118" cy="1975247"/>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Case Number for identification, Case Name for reference, Judgment Date for timing, Judgment Text for details, and Additional Metadata for context.</a:t>
            </a:r>
          </a:p>
        </p:txBody>
      </p:sp>
    </p:spTree>
    <p:extLst>
      <p:ext uri="{BB962C8B-B14F-4D97-AF65-F5344CB8AC3E}">
        <p14:creationId xmlns:p14="http://schemas.microsoft.com/office/powerpoint/2010/main" val="137377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4363"/>
          </a:xfrm>
          <a:prstGeom prst="rect">
            <a:avLst/>
          </a:prstGeom>
        </p:spPr>
      </p:pic>
      <p:sp>
        <p:nvSpPr>
          <p:cNvPr id="3" name="Text 0"/>
          <p:cNvSpPr/>
          <p:nvPr/>
        </p:nvSpPr>
        <p:spPr>
          <a:xfrm>
            <a:off x="6193512" y="555546"/>
            <a:ext cx="7729776" cy="1262539"/>
          </a:xfrm>
          <a:prstGeom prst="rect">
            <a:avLst/>
          </a:prstGeom>
          <a:noFill/>
          <a:ln/>
        </p:spPr>
        <p:txBody>
          <a:bodyPr wrap="square" lIns="0" tIns="0" rIns="0" bIns="0" rtlCol="0" anchor="t"/>
          <a:lstStyle/>
          <a:p>
            <a:pPr marL="0" indent="0">
              <a:lnSpc>
                <a:spcPts val="4950"/>
              </a:lnSpc>
              <a:buNone/>
            </a:pPr>
            <a:r>
              <a:rPr lang="en-US" sz="3950" b="1" dirty="0">
                <a:solidFill>
                  <a:srgbClr val="1B1B27"/>
                </a:solidFill>
                <a:latin typeface="Aptos" panose="020B0004020202020204" pitchFamily="34" charset="0"/>
                <a:ea typeface="Raleway" pitchFamily="34" charset="-122"/>
                <a:cs typeface="Raleway" pitchFamily="34" charset="-120"/>
              </a:rPr>
              <a:t>Conclusion and Future Prospects</a:t>
            </a:r>
            <a:endParaRPr lang="en-US" sz="3950" dirty="0">
              <a:latin typeface="Aptos" panose="020B0004020202020204" pitchFamily="34" charset="0"/>
            </a:endParaRPr>
          </a:p>
        </p:txBody>
      </p:sp>
      <p:sp>
        <p:nvSpPr>
          <p:cNvPr id="4" name="Shape 1"/>
          <p:cNvSpPr/>
          <p:nvPr/>
        </p:nvSpPr>
        <p:spPr>
          <a:xfrm>
            <a:off x="6193512" y="2121098"/>
            <a:ext cx="7729776" cy="1825704"/>
          </a:xfrm>
          <a:prstGeom prst="roundRect">
            <a:avLst>
              <a:gd name="adj" fmla="val 4648"/>
            </a:avLst>
          </a:prstGeom>
          <a:solidFill>
            <a:srgbClr val="E1E1EA"/>
          </a:solidFill>
          <a:ln w="7620">
            <a:solidFill>
              <a:srgbClr val="C7C7D0"/>
            </a:solidFill>
            <a:prstDash val="solid"/>
          </a:ln>
        </p:spPr>
      </p:sp>
      <p:sp>
        <p:nvSpPr>
          <p:cNvPr id="5" name="Text 2"/>
          <p:cNvSpPr/>
          <p:nvPr/>
        </p:nvSpPr>
        <p:spPr>
          <a:xfrm>
            <a:off x="6403062" y="2330648"/>
            <a:ext cx="3641288" cy="315635"/>
          </a:xfrm>
          <a:prstGeom prst="rect">
            <a:avLst/>
          </a:prstGeom>
          <a:noFill/>
          <a:ln/>
        </p:spPr>
        <p:txBody>
          <a:bodyPr wrap="none" lIns="0" tIns="0" rIns="0" bIns="0" rtlCol="0" anchor="t"/>
          <a:lstStyle/>
          <a:p>
            <a:pPr marL="0" indent="0">
              <a:lnSpc>
                <a:spcPts val="2450"/>
              </a:lnSpc>
              <a:buNone/>
            </a:pPr>
            <a:r>
              <a:rPr lang="en-US" sz="1950" dirty="0">
                <a:solidFill>
                  <a:srgbClr val="1B1B27"/>
                </a:solidFill>
                <a:latin typeface="Raleway" pitchFamily="34" charset="0"/>
                <a:ea typeface="Raleway" pitchFamily="34" charset="-122"/>
                <a:cs typeface="Raleway" pitchFamily="34" charset="-120"/>
              </a:rPr>
              <a:t>Revolutionizing Legal Research</a:t>
            </a:r>
            <a:endParaRPr lang="en-US" sz="1950" dirty="0"/>
          </a:p>
        </p:txBody>
      </p:sp>
      <p:sp>
        <p:nvSpPr>
          <p:cNvPr id="6" name="Text 3"/>
          <p:cNvSpPr/>
          <p:nvPr/>
        </p:nvSpPr>
        <p:spPr>
          <a:xfrm>
            <a:off x="6403062" y="2767489"/>
            <a:ext cx="7310676" cy="969764"/>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The AI-driven research engine offers a transformative approach to commercial court case handling, enhancing legal research and streamlining decision-making processes.</a:t>
            </a:r>
            <a:endParaRPr lang="en-US" sz="1550" dirty="0"/>
          </a:p>
        </p:txBody>
      </p:sp>
      <p:sp>
        <p:nvSpPr>
          <p:cNvPr id="7" name="Shape 4"/>
          <p:cNvSpPr/>
          <p:nvPr/>
        </p:nvSpPr>
        <p:spPr>
          <a:xfrm>
            <a:off x="6193512" y="4148733"/>
            <a:ext cx="7729776" cy="1825704"/>
          </a:xfrm>
          <a:prstGeom prst="roundRect">
            <a:avLst>
              <a:gd name="adj" fmla="val 4648"/>
            </a:avLst>
          </a:prstGeom>
          <a:solidFill>
            <a:srgbClr val="E1E1EA"/>
          </a:solidFill>
          <a:ln w="7620">
            <a:solidFill>
              <a:srgbClr val="C7C7D0"/>
            </a:solidFill>
            <a:prstDash val="solid"/>
          </a:ln>
        </p:spPr>
      </p:sp>
      <p:sp>
        <p:nvSpPr>
          <p:cNvPr id="8" name="Text 5"/>
          <p:cNvSpPr/>
          <p:nvPr/>
        </p:nvSpPr>
        <p:spPr>
          <a:xfrm>
            <a:off x="6403062" y="4358283"/>
            <a:ext cx="3364706" cy="315635"/>
          </a:xfrm>
          <a:prstGeom prst="rect">
            <a:avLst/>
          </a:prstGeom>
          <a:noFill/>
          <a:ln/>
        </p:spPr>
        <p:txBody>
          <a:bodyPr wrap="none" lIns="0" tIns="0" rIns="0" bIns="0" rtlCol="0" anchor="t"/>
          <a:lstStyle/>
          <a:p>
            <a:pPr marL="0" indent="0">
              <a:lnSpc>
                <a:spcPts val="2450"/>
              </a:lnSpc>
              <a:buNone/>
            </a:pPr>
            <a:r>
              <a:rPr lang="en-US" sz="1950" dirty="0">
                <a:solidFill>
                  <a:srgbClr val="1B1B27"/>
                </a:solidFill>
                <a:latin typeface="Raleway" pitchFamily="34" charset="0"/>
                <a:ea typeface="Raleway" pitchFamily="34" charset="-122"/>
                <a:cs typeface="Raleway" pitchFamily="34" charset="-120"/>
              </a:rPr>
              <a:t>Accelerated Case Resolution</a:t>
            </a:r>
            <a:endParaRPr lang="en-US" sz="1950" dirty="0"/>
          </a:p>
        </p:txBody>
      </p:sp>
      <p:sp>
        <p:nvSpPr>
          <p:cNvPr id="9" name="Text 6"/>
          <p:cNvSpPr/>
          <p:nvPr/>
        </p:nvSpPr>
        <p:spPr>
          <a:xfrm>
            <a:off x="6403062" y="4795123"/>
            <a:ext cx="7310676" cy="969764"/>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By providing accurate predictions and efficient access to relevant precedents, the engine significantly reduces the time and effort required to resolve commercial disputes.</a:t>
            </a:r>
            <a:endParaRPr lang="en-US" sz="1550" dirty="0"/>
          </a:p>
        </p:txBody>
      </p:sp>
      <p:sp>
        <p:nvSpPr>
          <p:cNvPr id="10" name="Shape 7"/>
          <p:cNvSpPr/>
          <p:nvPr/>
        </p:nvSpPr>
        <p:spPr>
          <a:xfrm>
            <a:off x="6193512" y="6176367"/>
            <a:ext cx="7729776" cy="1502450"/>
          </a:xfrm>
          <a:prstGeom prst="roundRect">
            <a:avLst>
              <a:gd name="adj" fmla="val 5648"/>
            </a:avLst>
          </a:prstGeom>
          <a:solidFill>
            <a:srgbClr val="E1E1EA"/>
          </a:solidFill>
          <a:ln w="7620">
            <a:solidFill>
              <a:srgbClr val="C7C7D0"/>
            </a:solidFill>
            <a:prstDash val="solid"/>
          </a:ln>
        </p:spPr>
      </p:sp>
      <p:sp>
        <p:nvSpPr>
          <p:cNvPr id="11" name="Text 8"/>
          <p:cNvSpPr/>
          <p:nvPr/>
        </p:nvSpPr>
        <p:spPr>
          <a:xfrm>
            <a:off x="6403062" y="6385917"/>
            <a:ext cx="2732961" cy="315635"/>
          </a:xfrm>
          <a:prstGeom prst="rect">
            <a:avLst/>
          </a:prstGeom>
          <a:noFill/>
          <a:ln/>
        </p:spPr>
        <p:txBody>
          <a:bodyPr wrap="none" lIns="0" tIns="0" rIns="0" bIns="0" rtlCol="0" anchor="t"/>
          <a:lstStyle/>
          <a:p>
            <a:pPr marL="0" indent="0">
              <a:lnSpc>
                <a:spcPts val="2450"/>
              </a:lnSpc>
              <a:buNone/>
            </a:pPr>
            <a:r>
              <a:rPr lang="en-US" sz="1950" dirty="0">
                <a:solidFill>
                  <a:srgbClr val="1B1B27"/>
                </a:solidFill>
                <a:latin typeface="Raleway" pitchFamily="34" charset="0"/>
                <a:ea typeface="Raleway" pitchFamily="34" charset="-122"/>
                <a:cs typeface="Raleway" pitchFamily="34" charset="-120"/>
              </a:rPr>
              <a:t>Expanding Applications</a:t>
            </a:r>
            <a:endParaRPr lang="en-US" sz="1950" dirty="0"/>
          </a:p>
        </p:txBody>
      </p:sp>
      <p:sp>
        <p:nvSpPr>
          <p:cNvPr id="12" name="Text 9"/>
          <p:cNvSpPr/>
          <p:nvPr/>
        </p:nvSpPr>
        <p:spPr>
          <a:xfrm>
            <a:off x="6403062" y="6822758"/>
            <a:ext cx="7310676" cy="646509"/>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Future prospects include expanding the model's capabilities to encompass a broader range of legal cases, further revolutionizing the legal landscape.</a:t>
            </a:r>
            <a:endParaRPr lang="en-US" sz="15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9"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843677" y="664488"/>
            <a:ext cx="6027063" cy="753308"/>
          </a:xfrm>
          <a:prstGeom prst="rect">
            <a:avLst/>
          </a:prstGeom>
          <a:noFill/>
          <a:ln/>
        </p:spPr>
        <p:txBody>
          <a:bodyPr wrap="none" lIns="0" tIns="0" rIns="0" bIns="0" rtlCol="0" anchor="t"/>
          <a:lstStyle/>
          <a:p>
            <a:pPr marL="0" indent="0">
              <a:lnSpc>
                <a:spcPts val="5900"/>
              </a:lnSpc>
              <a:buNone/>
            </a:pPr>
            <a:r>
              <a:rPr lang="en-US" sz="4700" b="1" dirty="0">
                <a:solidFill>
                  <a:srgbClr val="1B1B27"/>
                </a:solidFill>
                <a:latin typeface="Aptos" panose="020B0004020202020204" pitchFamily="34" charset="0"/>
                <a:ea typeface="Raleway" pitchFamily="34" charset="-122"/>
                <a:cs typeface="Raleway" pitchFamily="34" charset="-120"/>
              </a:rPr>
              <a:t>Problem Statement</a:t>
            </a:r>
            <a:endParaRPr lang="en-US" sz="4700" dirty="0">
              <a:latin typeface="Aptos" panose="020B0004020202020204" pitchFamily="34" charset="0"/>
            </a:endParaRPr>
          </a:p>
        </p:txBody>
      </p:sp>
      <p:pic>
        <p:nvPicPr>
          <p:cNvPr id="3" name="Image 0" descr="preencoded.png"/>
          <p:cNvPicPr>
            <a:picLocks noChangeAspect="1"/>
          </p:cNvPicPr>
          <p:nvPr/>
        </p:nvPicPr>
        <p:blipFill>
          <a:blip r:embed="rId3"/>
          <a:stretch>
            <a:fillRect/>
          </a:stretch>
        </p:blipFill>
        <p:spPr>
          <a:xfrm>
            <a:off x="843677" y="1779389"/>
            <a:ext cx="1205389" cy="1928574"/>
          </a:xfrm>
          <a:prstGeom prst="rect">
            <a:avLst/>
          </a:prstGeom>
        </p:spPr>
      </p:pic>
      <p:sp>
        <p:nvSpPr>
          <p:cNvPr id="4" name="Text 1"/>
          <p:cNvSpPr/>
          <p:nvPr/>
        </p:nvSpPr>
        <p:spPr>
          <a:xfrm>
            <a:off x="2410658" y="2020372"/>
            <a:ext cx="3013472" cy="376595"/>
          </a:xfrm>
          <a:prstGeom prst="rect">
            <a:avLst/>
          </a:prstGeom>
          <a:noFill/>
          <a:ln/>
        </p:spPr>
        <p:txBody>
          <a:bodyPr wrap="none" lIns="0" tIns="0" rIns="0" bIns="0" rtlCol="0" anchor="t"/>
          <a:lstStyle/>
          <a:p>
            <a:pPr marL="0" indent="0" algn="l">
              <a:lnSpc>
                <a:spcPts val="2950"/>
              </a:lnSpc>
              <a:buNone/>
            </a:pPr>
            <a:r>
              <a:rPr lang="en-US" sz="2350" dirty="0">
                <a:solidFill>
                  <a:srgbClr val="1B1B27"/>
                </a:solidFill>
                <a:latin typeface="Raleway" pitchFamily="34" charset="0"/>
                <a:ea typeface="Raleway" pitchFamily="34" charset="-122"/>
                <a:cs typeface="Raleway" pitchFamily="34" charset="-120"/>
              </a:rPr>
              <a:t>Case Backlog</a:t>
            </a:r>
            <a:endParaRPr lang="en-US" sz="2350" dirty="0"/>
          </a:p>
        </p:txBody>
      </p:sp>
      <p:sp>
        <p:nvSpPr>
          <p:cNvPr id="5" name="Text 2"/>
          <p:cNvSpPr/>
          <p:nvPr/>
        </p:nvSpPr>
        <p:spPr>
          <a:xfrm>
            <a:off x="2410658" y="2541508"/>
            <a:ext cx="11376065" cy="771525"/>
          </a:xfrm>
          <a:prstGeom prst="rect">
            <a:avLst/>
          </a:prstGeom>
          <a:noFill/>
          <a:ln/>
        </p:spPr>
        <p:txBody>
          <a:bodyPr wrap="square" lIns="0" tIns="0" rIns="0" bIns="0" rtlCol="0" anchor="t"/>
          <a:lstStyle/>
          <a:p>
            <a:pPr marL="0" indent="0" algn="l">
              <a:lnSpc>
                <a:spcPts val="3000"/>
              </a:lnSpc>
              <a:buNone/>
            </a:pPr>
            <a:r>
              <a:rPr lang="en-US" sz="1850" dirty="0">
                <a:solidFill>
                  <a:srgbClr val="3C3939"/>
                </a:solidFill>
                <a:latin typeface="Roboto" pitchFamily="34" charset="0"/>
                <a:ea typeface="Roboto" pitchFamily="34" charset="-122"/>
                <a:cs typeface="Roboto" pitchFamily="34" charset="-120"/>
              </a:rPr>
              <a:t>Commercial courts in India face a significant backlog of cases, leading to extended delays in resolving disputes.</a:t>
            </a:r>
            <a:endParaRPr lang="en-US" sz="1850" dirty="0"/>
          </a:p>
        </p:txBody>
      </p:sp>
      <p:pic>
        <p:nvPicPr>
          <p:cNvPr id="6" name="Image 1" descr="preencoded.png"/>
          <p:cNvPicPr>
            <a:picLocks noChangeAspect="1"/>
          </p:cNvPicPr>
          <p:nvPr/>
        </p:nvPicPr>
        <p:blipFill>
          <a:blip r:embed="rId4"/>
          <a:stretch>
            <a:fillRect/>
          </a:stretch>
        </p:blipFill>
        <p:spPr>
          <a:xfrm>
            <a:off x="843677" y="3707963"/>
            <a:ext cx="1205389" cy="1928574"/>
          </a:xfrm>
          <a:prstGeom prst="rect">
            <a:avLst/>
          </a:prstGeom>
        </p:spPr>
      </p:pic>
      <p:sp>
        <p:nvSpPr>
          <p:cNvPr id="7" name="Text 3"/>
          <p:cNvSpPr/>
          <p:nvPr/>
        </p:nvSpPr>
        <p:spPr>
          <a:xfrm>
            <a:off x="2410658" y="3948946"/>
            <a:ext cx="3034903" cy="376595"/>
          </a:xfrm>
          <a:prstGeom prst="rect">
            <a:avLst/>
          </a:prstGeom>
          <a:noFill/>
          <a:ln/>
        </p:spPr>
        <p:txBody>
          <a:bodyPr wrap="none" lIns="0" tIns="0" rIns="0" bIns="0" rtlCol="0" anchor="t"/>
          <a:lstStyle/>
          <a:p>
            <a:pPr marL="0" indent="0" algn="l">
              <a:lnSpc>
                <a:spcPts val="2950"/>
              </a:lnSpc>
              <a:buNone/>
            </a:pPr>
            <a:r>
              <a:rPr lang="en-US" sz="2350" dirty="0">
                <a:solidFill>
                  <a:srgbClr val="1B1B27"/>
                </a:solidFill>
                <a:latin typeface="Raleway" pitchFamily="34" charset="0"/>
                <a:ea typeface="Raleway" pitchFamily="34" charset="-122"/>
                <a:cs typeface="Raleway" pitchFamily="34" charset="-120"/>
              </a:rPr>
              <a:t>Research Bottlenecks</a:t>
            </a:r>
            <a:endParaRPr lang="en-US" sz="2350" dirty="0"/>
          </a:p>
        </p:txBody>
      </p:sp>
      <p:sp>
        <p:nvSpPr>
          <p:cNvPr id="8" name="Text 4"/>
          <p:cNvSpPr/>
          <p:nvPr/>
        </p:nvSpPr>
        <p:spPr>
          <a:xfrm>
            <a:off x="2410658" y="4470082"/>
            <a:ext cx="11376065" cy="771525"/>
          </a:xfrm>
          <a:prstGeom prst="rect">
            <a:avLst/>
          </a:prstGeom>
          <a:noFill/>
          <a:ln/>
        </p:spPr>
        <p:txBody>
          <a:bodyPr wrap="square" lIns="0" tIns="0" rIns="0" bIns="0" rtlCol="0" anchor="t"/>
          <a:lstStyle/>
          <a:p>
            <a:pPr marL="0" indent="0" algn="l">
              <a:lnSpc>
                <a:spcPts val="3000"/>
              </a:lnSpc>
              <a:buNone/>
            </a:pPr>
            <a:r>
              <a:rPr lang="en-US" sz="1850" dirty="0">
                <a:solidFill>
                  <a:srgbClr val="3C3939"/>
                </a:solidFill>
                <a:latin typeface="Roboto" pitchFamily="34" charset="0"/>
                <a:ea typeface="Roboto" pitchFamily="34" charset="-122"/>
                <a:cs typeface="Roboto" pitchFamily="34" charset="-120"/>
              </a:rPr>
              <a:t>Judges often encounter difficulties in efficiently navigating the vast legal landscape to find relevant precedents and case law.</a:t>
            </a:r>
            <a:endParaRPr lang="en-US" sz="1850" dirty="0"/>
          </a:p>
        </p:txBody>
      </p:sp>
      <p:pic>
        <p:nvPicPr>
          <p:cNvPr id="9" name="Image 2" descr="preencoded.png"/>
          <p:cNvPicPr>
            <a:picLocks noChangeAspect="1"/>
          </p:cNvPicPr>
          <p:nvPr/>
        </p:nvPicPr>
        <p:blipFill>
          <a:blip r:embed="rId5"/>
          <a:stretch>
            <a:fillRect/>
          </a:stretch>
        </p:blipFill>
        <p:spPr>
          <a:xfrm>
            <a:off x="843677" y="5636538"/>
            <a:ext cx="1205389" cy="1928574"/>
          </a:xfrm>
          <a:prstGeom prst="rect">
            <a:avLst/>
          </a:prstGeom>
        </p:spPr>
      </p:pic>
      <p:sp>
        <p:nvSpPr>
          <p:cNvPr id="10" name="Text 5"/>
          <p:cNvSpPr/>
          <p:nvPr/>
        </p:nvSpPr>
        <p:spPr>
          <a:xfrm>
            <a:off x="2410658" y="5877520"/>
            <a:ext cx="3013472" cy="376595"/>
          </a:xfrm>
          <a:prstGeom prst="rect">
            <a:avLst/>
          </a:prstGeom>
          <a:noFill/>
          <a:ln/>
        </p:spPr>
        <p:txBody>
          <a:bodyPr wrap="none" lIns="0" tIns="0" rIns="0" bIns="0" rtlCol="0" anchor="t"/>
          <a:lstStyle/>
          <a:p>
            <a:pPr marL="0" indent="0" algn="l">
              <a:lnSpc>
                <a:spcPts val="2950"/>
              </a:lnSpc>
              <a:buNone/>
            </a:pPr>
            <a:r>
              <a:rPr lang="en-US" sz="2350" dirty="0">
                <a:solidFill>
                  <a:srgbClr val="1B1B27"/>
                </a:solidFill>
                <a:latin typeface="Raleway" pitchFamily="34" charset="0"/>
                <a:ea typeface="Raleway" pitchFamily="34" charset="-122"/>
                <a:cs typeface="Raleway" pitchFamily="34" charset="-120"/>
              </a:rPr>
              <a:t>Predictive Insights</a:t>
            </a:r>
            <a:endParaRPr lang="en-US" sz="2350" dirty="0"/>
          </a:p>
        </p:txBody>
      </p:sp>
      <p:sp>
        <p:nvSpPr>
          <p:cNvPr id="11" name="Text 6"/>
          <p:cNvSpPr/>
          <p:nvPr/>
        </p:nvSpPr>
        <p:spPr>
          <a:xfrm>
            <a:off x="2410658" y="6398657"/>
            <a:ext cx="11376065" cy="771525"/>
          </a:xfrm>
          <a:prstGeom prst="rect">
            <a:avLst/>
          </a:prstGeom>
          <a:noFill/>
          <a:ln/>
        </p:spPr>
        <p:txBody>
          <a:bodyPr wrap="square" lIns="0" tIns="0" rIns="0" bIns="0" rtlCol="0" anchor="t"/>
          <a:lstStyle/>
          <a:p>
            <a:pPr marL="0" indent="0" algn="l">
              <a:lnSpc>
                <a:spcPts val="3000"/>
              </a:lnSpc>
              <a:buNone/>
            </a:pPr>
            <a:r>
              <a:rPr lang="en-US" sz="1850" dirty="0">
                <a:solidFill>
                  <a:srgbClr val="3C3939"/>
                </a:solidFill>
                <a:latin typeface="Roboto" pitchFamily="34" charset="0"/>
                <a:ea typeface="Roboto" pitchFamily="34" charset="-122"/>
                <a:cs typeface="Roboto" pitchFamily="34" charset="-120"/>
              </a:rPr>
              <a:t>The lack of reliable tools for predicting case outcomes makes it challenging to assess the likelihood of success or failure for parties involved.</a:t>
            </a:r>
            <a:endParaRPr lang="en-US" sz="18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864037" y="2027277"/>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1B1B27"/>
                </a:solidFill>
                <a:latin typeface="Aptos" panose="020B0004020202020204" pitchFamily="34" charset="0"/>
                <a:ea typeface="Raleway" pitchFamily="34" charset="-122"/>
                <a:cs typeface="Raleway" pitchFamily="34" charset="-120"/>
              </a:rPr>
              <a:t>Solution Overview</a:t>
            </a:r>
            <a:endParaRPr lang="en-US" sz="4850" dirty="0">
              <a:latin typeface="Aptos" panose="020B0004020202020204" pitchFamily="34" charset="0"/>
            </a:endParaRPr>
          </a:p>
        </p:txBody>
      </p:sp>
      <p:sp>
        <p:nvSpPr>
          <p:cNvPr id="3" name="Shape 1"/>
          <p:cNvSpPr/>
          <p:nvPr/>
        </p:nvSpPr>
        <p:spPr>
          <a:xfrm>
            <a:off x="864037" y="3169087"/>
            <a:ext cx="4136231" cy="3033236"/>
          </a:xfrm>
          <a:prstGeom prst="roundRect">
            <a:avLst>
              <a:gd name="adj" fmla="val 3419"/>
            </a:avLst>
          </a:prstGeom>
          <a:solidFill>
            <a:srgbClr val="E1E1EA"/>
          </a:solidFill>
          <a:ln w="15240">
            <a:solidFill>
              <a:srgbClr val="C7C7D0"/>
            </a:solidFill>
            <a:prstDash val="solid"/>
          </a:ln>
        </p:spPr>
      </p:sp>
      <p:sp>
        <p:nvSpPr>
          <p:cNvPr id="4" name="Text 2"/>
          <p:cNvSpPr/>
          <p:nvPr/>
        </p:nvSpPr>
        <p:spPr>
          <a:xfrm>
            <a:off x="1126093" y="34311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Automated Research</a:t>
            </a:r>
            <a:endParaRPr lang="en-US" sz="2400" dirty="0"/>
          </a:p>
        </p:txBody>
      </p:sp>
      <p:sp>
        <p:nvSpPr>
          <p:cNvPr id="5" name="Text 3"/>
          <p:cNvSpPr/>
          <p:nvPr/>
        </p:nvSpPr>
        <p:spPr>
          <a:xfrm>
            <a:off x="1126093" y="3965019"/>
            <a:ext cx="3612118" cy="158019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engine automates legal research, saving time and effort for judges and legal professionals.</a:t>
            </a:r>
            <a:endParaRPr lang="en-US" sz="1900" dirty="0"/>
          </a:p>
        </p:txBody>
      </p:sp>
      <p:sp>
        <p:nvSpPr>
          <p:cNvPr id="6" name="Shape 4"/>
          <p:cNvSpPr/>
          <p:nvPr/>
        </p:nvSpPr>
        <p:spPr>
          <a:xfrm>
            <a:off x="5247084" y="3169087"/>
            <a:ext cx="4136231" cy="3033236"/>
          </a:xfrm>
          <a:prstGeom prst="roundRect">
            <a:avLst>
              <a:gd name="adj" fmla="val 3419"/>
            </a:avLst>
          </a:prstGeom>
          <a:solidFill>
            <a:srgbClr val="E1E1EA"/>
          </a:solidFill>
          <a:ln w="15240">
            <a:solidFill>
              <a:srgbClr val="C7C7D0"/>
            </a:solidFill>
            <a:prstDash val="solid"/>
          </a:ln>
        </p:spPr>
      </p:sp>
      <p:sp>
        <p:nvSpPr>
          <p:cNvPr id="7" name="Text 5"/>
          <p:cNvSpPr/>
          <p:nvPr/>
        </p:nvSpPr>
        <p:spPr>
          <a:xfrm>
            <a:off x="5509141" y="34311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Predictive Analytics</a:t>
            </a:r>
            <a:endParaRPr lang="en-US" sz="2400" dirty="0"/>
          </a:p>
        </p:txBody>
      </p:sp>
      <p:sp>
        <p:nvSpPr>
          <p:cNvPr id="8" name="Text 6"/>
          <p:cNvSpPr/>
          <p:nvPr/>
        </p:nvSpPr>
        <p:spPr>
          <a:xfrm>
            <a:off x="5509141" y="3965019"/>
            <a:ext cx="3612118" cy="158019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Neural networks analyze case data and predict potential outcomes, providing valuable insights for decision-making.</a:t>
            </a:r>
            <a:endParaRPr lang="en-US" sz="1900" dirty="0"/>
          </a:p>
        </p:txBody>
      </p:sp>
      <p:sp>
        <p:nvSpPr>
          <p:cNvPr id="9" name="Shape 7"/>
          <p:cNvSpPr/>
          <p:nvPr/>
        </p:nvSpPr>
        <p:spPr>
          <a:xfrm>
            <a:off x="9630132" y="3169087"/>
            <a:ext cx="4136231" cy="3033236"/>
          </a:xfrm>
          <a:prstGeom prst="roundRect">
            <a:avLst>
              <a:gd name="adj" fmla="val 3419"/>
            </a:avLst>
          </a:prstGeom>
          <a:solidFill>
            <a:srgbClr val="E1E1EA"/>
          </a:solidFill>
          <a:ln w="15240">
            <a:solidFill>
              <a:srgbClr val="C7C7D0"/>
            </a:solidFill>
            <a:prstDash val="solid"/>
          </a:ln>
        </p:spPr>
      </p:sp>
      <p:sp>
        <p:nvSpPr>
          <p:cNvPr id="10" name="Text 8"/>
          <p:cNvSpPr/>
          <p:nvPr/>
        </p:nvSpPr>
        <p:spPr>
          <a:xfrm>
            <a:off x="9892189" y="34311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Enhanced Efficiency</a:t>
            </a:r>
            <a:endParaRPr lang="en-US" sz="2400" dirty="0"/>
          </a:p>
        </p:txBody>
      </p:sp>
      <p:sp>
        <p:nvSpPr>
          <p:cNvPr id="11" name="Text 9"/>
          <p:cNvSpPr/>
          <p:nvPr/>
        </p:nvSpPr>
        <p:spPr>
          <a:xfrm>
            <a:off x="9892189" y="3965019"/>
            <a:ext cx="3612118" cy="1975247"/>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AI-driven tool streamlines legal research, reducing the time and effort required to find relevant precedents and case law.</a:t>
            </a:r>
            <a:endParaRPr lang="en-US"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864037" y="1817251"/>
            <a:ext cx="12902327" cy="1543050"/>
          </a:xfrm>
          <a:prstGeom prst="rect">
            <a:avLst/>
          </a:prstGeom>
          <a:noFill/>
          <a:ln/>
        </p:spPr>
        <p:txBody>
          <a:bodyPr wrap="square" lIns="0" tIns="0" rIns="0" bIns="0" rtlCol="0" anchor="t"/>
          <a:lstStyle/>
          <a:p>
            <a:pPr marL="0" indent="0">
              <a:lnSpc>
                <a:spcPts val="6050"/>
              </a:lnSpc>
              <a:buNone/>
            </a:pPr>
            <a:r>
              <a:rPr lang="en-US" sz="4850" b="1" dirty="0">
                <a:solidFill>
                  <a:srgbClr val="1B1B27"/>
                </a:solidFill>
                <a:latin typeface="Aptos" panose="020B0004020202020204" pitchFamily="34" charset="0"/>
                <a:ea typeface="Raleway" pitchFamily="34" charset="-122"/>
                <a:cs typeface="Raleway" pitchFamily="34" charset="-120"/>
              </a:rPr>
              <a:t>AI-Driven Research Engine for Commercial Courts</a:t>
            </a:r>
            <a:endParaRPr lang="en-US" sz="4850" dirty="0">
              <a:latin typeface="Aptos" panose="020B0004020202020204" pitchFamily="34" charset="0"/>
            </a:endParaRPr>
          </a:p>
        </p:txBody>
      </p:sp>
      <p:sp>
        <p:nvSpPr>
          <p:cNvPr id="3" name="Text 1"/>
          <p:cNvSpPr/>
          <p:nvPr/>
        </p:nvSpPr>
        <p:spPr>
          <a:xfrm>
            <a:off x="864037" y="3977402"/>
            <a:ext cx="4006096" cy="385763"/>
          </a:xfrm>
          <a:prstGeom prst="rect">
            <a:avLst/>
          </a:prstGeom>
          <a:noFill/>
          <a:ln/>
        </p:spPr>
        <p:txBody>
          <a:bodyPr wrap="none" lIns="0" tIns="0" rIns="0" bIns="0" rtlCol="0" anchor="t"/>
          <a:lstStyle/>
          <a:p>
            <a:pPr marL="0" indent="0">
              <a:lnSpc>
                <a:spcPts val="3000"/>
              </a:lnSpc>
              <a:buNone/>
            </a:pPr>
            <a:r>
              <a:rPr lang="en-US" sz="2400" dirty="0">
                <a:solidFill>
                  <a:srgbClr val="1B1B27"/>
                </a:solidFill>
                <a:latin typeface="Raleway" pitchFamily="34" charset="0"/>
                <a:ea typeface="Raleway" pitchFamily="34" charset="-122"/>
                <a:cs typeface="Raleway" pitchFamily="34" charset="-120"/>
              </a:rPr>
              <a:t>Streamlined Legal Research</a:t>
            </a:r>
            <a:endParaRPr lang="en-US" sz="2400" dirty="0"/>
          </a:p>
        </p:txBody>
      </p:sp>
      <p:sp>
        <p:nvSpPr>
          <p:cNvPr id="4" name="Text 2"/>
          <p:cNvSpPr/>
          <p:nvPr/>
        </p:nvSpPr>
        <p:spPr>
          <a:xfrm>
            <a:off x="864037" y="4609981"/>
            <a:ext cx="6150054" cy="158019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research engine provides judges and legal professionals with efficient access to relevant case law, legal precedents, and statutes, saving valuable time and effort.</a:t>
            </a:r>
            <a:endParaRPr lang="en-US" sz="1900" dirty="0"/>
          </a:p>
        </p:txBody>
      </p:sp>
      <p:sp>
        <p:nvSpPr>
          <p:cNvPr id="5" name="Text 3"/>
          <p:cNvSpPr/>
          <p:nvPr/>
        </p:nvSpPr>
        <p:spPr>
          <a:xfrm>
            <a:off x="7623929" y="3977402"/>
            <a:ext cx="3764518" cy="385763"/>
          </a:xfrm>
          <a:prstGeom prst="rect">
            <a:avLst/>
          </a:prstGeom>
          <a:noFill/>
          <a:ln/>
        </p:spPr>
        <p:txBody>
          <a:bodyPr wrap="none" lIns="0" tIns="0" rIns="0" bIns="0" rtlCol="0" anchor="t"/>
          <a:lstStyle/>
          <a:p>
            <a:pPr marL="0" indent="0">
              <a:lnSpc>
                <a:spcPts val="3000"/>
              </a:lnSpc>
              <a:buNone/>
            </a:pPr>
            <a:r>
              <a:rPr lang="en-US" sz="2400" dirty="0">
                <a:solidFill>
                  <a:srgbClr val="000000"/>
                </a:solidFill>
                <a:latin typeface="Raleway" pitchFamily="34" charset="0"/>
                <a:ea typeface="Raleway" pitchFamily="34" charset="-122"/>
                <a:cs typeface="Raleway" pitchFamily="34" charset="-120"/>
              </a:rPr>
              <a:t>Predictive Case Outcomes</a:t>
            </a:r>
            <a:endParaRPr lang="en-US" sz="2400" dirty="0"/>
          </a:p>
        </p:txBody>
      </p:sp>
      <p:sp>
        <p:nvSpPr>
          <p:cNvPr id="6" name="Text 4"/>
          <p:cNvSpPr/>
          <p:nvPr/>
        </p:nvSpPr>
        <p:spPr>
          <a:xfrm>
            <a:off x="7623929" y="4609981"/>
            <a:ext cx="6150054" cy="1580198"/>
          </a:xfrm>
          <a:prstGeom prst="rect">
            <a:avLst/>
          </a:prstGeom>
          <a:noFill/>
          <a:ln/>
        </p:spPr>
        <p:txBody>
          <a:bodyPr wrap="square" lIns="0" tIns="0" rIns="0" bIns="0" rtlCol="0" anchor="t"/>
          <a:lstStyle/>
          <a:p>
            <a:pPr marL="0" indent="0">
              <a:lnSpc>
                <a:spcPts val="3100"/>
              </a:lnSpc>
              <a:buNone/>
            </a:pPr>
            <a:r>
              <a:rPr lang="en-US" sz="1900" dirty="0">
                <a:solidFill>
                  <a:srgbClr val="3C3939"/>
                </a:solidFill>
                <a:latin typeface="Roboto" pitchFamily="34" charset="0"/>
                <a:ea typeface="Roboto" pitchFamily="34" charset="-122"/>
                <a:cs typeface="Roboto" pitchFamily="34" charset="-120"/>
              </a:rPr>
              <a:t>The AI system analyzes case data and historical outcomes to generate accurate predictions on the likely resolution of new cases, providing valuable insights for decision-making.</a:t>
            </a:r>
            <a:endParaRPr lang="en-US"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639485" y="649724"/>
            <a:ext cx="7248287" cy="571024"/>
          </a:xfrm>
          <a:prstGeom prst="rect">
            <a:avLst/>
          </a:prstGeom>
          <a:noFill/>
          <a:ln/>
        </p:spPr>
        <p:txBody>
          <a:bodyPr wrap="none" lIns="0" tIns="0" rIns="0" bIns="0" rtlCol="0" anchor="t"/>
          <a:lstStyle/>
          <a:p>
            <a:pPr marL="0" indent="0">
              <a:lnSpc>
                <a:spcPts val="4450"/>
              </a:lnSpc>
              <a:buNone/>
            </a:pPr>
            <a:r>
              <a:rPr lang="en-US" sz="3550" b="1" dirty="0">
                <a:solidFill>
                  <a:srgbClr val="1B1B27"/>
                </a:solidFill>
                <a:latin typeface="Aptos" panose="020B0004020202020204" pitchFamily="34" charset="0"/>
                <a:ea typeface="Raleway" pitchFamily="34" charset="-122"/>
                <a:cs typeface="Raleway" pitchFamily="34" charset="-120"/>
              </a:rPr>
              <a:t>Workflow of the Research Engine</a:t>
            </a:r>
            <a:endParaRPr lang="en-US" sz="3550" dirty="0">
              <a:latin typeface="Aptos" panose="020B0004020202020204" pitchFamily="34" charset="0"/>
            </a:endParaRPr>
          </a:p>
        </p:txBody>
      </p:sp>
      <p:sp>
        <p:nvSpPr>
          <p:cNvPr id="3" name="Shape 1"/>
          <p:cNvSpPr/>
          <p:nvPr/>
        </p:nvSpPr>
        <p:spPr>
          <a:xfrm>
            <a:off x="902137" y="1586151"/>
            <a:ext cx="22860" cy="5993725"/>
          </a:xfrm>
          <a:prstGeom prst="roundRect">
            <a:avLst>
              <a:gd name="adj" fmla="val 335732"/>
            </a:avLst>
          </a:prstGeom>
          <a:solidFill>
            <a:srgbClr val="C7C7D0"/>
          </a:solidFill>
          <a:ln/>
        </p:spPr>
      </p:sp>
      <p:sp>
        <p:nvSpPr>
          <p:cNvPr id="4" name="Shape 2"/>
          <p:cNvSpPr/>
          <p:nvPr/>
        </p:nvSpPr>
        <p:spPr>
          <a:xfrm>
            <a:off x="1096268" y="1985724"/>
            <a:ext cx="639485" cy="22860"/>
          </a:xfrm>
          <a:prstGeom prst="roundRect">
            <a:avLst>
              <a:gd name="adj" fmla="val 335732"/>
            </a:avLst>
          </a:prstGeom>
          <a:solidFill>
            <a:srgbClr val="C7C7D0"/>
          </a:solidFill>
          <a:ln/>
        </p:spPr>
      </p:sp>
      <p:sp>
        <p:nvSpPr>
          <p:cNvPr id="5" name="Shape 3"/>
          <p:cNvSpPr/>
          <p:nvPr/>
        </p:nvSpPr>
        <p:spPr>
          <a:xfrm>
            <a:off x="708005" y="1791652"/>
            <a:ext cx="411123" cy="411123"/>
          </a:xfrm>
          <a:prstGeom prst="roundRect">
            <a:avLst>
              <a:gd name="adj" fmla="val 18668"/>
            </a:avLst>
          </a:prstGeom>
          <a:solidFill>
            <a:srgbClr val="E1E1EA"/>
          </a:solidFill>
          <a:ln w="7620">
            <a:solidFill>
              <a:srgbClr val="C7C7D0"/>
            </a:solidFill>
            <a:prstDash val="solid"/>
          </a:ln>
        </p:spPr>
      </p:sp>
      <p:sp>
        <p:nvSpPr>
          <p:cNvPr id="6" name="Text 4"/>
          <p:cNvSpPr/>
          <p:nvPr/>
        </p:nvSpPr>
        <p:spPr>
          <a:xfrm>
            <a:off x="854809" y="1860113"/>
            <a:ext cx="117396" cy="274082"/>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1</a:t>
            </a:r>
            <a:endParaRPr lang="en-US" sz="2150" dirty="0"/>
          </a:p>
        </p:txBody>
      </p:sp>
      <p:sp>
        <p:nvSpPr>
          <p:cNvPr id="7" name="Text 5"/>
          <p:cNvSpPr/>
          <p:nvPr/>
        </p:nvSpPr>
        <p:spPr>
          <a:xfrm>
            <a:off x="1918573" y="1768793"/>
            <a:ext cx="2284095" cy="285393"/>
          </a:xfrm>
          <a:prstGeom prst="rect">
            <a:avLst/>
          </a:prstGeom>
          <a:noFill/>
          <a:ln/>
        </p:spPr>
        <p:txBody>
          <a:bodyPr wrap="none" lIns="0" tIns="0" rIns="0" bIns="0" rtlCol="0" anchor="t"/>
          <a:lstStyle/>
          <a:p>
            <a:pPr marL="0" indent="0" algn="l">
              <a:lnSpc>
                <a:spcPts val="2200"/>
              </a:lnSpc>
              <a:buNone/>
            </a:pPr>
            <a:r>
              <a:rPr lang="en-US" sz="1750" dirty="0">
                <a:solidFill>
                  <a:srgbClr val="1B1B27"/>
                </a:solidFill>
                <a:latin typeface="Raleway" pitchFamily="34" charset="0"/>
                <a:ea typeface="Raleway" pitchFamily="34" charset="-122"/>
                <a:cs typeface="Raleway" pitchFamily="34" charset="-120"/>
              </a:rPr>
              <a:t>Data Input</a:t>
            </a:r>
            <a:endParaRPr lang="en-US" sz="1750" dirty="0"/>
          </a:p>
        </p:txBody>
      </p:sp>
      <p:sp>
        <p:nvSpPr>
          <p:cNvPr id="8" name="Text 6"/>
          <p:cNvSpPr/>
          <p:nvPr/>
        </p:nvSpPr>
        <p:spPr>
          <a:xfrm>
            <a:off x="1918573" y="2163723"/>
            <a:ext cx="12072342" cy="292418"/>
          </a:xfrm>
          <a:prstGeom prst="rect">
            <a:avLst/>
          </a:prstGeom>
          <a:noFill/>
          <a:ln/>
        </p:spPr>
        <p:txBody>
          <a:bodyPr wrap="none" lIns="0" tIns="0" rIns="0" bIns="0" rtlCol="0" anchor="t"/>
          <a:lstStyle/>
          <a:p>
            <a:pPr marL="0" indent="0" algn="l">
              <a:lnSpc>
                <a:spcPts val="2300"/>
              </a:lnSpc>
              <a:buNone/>
            </a:pPr>
            <a:r>
              <a:rPr lang="en-US" sz="1400" dirty="0">
                <a:solidFill>
                  <a:srgbClr val="3C3939"/>
                </a:solidFill>
                <a:latin typeface="Roboto" pitchFamily="34" charset="0"/>
                <a:ea typeface="Roboto" pitchFamily="34" charset="-122"/>
                <a:cs typeface="Roboto" pitchFamily="34" charset="-120"/>
              </a:rPr>
              <a:t>The engine ingests diverse legal data, including case records, legal texts, and historical case outcomes from various sources.</a:t>
            </a:r>
            <a:endParaRPr lang="en-US" sz="1400" dirty="0"/>
          </a:p>
        </p:txBody>
      </p:sp>
      <p:sp>
        <p:nvSpPr>
          <p:cNvPr id="9" name="Shape 7"/>
          <p:cNvSpPr/>
          <p:nvPr/>
        </p:nvSpPr>
        <p:spPr>
          <a:xfrm>
            <a:off x="1096268" y="3220998"/>
            <a:ext cx="639485" cy="22860"/>
          </a:xfrm>
          <a:prstGeom prst="roundRect">
            <a:avLst>
              <a:gd name="adj" fmla="val 335732"/>
            </a:avLst>
          </a:prstGeom>
          <a:solidFill>
            <a:srgbClr val="C7C7D0"/>
          </a:solidFill>
          <a:ln/>
        </p:spPr>
      </p:sp>
      <p:sp>
        <p:nvSpPr>
          <p:cNvPr id="10" name="Shape 8"/>
          <p:cNvSpPr/>
          <p:nvPr/>
        </p:nvSpPr>
        <p:spPr>
          <a:xfrm>
            <a:off x="708005" y="3026926"/>
            <a:ext cx="411123" cy="411123"/>
          </a:xfrm>
          <a:prstGeom prst="roundRect">
            <a:avLst>
              <a:gd name="adj" fmla="val 18668"/>
            </a:avLst>
          </a:prstGeom>
          <a:solidFill>
            <a:srgbClr val="E1E1EA"/>
          </a:solidFill>
          <a:ln w="7620">
            <a:solidFill>
              <a:srgbClr val="C7C7D0"/>
            </a:solidFill>
            <a:prstDash val="solid"/>
          </a:ln>
        </p:spPr>
      </p:sp>
      <p:sp>
        <p:nvSpPr>
          <p:cNvPr id="11" name="Text 9"/>
          <p:cNvSpPr/>
          <p:nvPr/>
        </p:nvSpPr>
        <p:spPr>
          <a:xfrm>
            <a:off x="842070" y="3095387"/>
            <a:ext cx="142875" cy="274082"/>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2</a:t>
            </a:r>
            <a:endParaRPr lang="en-US" sz="2150" dirty="0"/>
          </a:p>
        </p:txBody>
      </p:sp>
      <p:sp>
        <p:nvSpPr>
          <p:cNvPr id="12" name="Text 10"/>
          <p:cNvSpPr/>
          <p:nvPr/>
        </p:nvSpPr>
        <p:spPr>
          <a:xfrm>
            <a:off x="1918573" y="3004066"/>
            <a:ext cx="2284095" cy="285393"/>
          </a:xfrm>
          <a:prstGeom prst="rect">
            <a:avLst/>
          </a:prstGeom>
          <a:noFill/>
          <a:ln/>
        </p:spPr>
        <p:txBody>
          <a:bodyPr wrap="none" lIns="0" tIns="0" rIns="0" bIns="0" rtlCol="0" anchor="t"/>
          <a:lstStyle/>
          <a:p>
            <a:pPr marL="0" indent="0" algn="l">
              <a:lnSpc>
                <a:spcPts val="2200"/>
              </a:lnSpc>
              <a:buNone/>
            </a:pPr>
            <a:r>
              <a:rPr lang="en-US" sz="1750" dirty="0">
                <a:solidFill>
                  <a:srgbClr val="000000"/>
                </a:solidFill>
                <a:latin typeface="Raleway" pitchFamily="34" charset="0"/>
                <a:ea typeface="Raleway" pitchFamily="34" charset="-122"/>
                <a:cs typeface="Raleway" pitchFamily="34" charset="-120"/>
              </a:rPr>
              <a:t>Preprocessing</a:t>
            </a:r>
            <a:endParaRPr lang="en-US" sz="1750" dirty="0"/>
          </a:p>
        </p:txBody>
      </p:sp>
      <p:sp>
        <p:nvSpPr>
          <p:cNvPr id="13" name="Text 11"/>
          <p:cNvSpPr/>
          <p:nvPr/>
        </p:nvSpPr>
        <p:spPr>
          <a:xfrm>
            <a:off x="1918573" y="3398996"/>
            <a:ext cx="12072342" cy="292418"/>
          </a:xfrm>
          <a:prstGeom prst="rect">
            <a:avLst/>
          </a:prstGeom>
          <a:noFill/>
          <a:ln/>
        </p:spPr>
        <p:txBody>
          <a:bodyPr wrap="none" lIns="0" tIns="0" rIns="0" bIns="0" rtlCol="0" anchor="t"/>
          <a:lstStyle/>
          <a:p>
            <a:pPr marL="0" indent="0" algn="l">
              <a:lnSpc>
                <a:spcPts val="2300"/>
              </a:lnSpc>
              <a:buNone/>
            </a:pPr>
            <a:r>
              <a:rPr lang="en-US" sz="1400" dirty="0">
                <a:solidFill>
                  <a:srgbClr val="3C3939"/>
                </a:solidFill>
                <a:latin typeface="Roboto" pitchFamily="34" charset="0"/>
                <a:ea typeface="Roboto" pitchFamily="34" charset="-122"/>
                <a:cs typeface="Roboto" pitchFamily="34" charset="-120"/>
              </a:rPr>
              <a:t>Data undergoes meticulous cleaning, tokenization, and extraction of relevant legal entities to prepare it for analysis.</a:t>
            </a:r>
            <a:endParaRPr lang="en-US" sz="1400" dirty="0"/>
          </a:p>
        </p:txBody>
      </p:sp>
      <p:sp>
        <p:nvSpPr>
          <p:cNvPr id="14" name="Shape 12"/>
          <p:cNvSpPr/>
          <p:nvPr/>
        </p:nvSpPr>
        <p:spPr>
          <a:xfrm>
            <a:off x="1096268" y="4456271"/>
            <a:ext cx="639485" cy="22860"/>
          </a:xfrm>
          <a:prstGeom prst="roundRect">
            <a:avLst>
              <a:gd name="adj" fmla="val 335732"/>
            </a:avLst>
          </a:prstGeom>
          <a:solidFill>
            <a:srgbClr val="C7C7D0"/>
          </a:solidFill>
          <a:ln/>
        </p:spPr>
      </p:sp>
      <p:sp>
        <p:nvSpPr>
          <p:cNvPr id="15" name="Shape 13"/>
          <p:cNvSpPr/>
          <p:nvPr/>
        </p:nvSpPr>
        <p:spPr>
          <a:xfrm>
            <a:off x="708005" y="4262199"/>
            <a:ext cx="411123" cy="411123"/>
          </a:xfrm>
          <a:prstGeom prst="roundRect">
            <a:avLst>
              <a:gd name="adj" fmla="val 18668"/>
            </a:avLst>
          </a:prstGeom>
          <a:solidFill>
            <a:srgbClr val="E1E1EA"/>
          </a:solidFill>
          <a:ln w="7620">
            <a:solidFill>
              <a:srgbClr val="C7C7D0"/>
            </a:solidFill>
            <a:prstDash val="solid"/>
          </a:ln>
        </p:spPr>
      </p:sp>
      <p:sp>
        <p:nvSpPr>
          <p:cNvPr id="16" name="Text 14"/>
          <p:cNvSpPr/>
          <p:nvPr/>
        </p:nvSpPr>
        <p:spPr>
          <a:xfrm>
            <a:off x="840284" y="4330660"/>
            <a:ext cx="146447" cy="274082"/>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3</a:t>
            </a:r>
            <a:endParaRPr lang="en-US" sz="2150" dirty="0"/>
          </a:p>
        </p:txBody>
      </p:sp>
      <p:sp>
        <p:nvSpPr>
          <p:cNvPr id="17" name="Text 15"/>
          <p:cNvSpPr/>
          <p:nvPr/>
        </p:nvSpPr>
        <p:spPr>
          <a:xfrm>
            <a:off x="1918573" y="4239339"/>
            <a:ext cx="2284095" cy="285393"/>
          </a:xfrm>
          <a:prstGeom prst="rect">
            <a:avLst/>
          </a:prstGeom>
          <a:noFill/>
          <a:ln/>
        </p:spPr>
        <p:txBody>
          <a:bodyPr wrap="none" lIns="0" tIns="0" rIns="0" bIns="0" rtlCol="0" anchor="t"/>
          <a:lstStyle/>
          <a:p>
            <a:pPr marL="0" indent="0" algn="l">
              <a:lnSpc>
                <a:spcPts val="2200"/>
              </a:lnSpc>
              <a:buNone/>
            </a:pPr>
            <a:r>
              <a:rPr lang="en-US" sz="1750" dirty="0">
                <a:solidFill>
                  <a:srgbClr val="1B1B27"/>
                </a:solidFill>
                <a:latin typeface="Raleway" pitchFamily="34" charset="0"/>
                <a:ea typeface="Raleway" pitchFamily="34" charset="-122"/>
                <a:cs typeface="Raleway" pitchFamily="34" charset="-120"/>
              </a:rPr>
              <a:t>Neural Network</a:t>
            </a:r>
            <a:endParaRPr lang="en-US" sz="1750" dirty="0"/>
          </a:p>
        </p:txBody>
      </p:sp>
      <p:sp>
        <p:nvSpPr>
          <p:cNvPr id="18" name="Text 16"/>
          <p:cNvSpPr/>
          <p:nvPr/>
        </p:nvSpPr>
        <p:spPr>
          <a:xfrm>
            <a:off x="1918573" y="4634270"/>
            <a:ext cx="12072342" cy="292418"/>
          </a:xfrm>
          <a:prstGeom prst="rect">
            <a:avLst/>
          </a:prstGeom>
          <a:noFill/>
          <a:ln/>
        </p:spPr>
        <p:txBody>
          <a:bodyPr wrap="none" lIns="0" tIns="0" rIns="0" bIns="0" rtlCol="0" anchor="t"/>
          <a:lstStyle/>
          <a:p>
            <a:pPr marL="0" indent="0" algn="l">
              <a:lnSpc>
                <a:spcPts val="2300"/>
              </a:lnSpc>
              <a:buNone/>
            </a:pPr>
            <a:r>
              <a:rPr lang="en-US" sz="1400" dirty="0">
                <a:solidFill>
                  <a:srgbClr val="3C3939"/>
                </a:solidFill>
                <a:latin typeface="Roboto" pitchFamily="34" charset="0"/>
                <a:ea typeface="Roboto" pitchFamily="34" charset="-122"/>
                <a:cs typeface="Roboto" pitchFamily="34" charset="-120"/>
              </a:rPr>
              <a:t>A robust neural network trained on TensorFlow analyzes legal documents and predicts case outcomes based on the learned patterns.</a:t>
            </a:r>
            <a:endParaRPr lang="en-US" sz="1400" dirty="0"/>
          </a:p>
        </p:txBody>
      </p:sp>
      <p:sp>
        <p:nvSpPr>
          <p:cNvPr id="19" name="Shape 17"/>
          <p:cNvSpPr/>
          <p:nvPr/>
        </p:nvSpPr>
        <p:spPr>
          <a:xfrm>
            <a:off x="1096268" y="5691545"/>
            <a:ext cx="639485" cy="22860"/>
          </a:xfrm>
          <a:prstGeom prst="roundRect">
            <a:avLst>
              <a:gd name="adj" fmla="val 335732"/>
            </a:avLst>
          </a:prstGeom>
          <a:solidFill>
            <a:srgbClr val="C7C7D0"/>
          </a:solidFill>
          <a:ln/>
        </p:spPr>
      </p:sp>
      <p:sp>
        <p:nvSpPr>
          <p:cNvPr id="20" name="Shape 18"/>
          <p:cNvSpPr/>
          <p:nvPr/>
        </p:nvSpPr>
        <p:spPr>
          <a:xfrm>
            <a:off x="708005" y="5497473"/>
            <a:ext cx="411123" cy="411123"/>
          </a:xfrm>
          <a:prstGeom prst="roundRect">
            <a:avLst>
              <a:gd name="adj" fmla="val 18668"/>
            </a:avLst>
          </a:prstGeom>
          <a:solidFill>
            <a:srgbClr val="E1E1EA"/>
          </a:solidFill>
          <a:ln w="7620">
            <a:solidFill>
              <a:srgbClr val="C7C7D0"/>
            </a:solidFill>
            <a:prstDash val="solid"/>
          </a:ln>
        </p:spPr>
      </p:sp>
      <p:sp>
        <p:nvSpPr>
          <p:cNvPr id="21" name="Text 19"/>
          <p:cNvSpPr/>
          <p:nvPr/>
        </p:nvSpPr>
        <p:spPr>
          <a:xfrm>
            <a:off x="838736" y="5565934"/>
            <a:ext cx="149662" cy="274082"/>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4</a:t>
            </a:r>
            <a:endParaRPr lang="en-US" sz="2150" dirty="0"/>
          </a:p>
        </p:txBody>
      </p:sp>
      <p:sp>
        <p:nvSpPr>
          <p:cNvPr id="22" name="Text 20"/>
          <p:cNvSpPr/>
          <p:nvPr/>
        </p:nvSpPr>
        <p:spPr>
          <a:xfrm>
            <a:off x="1918573" y="5474613"/>
            <a:ext cx="2284095" cy="285393"/>
          </a:xfrm>
          <a:prstGeom prst="rect">
            <a:avLst/>
          </a:prstGeom>
          <a:noFill/>
          <a:ln/>
        </p:spPr>
        <p:txBody>
          <a:bodyPr wrap="none" lIns="0" tIns="0" rIns="0" bIns="0" rtlCol="0" anchor="t"/>
          <a:lstStyle/>
          <a:p>
            <a:pPr marL="0" indent="0" algn="l">
              <a:lnSpc>
                <a:spcPts val="2200"/>
              </a:lnSpc>
              <a:buNone/>
            </a:pPr>
            <a:r>
              <a:rPr lang="en-US" sz="1750" dirty="0">
                <a:solidFill>
                  <a:srgbClr val="1B1B27"/>
                </a:solidFill>
                <a:latin typeface="Raleway" pitchFamily="34" charset="0"/>
                <a:ea typeface="Raleway" pitchFamily="34" charset="-122"/>
                <a:cs typeface="Raleway" pitchFamily="34" charset="-120"/>
              </a:rPr>
              <a:t>Custom Queries</a:t>
            </a:r>
            <a:endParaRPr lang="en-US" sz="1750" dirty="0"/>
          </a:p>
        </p:txBody>
      </p:sp>
      <p:sp>
        <p:nvSpPr>
          <p:cNvPr id="23" name="Text 21"/>
          <p:cNvSpPr/>
          <p:nvPr/>
        </p:nvSpPr>
        <p:spPr>
          <a:xfrm>
            <a:off x="1918573" y="5869543"/>
            <a:ext cx="12072342" cy="292418"/>
          </a:xfrm>
          <a:prstGeom prst="rect">
            <a:avLst/>
          </a:prstGeom>
          <a:noFill/>
          <a:ln/>
        </p:spPr>
        <p:txBody>
          <a:bodyPr wrap="none" lIns="0" tIns="0" rIns="0" bIns="0" rtlCol="0" anchor="t"/>
          <a:lstStyle/>
          <a:p>
            <a:pPr marL="0" indent="0" algn="l">
              <a:lnSpc>
                <a:spcPts val="2300"/>
              </a:lnSpc>
              <a:buNone/>
            </a:pPr>
            <a:r>
              <a:rPr lang="en-US" sz="1400" dirty="0">
                <a:solidFill>
                  <a:srgbClr val="3C3939"/>
                </a:solidFill>
                <a:latin typeface="Roboto" pitchFamily="34" charset="0"/>
                <a:ea typeface="Roboto" pitchFamily="34" charset="-122"/>
                <a:cs typeface="Roboto" pitchFamily="34" charset="-120"/>
              </a:rPr>
              <a:t>Judges can perform tailored searches based on specific legal requirements, ensuring focused and relevant results.</a:t>
            </a:r>
            <a:endParaRPr lang="en-US" sz="1400" dirty="0"/>
          </a:p>
        </p:txBody>
      </p:sp>
      <p:sp>
        <p:nvSpPr>
          <p:cNvPr id="24" name="Shape 22"/>
          <p:cNvSpPr/>
          <p:nvPr/>
        </p:nvSpPr>
        <p:spPr>
          <a:xfrm>
            <a:off x="1096268" y="6926818"/>
            <a:ext cx="639485" cy="22860"/>
          </a:xfrm>
          <a:prstGeom prst="roundRect">
            <a:avLst>
              <a:gd name="adj" fmla="val 335732"/>
            </a:avLst>
          </a:prstGeom>
          <a:solidFill>
            <a:srgbClr val="C7C7D0"/>
          </a:solidFill>
          <a:ln/>
        </p:spPr>
      </p:sp>
      <p:sp>
        <p:nvSpPr>
          <p:cNvPr id="25" name="Shape 23"/>
          <p:cNvSpPr/>
          <p:nvPr/>
        </p:nvSpPr>
        <p:spPr>
          <a:xfrm>
            <a:off x="708005" y="6732746"/>
            <a:ext cx="411123" cy="411123"/>
          </a:xfrm>
          <a:prstGeom prst="roundRect">
            <a:avLst>
              <a:gd name="adj" fmla="val 18668"/>
            </a:avLst>
          </a:prstGeom>
          <a:solidFill>
            <a:srgbClr val="E1E1EA"/>
          </a:solidFill>
          <a:ln w="7620">
            <a:solidFill>
              <a:srgbClr val="C7C7D0"/>
            </a:solidFill>
            <a:prstDash val="solid"/>
          </a:ln>
        </p:spPr>
      </p:sp>
      <p:sp>
        <p:nvSpPr>
          <p:cNvPr id="26" name="Text 24"/>
          <p:cNvSpPr/>
          <p:nvPr/>
        </p:nvSpPr>
        <p:spPr>
          <a:xfrm>
            <a:off x="838855" y="6801207"/>
            <a:ext cx="149423" cy="274082"/>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5</a:t>
            </a:r>
            <a:endParaRPr lang="en-US" sz="2150" dirty="0"/>
          </a:p>
        </p:txBody>
      </p:sp>
      <p:sp>
        <p:nvSpPr>
          <p:cNvPr id="27" name="Text 25"/>
          <p:cNvSpPr/>
          <p:nvPr/>
        </p:nvSpPr>
        <p:spPr>
          <a:xfrm>
            <a:off x="1918573" y="6709886"/>
            <a:ext cx="2284095" cy="285393"/>
          </a:xfrm>
          <a:prstGeom prst="rect">
            <a:avLst/>
          </a:prstGeom>
          <a:noFill/>
          <a:ln/>
        </p:spPr>
        <p:txBody>
          <a:bodyPr wrap="none" lIns="0" tIns="0" rIns="0" bIns="0" rtlCol="0" anchor="t"/>
          <a:lstStyle/>
          <a:p>
            <a:pPr marL="0" indent="0" algn="l">
              <a:lnSpc>
                <a:spcPts val="2200"/>
              </a:lnSpc>
              <a:buNone/>
            </a:pPr>
            <a:r>
              <a:rPr lang="en-US" sz="1750" dirty="0">
                <a:solidFill>
                  <a:srgbClr val="1B1B27"/>
                </a:solidFill>
                <a:latin typeface="Raleway" pitchFamily="34" charset="0"/>
                <a:ea typeface="Raleway" pitchFamily="34" charset="-122"/>
                <a:cs typeface="Raleway" pitchFamily="34" charset="-120"/>
              </a:rPr>
              <a:t>Output</a:t>
            </a:r>
            <a:endParaRPr lang="en-US" sz="1750" dirty="0"/>
          </a:p>
        </p:txBody>
      </p:sp>
      <p:sp>
        <p:nvSpPr>
          <p:cNvPr id="28" name="Text 26"/>
          <p:cNvSpPr/>
          <p:nvPr/>
        </p:nvSpPr>
        <p:spPr>
          <a:xfrm>
            <a:off x="1918573" y="7104817"/>
            <a:ext cx="12072342" cy="292418"/>
          </a:xfrm>
          <a:prstGeom prst="rect">
            <a:avLst/>
          </a:prstGeom>
          <a:noFill/>
          <a:ln/>
        </p:spPr>
        <p:txBody>
          <a:bodyPr wrap="none" lIns="0" tIns="0" rIns="0" bIns="0" rtlCol="0" anchor="t"/>
          <a:lstStyle/>
          <a:p>
            <a:pPr marL="0" indent="0" algn="l">
              <a:lnSpc>
                <a:spcPts val="2300"/>
              </a:lnSpc>
              <a:buNone/>
            </a:pPr>
            <a:r>
              <a:rPr lang="en-US" sz="1400" dirty="0">
                <a:solidFill>
                  <a:srgbClr val="3C3939"/>
                </a:solidFill>
                <a:latin typeface="Roboto" pitchFamily="34" charset="0"/>
                <a:ea typeface="Roboto" pitchFamily="34" charset="-122"/>
                <a:cs typeface="Roboto" pitchFamily="34" charset="-120"/>
              </a:rPr>
              <a:t>The engine delivers valuable insights, including predicted case outcomes, relevant precedents, and key legal principles to inform judicial decisions.</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11" grpId="0" animBg="1"/>
      <p:bldP spid="12" grpId="0" animBg="1"/>
      <p:bldP spid="13" grpId="0" animBg="1"/>
      <p:bldP spid="16" grpId="0" animBg="1"/>
      <p:bldP spid="17" grpId="0" animBg="1"/>
      <p:bldP spid="18" grpId="0" animBg="1"/>
      <p:bldP spid="21" grpId="0" animBg="1"/>
      <p:bldP spid="22" grpId="0" animBg="1"/>
      <p:bldP spid="23" grpId="0" animBg="1"/>
      <p:bldP spid="2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682585" y="670679"/>
            <a:ext cx="7592378" cy="609362"/>
          </a:xfrm>
          <a:prstGeom prst="rect">
            <a:avLst/>
          </a:prstGeom>
          <a:noFill/>
          <a:ln/>
        </p:spPr>
        <p:txBody>
          <a:bodyPr wrap="none" lIns="0" tIns="0" rIns="0" bIns="0" rtlCol="0" anchor="t"/>
          <a:lstStyle/>
          <a:p>
            <a:pPr marL="0" indent="0">
              <a:lnSpc>
                <a:spcPts val="4750"/>
              </a:lnSpc>
              <a:buNone/>
            </a:pPr>
            <a:r>
              <a:rPr lang="en-US" sz="3800" b="1" dirty="0">
                <a:solidFill>
                  <a:srgbClr val="1B1B27"/>
                </a:solidFill>
                <a:latin typeface="Aptos" panose="020B0004020202020204" pitchFamily="34" charset="0"/>
                <a:ea typeface="Raleway" pitchFamily="34" charset="-122"/>
                <a:cs typeface="Raleway" pitchFamily="34" charset="-120"/>
              </a:rPr>
              <a:t>Neural Network Model Structure</a:t>
            </a:r>
            <a:endParaRPr lang="en-US" sz="3800" dirty="0">
              <a:latin typeface="Aptos" panose="020B0004020202020204" pitchFamily="34" charset="0"/>
            </a:endParaRPr>
          </a:p>
        </p:txBody>
      </p:sp>
      <p:pic>
        <p:nvPicPr>
          <p:cNvPr id="3" name="Image 0" descr="preencoded.png"/>
          <p:cNvPicPr>
            <a:picLocks noChangeAspect="1"/>
          </p:cNvPicPr>
          <p:nvPr/>
        </p:nvPicPr>
        <p:blipFill>
          <a:blip r:embed="rId3"/>
          <a:stretch>
            <a:fillRect/>
          </a:stretch>
        </p:blipFill>
        <p:spPr>
          <a:xfrm>
            <a:off x="3178016" y="1670090"/>
            <a:ext cx="1641515" cy="1435656"/>
          </a:xfrm>
          <a:prstGeom prst="rect">
            <a:avLst/>
          </a:prstGeom>
        </p:spPr>
      </p:pic>
      <p:sp>
        <p:nvSpPr>
          <p:cNvPr id="4" name="Text 1"/>
          <p:cNvSpPr/>
          <p:nvPr/>
        </p:nvSpPr>
        <p:spPr>
          <a:xfrm>
            <a:off x="3946565" y="2378988"/>
            <a:ext cx="104418" cy="390049"/>
          </a:xfrm>
          <a:prstGeom prst="rect">
            <a:avLst/>
          </a:prstGeom>
          <a:noFill/>
          <a:ln/>
        </p:spPr>
        <p:txBody>
          <a:bodyPr wrap="none" lIns="0" tIns="0" rIns="0" bIns="0" rtlCol="0" anchor="t"/>
          <a:lstStyle/>
          <a:p>
            <a:pPr marL="0" indent="0" algn="ctr">
              <a:lnSpc>
                <a:spcPts val="3050"/>
              </a:lnSpc>
              <a:buNone/>
            </a:pPr>
            <a:r>
              <a:rPr lang="en-US" sz="1900" dirty="0">
                <a:solidFill>
                  <a:srgbClr val="3C3939"/>
                </a:solidFill>
                <a:latin typeface="Raleway" pitchFamily="34" charset="0"/>
                <a:ea typeface="Raleway" pitchFamily="34" charset="-122"/>
                <a:cs typeface="Raleway" pitchFamily="34" charset="-120"/>
              </a:rPr>
              <a:t>1</a:t>
            </a:r>
            <a:endParaRPr lang="en-US" sz="1900" dirty="0"/>
          </a:p>
        </p:txBody>
      </p:sp>
      <p:sp>
        <p:nvSpPr>
          <p:cNvPr id="5" name="Text 2"/>
          <p:cNvSpPr/>
          <p:nvPr/>
        </p:nvSpPr>
        <p:spPr>
          <a:xfrm>
            <a:off x="5014555" y="1865114"/>
            <a:ext cx="2438043" cy="304800"/>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Input Layer</a:t>
            </a:r>
            <a:endParaRPr lang="en-US" sz="1900" dirty="0"/>
          </a:p>
        </p:txBody>
      </p:sp>
      <p:sp>
        <p:nvSpPr>
          <p:cNvPr id="6" name="Text 3"/>
          <p:cNvSpPr/>
          <p:nvPr/>
        </p:nvSpPr>
        <p:spPr>
          <a:xfrm>
            <a:off x="5014555" y="2286833"/>
            <a:ext cx="8738235" cy="623887"/>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Case metadata, such as jurisdiction, court, and type of dispute, serves as the foundation for the network's analysis.</a:t>
            </a:r>
            <a:endParaRPr lang="en-US" sz="1500" dirty="0"/>
          </a:p>
        </p:txBody>
      </p:sp>
      <p:sp>
        <p:nvSpPr>
          <p:cNvPr id="7" name="Shape 4"/>
          <p:cNvSpPr/>
          <p:nvPr/>
        </p:nvSpPr>
        <p:spPr>
          <a:xfrm>
            <a:off x="4868228" y="3120509"/>
            <a:ext cx="9030891" cy="11430"/>
          </a:xfrm>
          <a:prstGeom prst="roundRect">
            <a:avLst>
              <a:gd name="adj" fmla="val 716709"/>
            </a:avLst>
          </a:prstGeom>
          <a:solidFill>
            <a:srgbClr val="C7C7D0"/>
          </a:solidFill>
          <a:ln/>
        </p:spPr>
      </p:sp>
      <p:pic>
        <p:nvPicPr>
          <p:cNvPr id="8" name="Image 1" descr="preencoded.png"/>
          <p:cNvPicPr>
            <a:picLocks noChangeAspect="1"/>
          </p:cNvPicPr>
          <p:nvPr/>
        </p:nvPicPr>
        <p:blipFill>
          <a:blip r:embed="rId4"/>
          <a:stretch>
            <a:fillRect/>
          </a:stretch>
        </p:blipFill>
        <p:spPr>
          <a:xfrm>
            <a:off x="2357318" y="3154442"/>
            <a:ext cx="3283029" cy="1435656"/>
          </a:xfrm>
          <a:prstGeom prst="rect">
            <a:avLst/>
          </a:prstGeom>
        </p:spPr>
      </p:pic>
      <p:sp>
        <p:nvSpPr>
          <p:cNvPr id="9" name="Text 5"/>
          <p:cNvSpPr/>
          <p:nvPr/>
        </p:nvSpPr>
        <p:spPr>
          <a:xfrm>
            <a:off x="3935254" y="3677245"/>
            <a:ext cx="127040" cy="390049"/>
          </a:xfrm>
          <a:prstGeom prst="rect">
            <a:avLst/>
          </a:prstGeom>
          <a:noFill/>
          <a:ln/>
        </p:spPr>
        <p:txBody>
          <a:bodyPr wrap="none" lIns="0" tIns="0" rIns="0" bIns="0" rtlCol="0" anchor="t"/>
          <a:lstStyle/>
          <a:p>
            <a:pPr marL="0" indent="0" algn="ctr">
              <a:lnSpc>
                <a:spcPts val="3050"/>
              </a:lnSpc>
              <a:buNone/>
            </a:pPr>
            <a:r>
              <a:rPr lang="en-US" sz="1900" dirty="0">
                <a:solidFill>
                  <a:srgbClr val="3C3939"/>
                </a:solidFill>
                <a:latin typeface="Raleway" pitchFamily="34" charset="0"/>
                <a:ea typeface="Raleway" pitchFamily="34" charset="-122"/>
                <a:cs typeface="Raleway" pitchFamily="34" charset="-120"/>
              </a:rPr>
              <a:t>2</a:t>
            </a:r>
            <a:endParaRPr lang="en-US" sz="1900" dirty="0"/>
          </a:p>
        </p:txBody>
      </p:sp>
      <p:sp>
        <p:nvSpPr>
          <p:cNvPr id="10" name="Text 6"/>
          <p:cNvSpPr/>
          <p:nvPr/>
        </p:nvSpPr>
        <p:spPr>
          <a:xfrm>
            <a:off x="5835372" y="3349466"/>
            <a:ext cx="2438043" cy="304800"/>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Hidden Layers</a:t>
            </a:r>
            <a:endParaRPr lang="en-US" sz="1900" dirty="0"/>
          </a:p>
        </p:txBody>
      </p:sp>
      <p:sp>
        <p:nvSpPr>
          <p:cNvPr id="11" name="Text 7"/>
          <p:cNvSpPr/>
          <p:nvPr/>
        </p:nvSpPr>
        <p:spPr>
          <a:xfrm>
            <a:off x="5835372" y="3771186"/>
            <a:ext cx="7917418" cy="623887"/>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Multiple dense layers capture complex relationships and patterns within the legal data, enabling deeper understanding.</a:t>
            </a:r>
            <a:endParaRPr lang="en-US" sz="1500" dirty="0"/>
          </a:p>
        </p:txBody>
      </p:sp>
      <p:sp>
        <p:nvSpPr>
          <p:cNvPr id="12" name="Shape 8"/>
          <p:cNvSpPr/>
          <p:nvPr/>
        </p:nvSpPr>
        <p:spPr>
          <a:xfrm>
            <a:off x="5689044" y="4604861"/>
            <a:ext cx="8210074" cy="11430"/>
          </a:xfrm>
          <a:prstGeom prst="roundRect">
            <a:avLst>
              <a:gd name="adj" fmla="val 716709"/>
            </a:avLst>
          </a:prstGeom>
          <a:solidFill>
            <a:srgbClr val="C7C7D0"/>
          </a:solidFill>
          <a:ln/>
        </p:spPr>
      </p:sp>
      <p:pic>
        <p:nvPicPr>
          <p:cNvPr id="13" name="Image 2" descr="preencoded.png"/>
          <p:cNvPicPr>
            <a:picLocks noChangeAspect="1"/>
          </p:cNvPicPr>
          <p:nvPr/>
        </p:nvPicPr>
        <p:blipFill>
          <a:blip r:embed="rId5"/>
          <a:stretch>
            <a:fillRect/>
          </a:stretch>
        </p:blipFill>
        <p:spPr>
          <a:xfrm>
            <a:off x="1536502" y="4638794"/>
            <a:ext cx="4924663" cy="1435656"/>
          </a:xfrm>
          <a:prstGeom prst="rect">
            <a:avLst/>
          </a:prstGeom>
        </p:spPr>
      </p:pic>
      <p:sp>
        <p:nvSpPr>
          <p:cNvPr id="14" name="Text 9"/>
          <p:cNvSpPr/>
          <p:nvPr/>
        </p:nvSpPr>
        <p:spPr>
          <a:xfrm>
            <a:off x="3933587" y="5161598"/>
            <a:ext cx="130254" cy="390049"/>
          </a:xfrm>
          <a:prstGeom prst="rect">
            <a:avLst/>
          </a:prstGeom>
          <a:noFill/>
          <a:ln/>
        </p:spPr>
        <p:txBody>
          <a:bodyPr wrap="none" lIns="0" tIns="0" rIns="0" bIns="0" rtlCol="0" anchor="t"/>
          <a:lstStyle/>
          <a:p>
            <a:pPr marL="0" indent="0" algn="ctr">
              <a:lnSpc>
                <a:spcPts val="3050"/>
              </a:lnSpc>
              <a:buNone/>
            </a:pPr>
            <a:r>
              <a:rPr lang="en-US" sz="1900" dirty="0">
                <a:solidFill>
                  <a:srgbClr val="3C3939"/>
                </a:solidFill>
                <a:latin typeface="Raleway" pitchFamily="34" charset="0"/>
                <a:ea typeface="Raleway" pitchFamily="34" charset="-122"/>
                <a:cs typeface="Raleway" pitchFamily="34" charset="-120"/>
              </a:rPr>
              <a:t>3</a:t>
            </a:r>
            <a:endParaRPr lang="en-US" sz="1900" dirty="0"/>
          </a:p>
        </p:txBody>
      </p:sp>
      <p:sp>
        <p:nvSpPr>
          <p:cNvPr id="15" name="Text 10"/>
          <p:cNvSpPr/>
          <p:nvPr/>
        </p:nvSpPr>
        <p:spPr>
          <a:xfrm>
            <a:off x="6656189" y="4833818"/>
            <a:ext cx="2438043" cy="304800"/>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NLP Layer</a:t>
            </a:r>
            <a:endParaRPr lang="en-US" sz="1900" dirty="0"/>
          </a:p>
        </p:txBody>
      </p:sp>
      <p:sp>
        <p:nvSpPr>
          <p:cNvPr id="16" name="Text 11"/>
          <p:cNvSpPr/>
          <p:nvPr/>
        </p:nvSpPr>
        <p:spPr>
          <a:xfrm>
            <a:off x="6656189" y="5255538"/>
            <a:ext cx="7096601" cy="623887"/>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An LSTM or BERT layer processes textual data, analyzing legal documents and extracting relevant information.</a:t>
            </a:r>
            <a:endParaRPr lang="en-US" sz="1500" dirty="0"/>
          </a:p>
        </p:txBody>
      </p:sp>
      <p:sp>
        <p:nvSpPr>
          <p:cNvPr id="17" name="Shape 12"/>
          <p:cNvSpPr/>
          <p:nvPr/>
        </p:nvSpPr>
        <p:spPr>
          <a:xfrm>
            <a:off x="6509861" y="6089213"/>
            <a:ext cx="7389257" cy="11430"/>
          </a:xfrm>
          <a:prstGeom prst="roundRect">
            <a:avLst>
              <a:gd name="adj" fmla="val 716709"/>
            </a:avLst>
          </a:prstGeom>
          <a:solidFill>
            <a:srgbClr val="C7C7D0"/>
          </a:solidFill>
          <a:ln/>
        </p:spPr>
      </p:sp>
      <p:pic>
        <p:nvPicPr>
          <p:cNvPr id="18" name="Image 3" descr="preencoded.png"/>
          <p:cNvPicPr>
            <a:picLocks noChangeAspect="1"/>
          </p:cNvPicPr>
          <p:nvPr/>
        </p:nvPicPr>
        <p:blipFill>
          <a:blip r:embed="rId6"/>
          <a:stretch>
            <a:fillRect/>
          </a:stretch>
        </p:blipFill>
        <p:spPr>
          <a:xfrm>
            <a:off x="715685" y="6123146"/>
            <a:ext cx="6566178" cy="1435656"/>
          </a:xfrm>
          <a:prstGeom prst="rect">
            <a:avLst/>
          </a:prstGeom>
        </p:spPr>
      </p:pic>
      <p:sp>
        <p:nvSpPr>
          <p:cNvPr id="19" name="Text 13"/>
          <p:cNvSpPr/>
          <p:nvPr/>
        </p:nvSpPr>
        <p:spPr>
          <a:xfrm>
            <a:off x="3932158" y="6645950"/>
            <a:ext cx="133112" cy="390049"/>
          </a:xfrm>
          <a:prstGeom prst="rect">
            <a:avLst/>
          </a:prstGeom>
          <a:noFill/>
          <a:ln/>
        </p:spPr>
        <p:txBody>
          <a:bodyPr wrap="none" lIns="0" tIns="0" rIns="0" bIns="0" rtlCol="0" anchor="t"/>
          <a:lstStyle/>
          <a:p>
            <a:pPr marL="0" indent="0" algn="ctr">
              <a:lnSpc>
                <a:spcPts val="3050"/>
              </a:lnSpc>
              <a:buNone/>
            </a:pPr>
            <a:r>
              <a:rPr lang="en-US" sz="1900" dirty="0">
                <a:solidFill>
                  <a:srgbClr val="3C3939"/>
                </a:solidFill>
                <a:latin typeface="Raleway" pitchFamily="34" charset="0"/>
                <a:ea typeface="Raleway" pitchFamily="34" charset="-122"/>
                <a:cs typeface="Raleway" pitchFamily="34" charset="-120"/>
              </a:rPr>
              <a:t>4</a:t>
            </a:r>
            <a:endParaRPr lang="en-US" sz="1900" dirty="0"/>
          </a:p>
        </p:txBody>
      </p:sp>
      <p:sp>
        <p:nvSpPr>
          <p:cNvPr id="20" name="Text 14"/>
          <p:cNvSpPr/>
          <p:nvPr/>
        </p:nvSpPr>
        <p:spPr>
          <a:xfrm>
            <a:off x="7476887" y="6318171"/>
            <a:ext cx="2438043" cy="304800"/>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Output Layer</a:t>
            </a:r>
            <a:endParaRPr lang="en-US" sz="1900" dirty="0"/>
          </a:p>
        </p:txBody>
      </p:sp>
      <p:sp>
        <p:nvSpPr>
          <p:cNvPr id="21" name="Text 15"/>
          <p:cNvSpPr/>
          <p:nvPr/>
        </p:nvSpPr>
        <p:spPr>
          <a:xfrm>
            <a:off x="7476887" y="6739890"/>
            <a:ext cx="6275903" cy="623887"/>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The final layer generates predictions on case outcomes, such as resolution time or the likelihood of a successful outcome.</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9" grpId="0" animBg="1"/>
      <p:bldP spid="10" grpId="0" animBg="1"/>
      <p:bldP spid="11" grpId="0" animBg="1"/>
      <p:bldP spid="14" grpId="0" animBg="1"/>
      <p:bldP spid="15" grpId="0" animBg="1"/>
      <p:bldP spid="16"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622935" y="490299"/>
            <a:ext cx="4638556" cy="556141"/>
          </a:xfrm>
          <a:prstGeom prst="rect">
            <a:avLst/>
          </a:prstGeom>
          <a:noFill/>
          <a:ln/>
        </p:spPr>
        <p:txBody>
          <a:bodyPr wrap="none" lIns="0" tIns="0" rIns="0" bIns="0" rtlCol="0" anchor="t"/>
          <a:lstStyle/>
          <a:p>
            <a:pPr marL="0" indent="0">
              <a:lnSpc>
                <a:spcPts val="4350"/>
              </a:lnSpc>
              <a:buNone/>
            </a:pPr>
            <a:r>
              <a:rPr lang="en-US" sz="3500" b="1" dirty="0">
                <a:solidFill>
                  <a:srgbClr val="1B1B27"/>
                </a:solidFill>
                <a:latin typeface="Aptos" panose="020B0004020202020204" pitchFamily="34" charset="0"/>
                <a:ea typeface="Raleway" pitchFamily="34" charset="-122"/>
                <a:cs typeface="Raleway" pitchFamily="34" charset="-120"/>
              </a:rPr>
              <a:t>How the Model Works</a:t>
            </a:r>
            <a:endParaRPr lang="en-US" sz="3500" dirty="0">
              <a:latin typeface="Aptos" panose="020B0004020202020204" pitchFamily="34" charset="0"/>
            </a:endParaRPr>
          </a:p>
        </p:txBody>
      </p:sp>
      <p:sp>
        <p:nvSpPr>
          <p:cNvPr id="3" name="Shape 1"/>
          <p:cNvSpPr/>
          <p:nvPr/>
        </p:nvSpPr>
        <p:spPr>
          <a:xfrm>
            <a:off x="622935" y="1402318"/>
            <a:ext cx="1338382" cy="1025366"/>
          </a:xfrm>
          <a:prstGeom prst="roundRect">
            <a:avLst>
              <a:gd name="adj" fmla="val 7290"/>
            </a:avLst>
          </a:prstGeom>
          <a:solidFill>
            <a:srgbClr val="E1E1EA"/>
          </a:solidFill>
          <a:ln w="7620">
            <a:solidFill>
              <a:srgbClr val="C7C7D0"/>
            </a:solidFill>
            <a:prstDash val="solid"/>
          </a:ln>
        </p:spPr>
      </p:sp>
      <p:sp>
        <p:nvSpPr>
          <p:cNvPr id="4" name="Text 2"/>
          <p:cNvSpPr/>
          <p:nvPr/>
        </p:nvSpPr>
        <p:spPr>
          <a:xfrm>
            <a:off x="808434" y="1737003"/>
            <a:ext cx="95250" cy="355997"/>
          </a:xfrm>
          <a:prstGeom prst="rect">
            <a:avLst/>
          </a:prstGeom>
          <a:noFill/>
          <a:ln/>
        </p:spPr>
        <p:txBody>
          <a:bodyPr wrap="none" lIns="0" tIns="0" rIns="0" bIns="0" rtlCol="0" anchor="t"/>
          <a:lstStyle/>
          <a:p>
            <a:pPr marL="0" indent="0" algn="ctr">
              <a:lnSpc>
                <a:spcPts val="2800"/>
              </a:lnSpc>
              <a:buNone/>
            </a:pPr>
            <a:r>
              <a:rPr lang="en-US" sz="1750" dirty="0">
                <a:solidFill>
                  <a:srgbClr val="3C3939"/>
                </a:solidFill>
                <a:latin typeface="Raleway" pitchFamily="34" charset="0"/>
                <a:ea typeface="Raleway" pitchFamily="34" charset="-122"/>
                <a:cs typeface="Raleway" pitchFamily="34" charset="-120"/>
              </a:rPr>
              <a:t>1</a:t>
            </a:r>
            <a:endParaRPr lang="en-US" sz="1750" dirty="0"/>
          </a:p>
        </p:txBody>
      </p:sp>
      <p:sp>
        <p:nvSpPr>
          <p:cNvPr id="5" name="Text 3"/>
          <p:cNvSpPr/>
          <p:nvPr/>
        </p:nvSpPr>
        <p:spPr>
          <a:xfrm>
            <a:off x="2139196" y="1580198"/>
            <a:ext cx="2224683" cy="278130"/>
          </a:xfrm>
          <a:prstGeom prst="rect">
            <a:avLst/>
          </a:prstGeom>
          <a:noFill/>
          <a:ln/>
        </p:spPr>
        <p:txBody>
          <a:bodyPr wrap="none" lIns="0" tIns="0" rIns="0" bIns="0" rtlCol="0" anchor="t"/>
          <a:lstStyle/>
          <a:p>
            <a:pPr marL="0" indent="0" algn="l">
              <a:lnSpc>
                <a:spcPts val="2150"/>
              </a:lnSpc>
              <a:buNone/>
            </a:pPr>
            <a:r>
              <a:rPr lang="en-US" sz="1750" dirty="0">
                <a:solidFill>
                  <a:srgbClr val="1B1B27"/>
                </a:solidFill>
                <a:latin typeface="Raleway" pitchFamily="34" charset="0"/>
                <a:ea typeface="Raleway" pitchFamily="34" charset="-122"/>
                <a:cs typeface="Raleway" pitchFamily="34" charset="-120"/>
              </a:rPr>
              <a:t>Data Aggregation</a:t>
            </a:r>
            <a:endParaRPr lang="en-US" sz="1750" dirty="0"/>
          </a:p>
        </p:txBody>
      </p:sp>
      <p:sp>
        <p:nvSpPr>
          <p:cNvPr id="6" name="Text 4"/>
          <p:cNvSpPr/>
          <p:nvPr/>
        </p:nvSpPr>
        <p:spPr>
          <a:xfrm>
            <a:off x="2139196" y="1965007"/>
            <a:ext cx="9983748" cy="284798"/>
          </a:xfrm>
          <a:prstGeom prst="rect">
            <a:avLst/>
          </a:prstGeom>
          <a:noFill/>
          <a:ln/>
        </p:spPr>
        <p:txBody>
          <a:bodyPr wrap="none" lIns="0" tIns="0" rIns="0" bIns="0" rtlCol="0" anchor="t"/>
          <a:lstStyle/>
          <a:p>
            <a:pPr marL="0" indent="0" algn="l">
              <a:lnSpc>
                <a:spcPts val="2200"/>
              </a:lnSpc>
              <a:buNone/>
            </a:pPr>
            <a:r>
              <a:rPr lang="en-US" sz="1400" dirty="0">
                <a:solidFill>
                  <a:srgbClr val="3C3939"/>
                </a:solidFill>
                <a:latin typeface="Roboto" pitchFamily="34" charset="0"/>
                <a:ea typeface="Roboto" pitchFamily="34" charset="-122"/>
                <a:cs typeface="Roboto" pitchFamily="34" charset="-120"/>
              </a:rPr>
              <a:t>The system gathers legal data from diverse sources, including case records, statutes, legal articles, and historical court rulings.</a:t>
            </a:r>
            <a:endParaRPr lang="en-US" sz="1400" dirty="0"/>
          </a:p>
        </p:txBody>
      </p:sp>
      <p:sp>
        <p:nvSpPr>
          <p:cNvPr id="7" name="Shape 5"/>
          <p:cNvSpPr/>
          <p:nvPr/>
        </p:nvSpPr>
        <p:spPr>
          <a:xfrm>
            <a:off x="2050256" y="2418159"/>
            <a:ext cx="11868269" cy="11430"/>
          </a:xfrm>
          <a:prstGeom prst="roundRect">
            <a:avLst>
              <a:gd name="adj" fmla="val 654010"/>
            </a:avLst>
          </a:prstGeom>
          <a:solidFill>
            <a:srgbClr val="C7C7D0"/>
          </a:solidFill>
          <a:ln/>
        </p:spPr>
      </p:sp>
      <p:sp>
        <p:nvSpPr>
          <p:cNvPr id="8" name="Shape 6"/>
          <p:cNvSpPr/>
          <p:nvPr/>
        </p:nvSpPr>
        <p:spPr>
          <a:xfrm>
            <a:off x="622935" y="2516624"/>
            <a:ext cx="2676882" cy="1025366"/>
          </a:xfrm>
          <a:prstGeom prst="roundRect">
            <a:avLst>
              <a:gd name="adj" fmla="val 7290"/>
            </a:avLst>
          </a:prstGeom>
          <a:solidFill>
            <a:srgbClr val="E1E1EA"/>
          </a:solidFill>
          <a:ln w="7620">
            <a:solidFill>
              <a:srgbClr val="C7C7D0"/>
            </a:solidFill>
            <a:prstDash val="solid"/>
          </a:ln>
        </p:spPr>
      </p:sp>
      <p:sp>
        <p:nvSpPr>
          <p:cNvPr id="9" name="Text 7"/>
          <p:cNvSpPr/>
          <p:nvPr/>
        </p:nvSpPr>
        <p:spPr>
          <a:xfrm>
            <a:off x="808434" y="2851309"/>
            <a:ext cx="115967" cy="355997"/>
          </a:xfrm>
          <a:prstGeom prst="rect">
            <a:avLst/>
          </a:prstGeom>
          <a:noFill/>
          <a:ln/>
        </p:spPr>
        <p:txBody>
          <a:bodyPr wrap="none" lIns="0" tIns="0" rIns="0" bIns="0" rtlCol="0" anchor="t"/>
          <a:lstStyle/>
          <a:p>
            <a:pPr marL="0" indent="0" algn="ctr">
              <a:lnSpc>
                <a:spcPts val="2800"/>
              </a:lnSpc>
              <a:buNone/>
            </a:pPr>
            <a:r>
              <a:rPr lang="en-US" sz="1750" dirty="0">
                <a:solidFill>
                  <a:srgbClr val="3C3939"/>
                </a:solidFill>
                <a:latin typeface="Raleway" pitchFamily="34" charset="0"/>
                <a:ea typeface="Raleway" pitchFamily="34" charset="-122"/>
                <a:cs typeface="Raleway" pitchFamily="34" charset="-120"/>
              </a:rPr>
              <a:t>2</a:t>
            </a:r>
            <a:endParaRPr lang="en-US" sz="1750" dirty="0"/>
          </a:p>
        </p:txBody>
      </p:sp>
      <p:sp>
        <p:nvSpPr>
          <p:cNvPr id="10" name="Text 8"/>
          <p:cNvSpPr/>
          <p:nvPr/>
        </p:nvSpPr>
        <p:spPr>
          <a:xfrm>
            <a:off x="3477697" y="2694503"/>
            <a:ext cx="2224683" cy="278130"/>
          </a:xfrm>
          <a:prstGeom prst="rect">
            <a:avLst/>
          </a:prstGeom>
          <a:noFill/>
          <a:ln/>
        </p:spPr>
        <p:txBody>
          <a:bodyPr wrap="none" lIns="0" tIns="0" rIns="0" bIns="0" rtlCol="0" anchor="t"/>
          <a:lstStyle/>
          <a:p>
            <a:pPr marL="0" indent="0" algn="l">
              <a:lnSpc>
                <a:spcPts val="2150"/>
              </a:lnSpc>
              <a:buNone/>
            </a:pPr>
            <a:r>
              <a:rPr lang="en-US" sz="1750" dirty="0">
                <a:solidFill>
                  <a:srgbClr val="1B1B27"/>
                </a:solidFill>
                <a:latin typeface="Raleway" pitchFamily="34" charset="0"/>
                <a:ea typeface="Raleway" pitchFamily="34" charset="-122"/>
                <a:cs typeface="Raleway" pitchFamily="34" charset="-120"/>
              </a:rPr>
              <a:t>Preprocessing</a:t>
            </a:r>
            <a:endParaRPr lang="en-US" sz="1750" dirty="0"/>
          </a:p>
        </p:txBody>
      </p:sp>
      <p:sp>
        <p:nvSpPr>
          <p:cNvPr id="11" name="Text 9"/>
          <p:cNvSpPr/>
          <p:nvPr/>
        </p:nvSpPr>
        <p:spPr>
          <a:xfrm>
            <a:off x="3477697" y="3079313"/>
            <a:ext cx="8697397" cy="284798"/>
          </a:xfrm>
          <a:prstGeom prst="rect">
            <a:avLst/>
          </a:prstGeom>
          <a:noFill/>
          <a:ln/>
        </p:spPr>
        <p:txBody>
          <a:bodyPr wrap="none" lIns="0" tIns="0" rIns="0" bIns="0" rtlCol="0" anchor="t"/>
          <a:lstStyle/>
          <a:p>
            <a:pPr marL="0" indent="0" algn="l">
              <a:lnSpc>
                <a:spcPts val="2200"/>
              </a:lnSpc>
              <a:buNone/>
            </a:pPr>
            <a:r>
              <a:rPr lang="en-US" sz="1400" dirty="0">
                <a:solidFill>
                  <a:srgbClr val="3C3939"/>
                </a:solidFill>
                <a:latin typeface="Roboto" pitchFamily="34" charset="0"/>
                <a:ea typeface="Roboto" pitchFamily="34" charset="-122"/>
                <a:cs typeface="Roboto" pitchFamily="34" charset="-120"/>
              </a:rPr>
              <a:t>Legal texts are cleaned, tokenized, and structured to enable efficient processing and analysis by the AI system.</a:t>
            </a:r>
            <a:endParaRPr lang="en-US" sz="1400" dirty="0"/>
          </a:p>
        </p:txBody>
      </p:sp>
      <p:sp>
        <p:nvSpPr>
          <p:cNvPr id="12" name="Shape 10"/>
          <p:cNvSpPr/>
          <p:nvPr/>
        </p:nvSpPr>
        <p:spPr>
          <a:xfrm>
            <a:off x="3388757" y="3532465"/>
            <a:ext cx="10529768" cy="11430"/>
          </a:xfrm>
          <a:prstGeom prst="roundRect">
            <a:avLst>
              <a:gd name="adj" fmla="val 654010"/>
            </a:avLst>
          </a:prstGeom>
          <a:solidFill>
            <a:srgbClr val="C7C7D0"/>
          </a:solidFill>
          <a:ln/>
        </p:spPr>
      </p:sp>
      <p:sp>
        <p:nvSpPr>
          <p:cNvPr id="13" name="Shape 11"/>
          <p:cNvSpPr/>
          <p:nvPr/>
        </p:nvSpPr>
        <p:spPr>
          <a:xfrm>
            <a:off x="622935" y="3630930"/>
            <a:ext cx="4015264" cy="1310164"/>
          </a:xfrm>
          <a:prstGeom prst="roundRect">
            <a:avLst>
              <a:gd name="adj" fmla="val 5706"/>
            </a:avLst>
          </a:prstGeom>
          <a:solidFill>
            <a:srgbClr val="E1E1EA"/>
          </a:solidFill>
          <a:ln w="7620">
            <a:solidFill>
              <a:srgbClr val="C7C7D0"/>
            </a:solidFill>
            <a:prstDash val="solid"/>
          </a:ln>
        </p:spPr>
      </p:sp>
      <p:sp>
        <p:nvSpPr>
          <p:cNvPr id="14" name="Text 12"/>
          <p:cNvSpPr/>
          <p:nvPr/>
        </p:nvSpPr>
        <p:spPr>
          <a:xfrm>
            <a:off x="808434" y="4108013"/>
            <a:ext cx="118824" cy="355997"/>
          </a:xfrm>
          <a:prstGeom prst="rect">
            <a:avLst/>
          </a:prstGeom>
          <a:noFill/>
          <a:ln/>
        </p:spPr>
        <p:txBody>
          <a:bodyPr wrap="none" lIns="0" tIns="0" rIns="0" bIns="0" rtlCol="0" anchor="t"/>
          <a:lstStyle/>
          <a:p>
            <a:pPr marL="0" indent="0" algn="ctr">
              <a:lnSpc>
                <a:spcPts val="2800"/>
              </a:lnSpc>
              <a:buNone/>
            </a:pPr>
            <a:r>
              <a:rPr lang="en-US" sz="1750" dirty="0">
                <a:solidFill>
                  <a:srgbClr val="3C3939"/>
                </a:solidFill>
                <a:latin typeface="Raleway" pitchFamily="34" charset="0"/>
                <a:ea typeface="Raleway" pitchFamily="34" charset="-122"/>
                <a:cs typeface="Raleway" pitchFamily="34" charset="-120"/>
              </a:rPr>
              <a:t>3</a:t>
            </a:r>
            <a:endParaRPr lang="en-US" sz="1750" dirty="0"/>
          </a:p>
        </p:txBody>
      </p:sp>
      <p:sp>
        <p:nvSpPr>
          <p:cNvPr id="15" name="Text 13"/>
          <p:cNvSpPr/>
          <p:nvPr/>
        </p:nvSpPr>
        <p:spPr>
          <a:xfrm>
            <a:off x="4816078" y="3808809"/>
            <a:ext cx="2224683" cy="278130"/>
          </a:xfrm>
          <a:prstGeom prst="rect">
            <a:avLst/>
          </a:prstGeom>
          <a:noFill/>
          <a:ln/>
        </p:spPr>
        <p:txBody>
          <a:bodyPr wrap="none" lIns="0" tIns="0" rIns="0" bIns="0" rtlCol="0" anchor="t"/>
          <a:lstStyle/>
          <a:p>
            <a:pPr marL="0" indent="0" algn="l">
              <a:lnSpc>
                <a:spcPts val="2150"/>
              </a:lnSpc>
              <a:buNone/>
            </a:pPr>
            <a:r>
              <a:rPr lang="en-US" sz="1750" dirty="0">
                <a:solidFill>
                  <a:srgbClr val="1B1B27"/>
                </a:solidFill>
                <a:latin typeface="Raleway" pitchFamily="34" charset="0"/>
                <a:ea typeface="Raleway" pitchFamily="34" charset="-122"/>
                <a:cs typeface="Raleway" pitchFamily="34" charset="-120"/>
              </a:rPr>
              <a:t>Model Training</a:t>
            </a:r>
            <a:endParaRPr lang="en-US" sz="1750" dirty="0"/>
          </a:p>
        </p:txBody>
      </p:sp>
      <p:sp>
        <p:nvSpPr>
          <p:cNvPr id="16" name="Text 14"/>
          <p:cNvSpPr/>
          <p:nvPr/>
        </p:nvSpPr>
        <p:spPr>
          <a:xfrm>
            <a:off x="4816078" y="4193619"/>
            <a:ext cx="9013508" cy="569595"/>
          </a:xfrm>
          <a:prstGeom prst="rect">
            <a:avLst/>
          </a:prstGeom>
          <a:noFill/>
          <a:ln/>
        </p:spPr>
        <p:txBody>
          <a:bodyPr wrap="square" lIns="0" tIns="0" rIns="0" bIns="0" rtlCol="0" anchor="t"/>
          <a:lstStyle/>
          <a:p>
            <a:pPr marL="0" indent="0" algn="l">
              <a:lnSpc>
                <a:spcPts val="2200"/>
              </a:lnSpc>
              <a:buNone/>
            </a:pPr>
            <a:r>
              <a:rPr lang="en-US" sz="1400" dirty="0">
                <a:solidFill>
                  <a:srgbClr val="3C3939"/>
                </a:solidFill>
                <a:latin typeface="Roboto" pitchFamily="34" charset="0"/>
                <a:ea typeface="Roboto" pitchFamily="34" charset="-122"/>
                <a:cs typeface="Roboto" pitchFamily="34" charset="-120"/>
              </a:rPr>
              <a:t>The neural network is trained on historical case data using TensorFlow, learning patterns and relationships in legal precedents and outcomes.</a:t>
            </a:r>
            <a:endParaRPr lang="en-US" sz="1400" dirty="0"/>
          </a:p>
        </p:txBody>
      </p:sp>
      <p:sp>
        <p:nvSpPr>
          <p:cNvPr id="17" name="Shape 15"/>
          <p:cNvSpPr/>
          <p:nvPr/>
        </p:nvSpPr>
        <p:spPr>
          <a:xfrm>
            <a:off x="4727138" y="4931569"/>
            <a:ext cx="9191387" cy="11430"/>
          </a:xfrm>
          <a:prstGeom prst="roundRect">
            <a:avLst>
              <a:gd name="adj" fmla="val 654010"/>
            </a:avLst>
          </a:prstGeom>
          <a:solidFill>
            <a:srgbClr val="C7C7D0"/>
          </a:solidFill>
          <a:ln/>
        </p:spPr>
      </p:sp>
      <p:sp>
        <p:nvSpPr>
          <p:cNvPr id="18" name="Shape 16"/>
          <p:cNvSpPr/>
          <p:nvPr/>
        </p:nvSpPr>
        <p:spPr>
          <a:xfrm>
            <a:off x="622935" y="5030033"/>
            <a:ext cx="5353764" cy="1310164"/>
          </a:xfrm>
          <a:prstGeom prst="roundRect">
            <a:avLst>
              <a:gd name="adj" fmla="val 5706"/>
            </a:avLst>
          </a:prstGeom>
          <a:solidFill>
            <a:srgbClr val="E1E1EA"/>
          </a:solidFill>
          <a:ln w="7620">
            <a:solidFill>
              <a:srgbClr val="C7C7D0"/>
            </a:solidFill>
            <a:prstDash val="solid"/>
          </a:ln>
        </p:spPr>
      </p:sp>
      <p:sp>
        <p:nvSpPr>
          <p:cNvPr id="19" name="Text 17"/>
          <p:cNvSpPr/>
          <p:nvPr/>
        </p:nvSpPr>
        <p:spPr>
          <a:xfrm>
            <a:off x="808434" y="5507117"/>
            <a:ext cx="121444" cy="355997"/>
          </a:xfrm>
          <a:prstGeom prst="rect">
            <a:avLst/>
          </a:prstGeom>
          <a:noFill/>
          <a:ln/>
        </p:spPr>
        <p:txBody>
          <a:bodyPr wrap="none" lIns="0" tIns="0" rIns="0" bIns="0" rtlCol="0" anchor="t"/>
          <a:lstStyle/>
          <a:p>
            <a:pPr marL="0" indent="0" algn="ctr">
              <a:lnSpc>
                <a:spcPts val="2800"/>
              </a:lnSpc>
              <a:buNone/>
            </a:pPr>
            <a:r>
              <a:rPr lang="en-US" sz="1750" dirty="0">
                <a:solidFill>
                  <a:srgbClr val="3C3939"/>
                </a:solidFill>
                <a:latin typeface="Raleway" pitchFamily="34" charset="0"/>
                <a:ea typeface="Raleway" pitchFamily="34" charset="-122"/>
                <a:cs typeface="Raleway" pitchFamily="34" charset="-120"/>
              </a:rPr>
              <a:t>4</a:t>
            </a:r>
            <a:endParaRPr lang="en-US" sz="1750" dirty="0"/>
          </a:p>
        </p:txBody>
      </p:sp>
      <p:sp>
        <p:nvSpPr>
          <p:cNvPr id="20" name="Text 18"/>
          <p:cNvSpPr/>
          <p:nvPr/>
        </p:nvSpPr>
        <p:spPr>
          <a:xfrm>
            <a:off x="6154579" y="5207913"/>
            <a:ext cx="2224683" cy="278130"/>
          </a:xfrm>
          <a:prstGeom prst="rect">
            <a:avLst/>
          </a:prstGeom>
          <a:noFill/>
          <a:ln/>
        </p:spPr>
        <p:txBody>
          <a:bodyPr wrap="none" lIns="0" tIns="0" rIns="0" bIns="0" rtlCol="0" anchor="t"/>
          <a:lstStyle/>
          <a:p>
            <a:pPr marL="0" indent="0" algn="l">
              <a:lnSpc>
                <a:spcPts val="2150"/>
              </a:lnSpc>
              <a:buNone/>
            </a:pPr>
            <a:r>
              <a:rPr lang="en-US" sz="1750" dirty="0">
                <a:solidFill>
                  <a:srgbClr val="1B1B27"/>
                </a:solidFill>
                <a:latin typeface="Raleway" pitchFamily="34" charset="0"/>
                <a:ea typeface="Raleway" pitchFamily="34" charset="-122"/>
                <a:cs typeface="Raleway" pitchFamily="34" charset="-120"/>
              </a:rPr>
              <a:t>Prediction</a:t>
            </a:r>
            <a:endParaRPr lang="en-US" sz="1750" dirty="0"/>
          </a:p>
        </p:txBody>
      </p:sp>
      <p:sp>
        <p:nvSpPr>
          <p:cNvPr id="21" name="Text 19"/>
          <p:cNvSpPr/>
          <p:nvPr/>
        </p:nvSpPr>
        <p:spPr>
          <a:xfrm>
            <a:off x="6154579" y="5592723"/>
            <a:ext cx="7675007" cy="569595"/>
          </a:xfrm>
          <a:prstGeom prst="rect">
            <a:avLst/>
          </a:prstGeom>
          <a:noFill/>
          <a:ln/>
        </p:spPr>
        <p:txBody>
          <a:bodyPr wrap="square" lIns="0" tIns="0" rIns="0" bIns="0" rtlCol="0" anchor="t"/>
          <a:lstStyle/>
          <a:p>
            <a:pPr marL="0" indent="0" algn="l">
              <a:lnSpc>
                <a:spcPts val="2200"/>
              </a:lnSpc>
              <a:buNone/>
            </a:pPr>
            <a:r>
              <a:rPr lang="en-US" sz="1400" dirty="0">
                <a:solidFill>
                  <a:srgbClr val="3C3939"/>
                </a:solidFill>
                <a:latin typeface="Roboto" pitchFamily="34" charset="0"/>
                <a:ea typeface="Roboto" pitchFamily="34" charset="-122"/>
                <a:cs typeface="Roboto" pitchFamily="34" charset="-120"/>
              </a:rPr>
              <a:t>The trained model analyzes new cases, considering legal documents, case metadata, and historical patterns to predict potential outcomes.</a:t>
            </a:r>
            <a:endParaRPr lang="en-US" sz="1400" dirty="0"/>
          </a:p>
        </p:txBody>
      </p:sp>
      <p:sp>
        <p:nvSpPr>
          <p:cNvPr id="22" name="Shape 20"/>
          <p:cNvSpPr/>
          <p:nvPr/>
        </p:nvSpPr>
        <p:spPr>
          <a:xfrm>
            <a:off x="6065639" y="6330672"/>
            <a:ext cx="7852886" cy="11430"/>
          </a:xfrm>
          <a:prstGeom prst="roundRect">
            <a:avLst>
              <a:gd name="adj" fmla="val 654010"/>
            </a:avLst>
          </a:prstGeom>
          <a:solidFill>
            <a:srgbClr val="C7C7D0"/>
          </a:solidFill>
          <a:ln/>
        </p:spPr>
      </p:sp>
      <p:sp>
        <p:nvSpPr>
          <p:cNvPr id="23" name="Shape 21"/>
          <p:cNvSpPr/>
          <p:nvPr/>
        </p:nvSpPr>
        <p:spPr>
          <a:xfrm>
            <a:off x="622935" y="6429137"/>
            <a:ext cx="6692265" cy="1310164"/>
          </a:xfrm>
          <a:prstGeom prst="roundRect">
            <a:avLst>
              <a:gd name="adj" fmla="val 5706"/>
            </a:avLst>
          </a:prstGeom>
          <a:solidFill>
            <a:srgbClr val="E1E1EA"/>
          </a:solidFill>
          <a:ln w="7620">
            <a:solidFill>
              <a:srgbClr val="C7C7D0"/>
            </a:solidFill>
            <a:prstDash val="solid"/>
          </a:ln>
        </p:spPr>
      </p:sp>
      <p:sp>
        <p:nvSpPr>
          <p:cNvPr id="24" name="Text 22"/>
          <p:cNvSpPr/>
          <p:nvPr/>
        </p:nvSpPr>
        <p:spPr>
          <a:xfrm>
            <a:off x="808434" y="6906220"/>
            <a:ext cx="121325" cy="355997"/>
          </a:xfrm>
          <a:prstGeom prst="rect">
            <a:avLst/>
          </a:prstGeom>
          <a:noFill/>
          <a:ln/>
        </p:spPr>
        <p:txBody>
          <a:bodyPr wrap="none" lIns="0" tIns="0" rIns="0" bIns="0" rtlCol="0" anchor="t"/>
          <a:lstStyle/>
          <a:p>
            <a:pPr marL="0" indent="0" algn="ctr">
              <a:lnSpc>
                <a:spcPts val="2800"/>
              </a:lnSpc>
              <a:buNone/>
            </a:pPr>
            <a:r>
              <a:rPr lang="en-US" sz="1750" dirty="0">
                <a:solidFill>
                  <a:srgbClr val="3C3939"/>
                </a:solidFill>
                <a:latin typeface="Raleway" pitchFamily="34" charset="0"/>
                <a:ea typeface="Raleway" pitchFamily="34" charset="-122"/>
                <a:cs typeface="Raleway" pitchFamily="34" charset="-120"/>
              </a:rPr>
              <a:t>5</a:t>
            </a:r>
            <a:endParaRPr lang="en-US" sz="1750" dirty="0"/>
          </a:p>
        </p:txBody>
      </p:sp>
      <p:sp>
        <p:nvSpPr>
          <p:cNvPr id="25" name="Text 23"/>
          <p:cNvSpPr/>
          <p:nvPr/>
        </p:nvSpPr>
        <p:spPr>
          <a:xfrm>
            <a:off x="7493079" y="6607016"/>
            <a:ext cx="2224683" cy="278130"/>
          </a:xfrm>
          <a:prstGeom prst="rect">
            <a:avLst/>
          </a:prstGeom>
          <a:noFill/>
          <a:ln/>
        </p:spPr>
        <p:txBody>
          <a:bodyPr wrap="none" lIns="0" tIns="0" rIns="0" bIns="0" rtlCol="0" anchor="t"/>
          <a:lstStyle/>
          <a:p>
            <a:pPr marL="0" indent="0" algn="l">
              <a:lnSpc>
                <a:spcPts val="2150"/>
              </a:lnSpc>
              <a:buNone/>
            </a:pPr>
            <a:r>
              <a:rPr lang="en-US" sz="1750" dirty="0">
                <a:solidFill>
                  <a:srgbClr val="1B1B27"/>
                </a:solidFill>
                <a:latin typeface="Raleway" pitchFamily="34" charset="0"/>
                <a:ea typeface="Raleway" pitchFamily="34" charset="-122"/>
                <a:cs typeface="Raleway" pitchFamily="34" charset="-120"/>
              </a:rPr>
              <a:t>Custom Search</a:t>
            </a:r>
            <a:endParaRPr lang="en-US" sz="1750" dirty="0"/>
          </a:p>
        </p:txBody>
      </p:sp>
      <p:sp>
        <p:nvSpPr>
          <p:cNvPr id="26" name="Text 24"/>
          <p:cNvSpPr/>
          <p:nvPr/>
        </p:nvSpPr>
        <p:spPr>
          <a:xfrm>
            <a:off x="7493079" y="6991826"/>
            <a:ext cx="6336506" cy="569595"/>
          </a:xfrm>
          <a:prstGeom prst="rect">
            <a:avLst/>
          </a:prstGeom>
          <a:noFill/>
          <a:ln/>
        </p:spPr>
        <p:txBody>
          <a:bodyPr wrap="square" lIns="0" tIns="0" rIns="0" bIns="0" rtlCol="0" anchor="t"/>
          <a:lstStyle/>
          <a:p>
            <a:pPr marL="0" indent="0" algn="l">
              <a:lnSpc>
                <a:spcPts val="2200"/>
              </a:lnSpc>
              <a:buNone/>
            </a:pPr>
            <a:r>
              <a:rPr lang="en-US" sz="1400" dirty="0">
                <a:solidFill>
                  <a:srgbClr val="3C3939"/>
                </a:solidFill>
                <a:latin typeface="Roboto" pitchFamily="34" charset="0"/>
                <a:ea typeface="Roboto" pitchFamily="34" charset="-122"/>
                <a:cs typeface="Roboto" pitchFamily="34" charset="-120"/>
              </a:rPr>
              <a:t>Judges can perform tailored searches based on specific legal requirements, accessing relevant case law, precedents, and statutes.</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9" grpId="0" animBg="1"/>
      <p:bldP spid="10" grpId="0" animBg="1"/>
      <p:bldP spid="11" grpId="0" animBg="1"/>
      <p:bldP spid="14" grpId="0" animBg="1"/>
      <p:bldP spid="15" grpId="0" animBg="1"/>
      <p:bldP spid="16" grpId="0" animBg="1"/>
      <p:bldP spid="19" grpId="0" animBg="1"/>
      <p:bldP spid="20" grpId="0" animBg="1"/>
      <p:bldP spid="21"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2" name="Text 0"/>
          <p:cNvSpPr/>
          <p:nvPr/>
        </p:nvSpPr>
        <p:spPr>
          <a:xfrm>
            <a:off x="677228" y="685205"/>
            <a:ext cx="4837867" cy="604599"/>
          </a:xfrm>
          <a:prstGeom prst="rect">
            <a:avLst/>
          </a:prstGeom>
          <a:noFill/>
          <a:ln/>
        </p:spPr>
        <p:txBody>
          <a:bodyPr wrap="none" lIns="0" tIns="0" rIns="0" bIns="0" rtlCol="0" anchor="t"/>
          <a:lstStyle/>
          <a:p>
            <a:pPr marL="0" indent="0">
              <a:lnSpc>
                <a:spcPts val="4750"/>
              </a:lnSpc>
              <a:buNone/>
            </a:pPr>
            <a:r>
              <a:rPr lang="en-US" sz="3800" b="1" dirty="0">
                <a:solidFill>
                  <a:srgbClr val="1B1B27"/>
                </a:solidFill>
                <a:latin typeface="Aptos" panose="020B0004020202020204" pitchFamily="34" charset="0"/>
                <a:ea typeface="Raleway" pitchFamily="34" charset="-122"/>
                <a:cs typeface="Raleway" pitchFamily="34" charset="-120"/>
              </a:rPr>
              <a:t>Technology Stack</a:t>
            </a:r>
            <a:endParaRPr lang="en-US" sz="3800" dirty="0">
              <a:latin typeface="Aptos" panose="020B0004020202020204" pitchFamily="34" charset="0"/>
            </a:endParaRPr>
          </a:p>
        </p:txBody>
      </p:sp>
      <p:pic>
        <p:nvPicPr>
          <p:cNvPr id="3" name="Image 0" descr="preencoded.png"/>
          <p:cNvPicPr>
            <a:picLocks noChangeAspect="1"/>
          </p:cNvPicPr>
          <p:nvPr/>
        </p:nvPicPr>
        <p:blipFill>
          <a:blip r:embed="rId3"/>
          <a:stretch>
            <a:fillRect/>
          </a:stretch>
        </p:blipFill>
        <p:spPr>
          <a:xfrm>
            <a:off x="677228" y="1676757"/>
            <a:ext cx="483751" cy="483751"/>
          </a:xfrm>
          <a:prstGeom prst="rect">
            <a:avLst/>
          </a:prstGeom>
        </p:spPr>
      </p:pic>
      <p:sp>
        <p:nvSpPr>
          <p:cNvPr id="4" name="Text 1"/>
          <p:cNvSpPr/>
          <p:nvPr/>
        </p:nvSpPr>
        <p:spPr>
          <a:xfrm>
            <a:off x="677228" y="2353985"/>
            <a:ext cx="2418874"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Django</a:t>
            </a:r>
            <a:endParaRPr lang="en-US" sz="1900" dirty="0"/>
          </a:p>
        </p:txBody>
      </p:sp>
      <p:sp>
        <p:nvSpPr>
          <p:cNvPr id="5" name="Text 2"/>
          <p:cNvSpPr/>
          <p:nvPr/>
        </p:nvSpPr>
        <p:spPr>
          <a:xfrm>
            <a:off x="677228" y="2772489"/>
            <a:ext cx="3101221" cy="1238250"/>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A powerful Python framework for developing backend applications, handling requests, and managing data efficiently.</a:t>
            </a:r>
            <a:endParaRPr lang="en-US" sz="1500" dirty="0"/>
          </a:p>
        </p:txBody>
      </p:sp>
      <p:pic>
        <p:nvPicPr>
          <p:cNvPr id="6" name="Image 1" descr="preencoded.png"/>
          <p:cNvPicPr>
            <a:picLocks noChangeAspect="1"/>
          </p:cNvPicPr>
          <p:nvPr/>
        </p:nvPicPr>
        <p:blipFill>
          <a:blip r:embed="rId4"/>
          <a:stretch>
            <a:fillRect/>
          </a:stretch>
        </p:blipFill>
        <p:spPr>
          <a:xfrm>
            <a:off x="4068723" y="1676757"/>
            <a:ext cx="483751" cy="483751"/>
          </a:xfrm>
          <a:prstGeom prst="rect">
            <a:avLst/>
          </a:prstGeom>
        </p:spPr>
      </p:pic>
      <p:sp>
        <p:nvSpPr>
          <p:cNvPr id="7" name="Text 3"/>
          <p:cNvSpPr/>
          <p:nvPr/>
        </p:nvSpPr>
        <p:spPr>
          <a:xfrm>
            <a:off x="4068723" y="2353985"/>
            <a:ext cx="2515672"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HTML/CSS/Bootstrap</a:t>
            </a:r>
            <a:endParaRPr lang="en-US" sz="1900" dirty="0"/>
          </a:p>
        </p:txBody>
      </p:sp>
      <p:sp>
        <p:nvSpPr>
          <p:cNvPr id="8" name="Text 4"/>
          <p:cNvSpPr/>
          <p:nvPr/>
        </p:nvSpPr>
        <p:spPr>
          <a:xfrm>
            <a:off x="4068723" y="2772489"/>
            <a:ext cx="3101340" cy="1238250"/>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For building a user-friendly interface, providing intuitive navigation and presentation of legal information.</a:t>
            </a:r>
            <a:endParaRPr lang="en-US" sz="1500" dirty="0"/>
          </a:p>
        </p:txBody>
      </p:sp>
      <p:pic>
        <p:nvPicPr>
          <p:cNvPr id="9" name="Image 2" descr="preencoded.png"/>
          <p:cNvPicPr>
            <a:picLocks noChangeAspect="1"/>
          </p:cNvPicPr>
          <p:nvPr/>
        </p:nvPicPr>
        <p:blipFill>
          <a:blip r:embed="rId5"/>
          <a:stretch>
            <a:fillRect/>
          </a:stretch>
        </p:blipFill>
        <p:spPr>
          <a:xfrm>
            <a:off x="7460337" y="1676757"/>
            <a:ext cx="483751" cy="483751"/>
          </a:xfrm>
          <a:prstGeom prst="rect">
            <a:avLst/>
          </a:prstGeom>
        </p:spPr>
      </p:pic>
      <p:sp>
        <p:nvSpPr>
          <p:cNvPr id="10" name="Text 5"/>
          <p:cNvSpPr/>
          <p:nvPr/>
        </p:nvSpPr>
        <p:spPr>
          <a:xfrm>
            <a:off x="7460337" y="2353985"/>
            <a:ext cx="2418874"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MongoDB</a:t>
            </a:r>
            <a:endParaRPr lang="en-US" sz="1900" dirty="0"/>
          </a:p>
        </p:txBody>
      </p:sp>
      <p:sp>
        <p:nvSpPr>
          <p:cNvPr id="11" name="Text 6"/>
          <p:cNvSpPr/>
          <p:nvPr/>
        </p:nvSpPr>
        <p:spPr>
          <a:xfrm>
            <a:off x="7460337" y="2772489"/>
            <a:ext cx="3101221" cy="1238250"/>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A NoSQL database ideal for storing and managing large volumes of unstructured legal data, such as case records and legal texts.</a:t>
            </a:r>
            <a:endParaRPr lang="en-US" sz="1500" dirty="0"/>
          </a:p>
        </p:txBody>
      </p:sp>
      <p:pic>
        <p:nvPicPr>
          <p:cNvPr id="12" name="Image 3" descr="preencoded.png"/>
          <p:cNvPicPr>
            <a:picLocks noChangeAspect="1"/>
          </p:cNvPicPr>
          <p:nvPr/>
        </p:nvPicPr>
        <p:blipFill>
          <a:blip r:embed="rId6"/>
          <a:stretch>
            <a:fillRect/>
          </a:stretch>
        </p:blipFill>
        <p:spPr>
          <a:xfrm>
            <a:off x="10851833" y="1676757"/>
            <a:ext cx="483751" cy="483751"/>
          </a:xfrm>
          <a:prstGeom prst="rect">
            <a:avLst/>
          </a:prstGeom>
        </p:spPr>
      </p:pic>
      <p:sp>
        <p:nvSpPr>
          <p:cNvPr id="13" name="Text 7"/>
          <p:cNvSpPr/>
          <p:nvPr/>
        </p:nvSpPr>
        <p:spPr>
          <a:xfrm>
            <a:off x="10851833" y="2353985"/>
            <a:ext cx="2418874"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TensorFlow</a:t>
            </a:r>
            <a:endParaRPr lang="en-US" sz="1900" dirty="0"/>
          </a:p>
        </p:txBody>
      </p:sp>
      <p:sp>
        <p:nvSpPr>
          <p:cNvPr id="14" name="Text 8"/>
          <p:cNvSpPr/>
          <p:nvPr/>
        </p:nvSpPr>
        <p:spPr>
          <a:xfrm>
            <a:off x="10851833" y="2772489"/>
            <a:ext cx="3101340" cy="1238250"/>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A powerful machine learning library that enables the development and training of neural networks for accurate case outcome predictions.</a:t>
            </a:r>
            <a:endParaRPr lang="en-US" sz="1500" dirty="0"/>
          </a:p>
        </p:txBody>
      </p:sp>
      <p:pic>
        <p:nvPicPr>
          <p:cNvPr id="15" name="Image 4" descr="preencoded.png"/>
          <p:cNvPicPr>
            <a:picLocks noChangeAspect="1"/>
          </p:cNvPicPr>
          <p:nvPr/>
        </p:nvPicPr>
        <p:blipFill>
          <a:blip r:embed="rId7"/>
          <a:stretch>
            <a:fillRect/>
          </a:stretch>
        </p:blipFill>
        <p:spPr>
          <a:xfrm>
            <a:off x="677228" y="4591288"/>
            <a:ext cx="483751" cy="483751"/>
          </a:xfrm>
          <a:prstGeom prst="rect">
            <a:avLst/>
          </a:prstGeom>
        </p:spPr>
      </p:pic>
      <p:sp>
        <p:nvSpPr>
          <p:cNvPr id="16" name="Text 9"/>
          <p:cNvSpPr/>
          <p:nvPr/>
        </p:nvSpPr>
        <p:spPr>
          <a:xfrm>
            <a:off x="677228" y="5268516"/>
            <a:ext cx="2418874"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GPT Models</a:t>
            </a:r>
            <a:endParaRPr lang="en-US" sz="1900" dirty="0"/>
          </a:p>
        </p:txBody>
      </p:sp>
      <p:sp>
        <p:nvSpPr>
          <p:cNvPr id="17" name="Text 10"/>
          <p:cNvSpPr/>
          <p:nvPr/>
        </p:nvSpPr>
        <p:spPr>
          <a:xfrm>
            <a:off x="677228" y="5687020"/>
            <a:ext cx="3101221" cy="1857375"/>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Advanced natural language processing models that analyze legal documents, extract key information, and provide comprehensive understanding of legal concepts.</a:t>
            </a:r>
            <a:endParaRPr lang="en-US" sz="1500" dirty="0"/>
          </a:p>
        </p:txBody>
      </p:sp>
      <p:pic>
        <p:nvPicPr>
          <p:cNvPr id="18" name="Image 5" descr="preencoded.png"/>
          <p:cNvPicPr>
            <a:picLocks noChangeAspect="1"/>
          </p:cNvPicPr>
          <p:nvPr/>
        </p:nvPicPr>
        <p:blipFill>
          <a:blip r:embed="rId8"/>
          <a:stretch>
            <a:fillRect/>
          </a:stretch>
        </p:blipFill>
        <p:spPr>
          <a:xfrm>
            <a:off x="4068723" y="4591288"/>
            <a:ext cx="483751" cy="483751"/>
          </a:xfrm>
          <a:prstGeom prst="rect">
            <a:avLst/>
          </a:prstGeom>
        </p:spPr>
      </p:pic>
      <p:sp>
        <p:nvSpPr>
          <p:cNvPr id="19" name="Text 11"/>
          <p:cNvSpPr/>
          <p:nvPr/>
        </p:nvSpPr>
        <p:spPr>
          <a:xfrm>
            <a:off x="4068723" y="5268516"/>
            <a:ext cx="2418874"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Neural Networks</a:t>
            </a:r>
            <a:endParaRPr lang="en-US" sz="1900" dirty="0"/>
          </a:p>
        </p:txBody>
      </p:sp>
      <p:sp>
        <p:nvSpPr>
          <p:cNvPr id="20" name="Text 12"/>
          <p:cNvSpPr/>
          <p:nvPr/>
        </p:nvSpPr>
        <p:spPr>
          <a:xfrm>
            <a:off x="4068723" y="5687020"/>
            <a:ext cx="3101340" cy="1857375"/>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Neural networks are used for predictive analytics, learning from historical case data to predict outcomes of future cases, providing valuable insights to judges and legal professionals.</a:t>
            </a:r>
            <a:endParaRPr lang="en-US" sz="1500" dirty="0"/>
          </a:p>
        </p:txBody>
      </p:sp>
      <p:pic>
        <p:nvPicPr>
          <p:cNvPr id="21" name="Image 6" descr="preencoded.png"/>
          <p:cNvPicPr>
            <a:picLocks noChangeAspect="1"/>
          </p:cNvPicPr>
          <p:nvPr/>
        </p:nvPicPr>
        <p:blipFill>
          <a:blip r:embed="rId9"/>
          <a:stretch>
            <a:fillRect/>
          </a:stretch>
        </p:blipFill>
        <p:spPr>
          <a:xfrm>
            <a:off x="7460337" y="4591288"/>
            <a:ext cx="483751" cy="483751"/>
          </a:xfrm>
          <a:prstGeom prst="rect">
            <a:avLst/>
          </a:prstGeom>
        </p:spPr>
      </p:pic>
      <p:sp>
        <p:nvSpPr>
          <p:cNvPr id="22" name="Text 13"/>
          <p:cNvSpPr/>
          <p:nvPr/>
        </p:nvSpPr>
        <p:spPr>
          <a:xfrm>
            <a:off x="7460337" y="5268516"/>
            <a:ext cx="2418874"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API Integrations</a:t>
            </a:r>
            <a:endParaRPr lang="en-US" sz="1900" dirty="0"/>
          </a:p>
        </p:txBody>
      </p:sp>
      <p:sp>
        <p:nvSpPr>
          <p:cNvPr id="23" name="Text 14"/>
          <p:cNvSpPr/>
          <p:nvPr/>
        </p:nvSpPr>
        <p:spPr>
          <a:xfrm>
            <a:off x="7460337" y="5687020"/>
            <a:ext cx="3101221" cy="1547813"/>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Seamless integration with external legal data sources, enabling access to a wider range of legal information and enhancing research capabilities.</a:t>
            </a:r>
            <a:endParaRPr lang="en-US" sz="1500" dirty="0"/>
          </a:p>
        </p:txBody>
      </p:sp>
      <p:pic>
        <p:nvPicPr>
          <p:cNvPr id="24" name="Image 7" descr="preencoded.png"/>
          <p:cNvPicPr>
            <a:picLocks noChangeAspect="1"/>
          </p:cNvPicPr>
          <p:nvPr/>
        </p:nvPicPr>
        <p:blipFill>
          <a:blip r:embed="rId10"/>
          <a:stretch>
            <a:fillRect/>
          </a:stretch>
        </p:blipFill>
        <p:spPr>
          <a:xfrm>
            <a:off x="10851833" y="4591288"/>
            <a:ext cx="483751" cy="483751"/>
          </a:xfrm>
          <a:prstGeom prst="rect">
            <a:avLst/>
          </a:prstGeom>
        </p:spPr>
      </p:pic>
      <p:sp>
        <p:nvSpPr>
          <p:cNvPr id="25" name="Text 15"/>
          <p:cNvSpPr/>
          <p:nvPr/>
        </p:nvSpPr>
        <p:spPr>
          <a:xfrm>
            <a:off x="10851833" y="5268516"/>
            <a:ext cx="2418874" cy="302419"/>
          </a:xfrm>
          <a:prstGeom prst="rect">
            <a:avLst/>
          </a:prstGeom>
          <a:noFill/>
          <a:ln/>
        </p:spPr>
        <p:txBody>
          <a:bodyPr wrap="none" lIns="0" tIns="0" rIns="0" bIns="0" rtlCol="0" anchor="t"/>
          <a:lstStyle/>
          <a:p>
            <a:pPr marL="0" indent="0" algn="l">
              <a:lnSpc>
                <a:spcPts val="2350"/>
              </a:lnSpc>
              <a:buNone/>
            </a:pPr>
            <a:r>
              <a:rPr lang="en-US" sz="1900" dirty="0">
                <a:solidFill>
                  <a:srgbClr val="1B1B27"/>
                </a:solidFill>
                <a:latin typeface="Raleway" pitchFamily="34" charset="0"/>
                <a:ea typeface="Raleway" pitchFamily="34" charset="-122"/>
                <a:cs typeface="Raleway" pitchFamily="34" charset="-120"/>
              </a:rPr>
              <a:t>Google Cloud</a:t>
            </a:r>
            <a:endParaRPr lang="en-US" sz="1900" dirty="0"/>
          </a:p>
        </p:txBody>
      </p:sp>
      <p:sp>
        <p:nvSpPr>
          <p:cNvPr id="26" name="Text 16"/>
          <p:cNvSpPr/>
          <p:nvPr/>
        </p:nvSpPr>
        <p:spPr>
          <a:xfrm>
            <a:off x="10851833" y="5687020"/>
            <a:ext cx="3101340" cy="1238250"/>
          </a:xfrm>
          <a:prstGeom prst="rect">
            <a:avLst/>
          </a:prstGeom>
          <a:noFill/>
          <a:ln/>
        </p:spPr>
        <p:txBody>
          <a:bodyPr wrap="square" lIns="0" tIns="0" rIns="0" bIns="0" rtlCol="0" anchor="t"/>
          <a:lstStyle/>
          <a:p>
            <a:pPr marL="0" indent="0" algn="l">
              <a:lnSpc>
                <a:spcPts val="2400"/>
              </a:lnSpc>
              <a:buNone/>
            </a:pPr>
            <a:r>
              <a:rPr lang="en-US" sz="1500" dirty="0">
                <a:solidFill>
                  <a:srgbClr val="3C3939"/>
                </a:solidFill>
                <a:latin typeface="Roboto" pitchFamily="34" charset="0"/>
                <a:ea typeface="Roboto" pitchFamily="34" charset="-122"/>
                <a:cs typeface="Roboto" pitchFamily="34" charset="-120"/>
              </a:rPr>
              <a:t>Provides scalable infrastructure for hosting the research engine, ensuring reliable performance and availability for users.</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1000"/>
                            </p:stCondLst>
                            <p:childTnLst>
                              <p:par>
                                <p:cTn id="93" presetID="10" presetClass="entr" presetSubtype="0"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P spid="10" grpId="0" animBg="1"/>
      <p:bldP spid="11" grpId="0" animBg="1"/>
      <p:bldP spid="13" grpId="0" animBg="1"/>
      <p:bldP spid="14" grpId="0" animBg="1"/>
      <p:bldP spid="16" grpId="0" animBg="1"/>
      <p:bldP spid="17" grpId="0" animBg="1"/>
      <p:bldP spid="19" grpId="0" animBg="1"/>
      <p:bldP spid="20" grpId="0" animBg="1"/>
      <p:bldP spid="22" grpId="0" animBg="1"/>
      <p:bldP spid="23"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sp>
        <p:nvSpPr>
          <p:cNvPr id="2" name="Text 0"/>
          <p:cNvSpPr/>
          <p:nvPr/>
        </p:nvSpPr>
        <p:spPr>
          <a:xfrm>
            <a:off x="698897" y="549116"/>
            <a:ext cx="10462855" cy="624007"/>
          </a:xfrm>
          <a:prstGeom prst="rect">
            <a:avLst/>
          </a:prstGeom>
          <a:noFill/>
          <a:ln/>
        </p:spPr>
        <p:txBody>
          <a:bodyPr wrap="none" lIns="0" tIns="0" rIns="0" bIns="0" rtlCol="0" anchor="t"/>
          <a:lstStyle/>
          <a:p>
            <a:pPr marL="0" indent="0">
              <a:lnSpc>
                <a:spcPts val="4900"/>
              </a:lnSpc>
              <a:buNone/>
            </a:pPr>
            <a:r>
              <a:rPr lang="en-US" sz="3900" b="1" dirty="0">
                <a:solidFill>
                  <a:srgbClr val="1B1B27"/>
                </a:solidFill>
                <a:latin typeface="Aptos" panose="020B0004020202020204" pitchFamily="34" charset="0"/>
                <a:ea typeface="Raleway" pitchFamily="34" charset="-122"/>
                <a:cs typeface="Raleway" pitchFamily="34" charset="-120"/>
              </a:rPr>
              <a:t>Trends in Commercial Court Case Pendency</a:t>
            </a:r>
            <a:endParaRPr lang="en-US" sz="3900" dirty="0">
              <a:latin typeface="Aptos" panose="020B0004020202020204" pitchFamily="34" charset="0"/>
            </a:endParaRPr>
          </a:p>
        </p:txBody>
      </p:sp>
      <p:pic>
        <p:nvPicPr>
          <p:cNvPr id="5" name="Image 0" descr="preencoded.png">
            <a:extLst>
              <a:ext uri="{FF2B5EF4-FFF2-40B4-BE49-F238E27FC236}">
                <a16:creationId xmlns:a16="http://schemas.microsoft.com/office/drawing/2014/main" id="{D76AD0B1-1043-1FDB-8892-112B66FEDE8D}"/>
              </a:ext>
            </a:extLst>
          </p:cNvPr>
          <p:cNvPicPr>
            <a:picLocks noChangeAspect="1"/>
          </p:cNvPicPr>
          <p:nvPr/>
        </p:nvPicPr>
        <p:blipFill>
          <a:blip r:embed="rId3"/>
          <a:stretch>
            <a:fillRect/>
          </a:stretch>
        </p:blipFill>
        <p:spPr>
          <a:xfrm>
            <a:off x="906184" y="1679852"/>
            <a:ext cx="12818031" cy="6409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968</Words>
  <Application>Microsoft Office PowerPoint</Application>
  <PresentationFormat>Custom</PresentationFormat>
  <Paragraphs>113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Raleway</vt:lpstr>
      <vt:lpstr>Aptos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Manu Shekhawat</cp:lastModifiedBy>
  <cp:revision>2</cp:revision>
  <dcterms:created xsi:type="dcterms:W3CDTF">2024-10-02T09:31:20Z</dcterms:created>
  <dcterms:modified xsi:type="dcterms:W3CDTF">2024-10-02T12:33:05Z</dcterms:modified>
</cp:coreProperties>
</file>