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EFC329-D657-35DD-CF0D-96B91B2F14DE}" v="725" dt="2025-04-07T15:27:03.073"/>
    <p1510:client id="{8E568939-10FA-3E21-0BD1-DF68A68FF735}" v="19" dt="2025-04-07T15:31:51.091"/>
    <p1510:client id="{9F5A82EE-CF0A-0075-CF5A-9D23BC955340}" v="107" dt="2025-04-07T16:02:38.7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48442-9B58-413A-B904-1C41455DBC19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BC1DF-9E2F-4E9C-B965-1A632D4C3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260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DDA0-7DA0-4E06-B012-0EDA605D326A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FD5B-96EA-4246-BB28-7C2D0840A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78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DDA0-7DA0-4E06-B012-0EDA605D326A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FD5B-96EA-4246-BB28-7C2D0840A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18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DDA0-7DA0-4E06-B012-0EDA605D326A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FD5B-96EA-4246-BB28-7C2D0840A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83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DDA0-7DA0-4E06-B012-0EDA605D326A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FD5B-96EA-4246-BB28-7C2D0840A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28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DDA0-7DA0-4E06-B012-0EDA605D326A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FD5B-96EA-4246-BB28-7C2D0840A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90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DDA0-7DA0-4E06-B012-0EDA605D326A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FD5B-96EA-4246-BB28-7C2D0840A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71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DDA0-7DA0-4E06-B012-0EDA605D326A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FD5B-96EA-4246-BB28-7C2D0840A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4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DDA0-7DA0-4E06-B012-0EDA605D326A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FD5B-96EA-4246-BB28-7C2D0840A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329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DDA0-7DA0-4E06-B012-0EDA605D326A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FD5B-96EA-4246-BB28-7C2D0840A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37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DDA0-7DA0-4E06-B012-0EDA605D326A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FD5B-96EA-4246-BB28-7C2D0840A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88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DDA0-7DA0-4E06-B012-0EDA605D326A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FD5B-96EA-4246-BB28-7C2D0840A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16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EDDA0-7DA0-4E06-B012-0EDA605D326A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2FD5B-96EA-4246-BB28-7C2D0840A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04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6043"/>
            <a:ext cx="12192000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 dirty="0">
                <a:solidFill>
                  <a:srgbClr val="003466"/>
                </a:solidFill>
                <a:latin typeface="Helvetica"/>
                <a:cs typeface="Helvetica"/>
              </a:rPr>
              <a:t>Automated attendance system using face recognition</a:t>
            </a:r>
            <a:endParaRPr lang="en-IN" b="1" dirty="0">
              <a:solidFill>
                <a:srgbClr val="00346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1600" b="1" dirty="0">
                <a:latin typeface="Helvetica"/>
                <a:cs typeface="Helvetica"/>
              </a:rPr>
              <a:t>N. </a:t>
            </a:r>
            <a:r>
              <a:rPr lang="en-IN" sz="1600" b="1" dirty="0" err="1">
                <a:latin typeface="Helvetica"/>
                <a:cs typeface="Helvetica"/>
              </a:rPr>
              <a:t>Divyagnan</a:t>
            </a:r>
            <a:r>
              <a:rPr lang="en-IN" sz="1600" b="1" dirty="0">
                <a:latin typeface="Helvetica"/>
                <a:cs typeface="Helvetica"/>
              </a:rPr>
              <a:t> Reddy (2201130), Team Mate: V. Pranay Satvik Reddy (2201221)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404" y="0"/>
            <a:ext cx="631596" cy="631596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Indian Institute of Information Technology Guwahati</a:t>
            </a:r>
            <a:endParaRPr lang="en-IN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spect="1"/>
          </p:cNvSpPr>
          <p:nvPr/>
        </p:nvSpPr>
        <p:spPr>
          <a:xfrm>
            <a:off x="84842" y="735291"/>
            <a:ext cx="3836708" cy="5757584"/>
          </a:xfrm>
          <a:prstGeom prst="rect">
            <a:avLst/>
          </a:prstGeom>
          <a:noFill/>
          <a:ln>
            <a:solidFill>
              <a:srgbClr val="003466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noAutofit/>
          </a:bodyPr>
          <a:lstStyle/>
          <a:p>
            <a:r>
              <a:rPr lang="en-IN" sz="1600" b="1" dirty="0">
                <a:solidFill>
                  <a:srgbClr val="003466"/>
                </a:solidFill>
                <a:latin typeface="Helvetica"/>
                <a:cs typeface="Helvetica"/>
              </a:rPr>
              <a:t>Abstract</a:t>
            </a:r>
          </a:p>
          <a:p>
            <a:r>
              <a:rPr lang="en-US" sz="1500" dirty="0">
                <a:solidFill>
                  <a:schemeClr val="tx1"/>
                </a:solidFill>
                <a:latin typeface="Helvetica"/>
                <a:ea typeface="+mn-lt"/>
                <a:cs typeface="+mn-lt"/>
              </a:rPr>
              <a:t>This project aims to automate the student attendance process using a real-time face recognition system. The solution replaces traditional manual methods by recognizing student faces from live video feeds. The face recognition module was fine-tuned using the </a:t>
            </a:r>
            <a:r>
              <a:rPr lang="en-US" sz="1500" dirty="0" err="1">
                <a:solidFill>
                  <a:schemeClr val="tx1"/>
                </a:solidFill>
                <a:latin typeface="Helvetica"/>
                <a:ea typeface="+mn-lt"/>
                <a:cs typeface="+mn-lt"/>
              </a:rPr>
              <a:t>ArcFace</a:t>
            </a:r>
            <a:r>
              <a:rPr lang="en-US" sz="1500" dirty="0">
                <a:solidFill>
                  <a:schemeClr val="tx1"/>
                </a:solidFill>
                <a:latin typeface="Helvetica"/>
                <a:ea typeface="+mn-lt"/>
                <a:cs typeface="+mn-lt"/>
              </a:rPr>
              <a:t> model with a classification head based on the number of students. The system demonstrates reliable performance on a dataset of 30 students, each with 30 samples augmented for robustness. A lightweight face detection system using face-api.js is integrated into the registration front-end, while the backend handles attendance logging and management.</a:t>
            </a:r>
            <a:endParaRPr lang="en-US" dirty="0">
              <a:solidFill>
                <a:schemeClr val="tx1"/>
              </a:solidFill>
              <a:latin typeface="Helvetica"/>
              <a:ea typeface="+mn-lt"/>
              <a:cs typeface="+mn-lt"/>
            </a:endParaRPr>
          </a:p>
          <a:p>
            <a:r>
              <a:rPr lang="en-IN" sz="1600" b="1" dirty="0">
                <a:solidFill>
                  <a:srgbClr val="003466"/>
                </a:solidFill>
                <a:latin typeface="Helvetica"/>
                <a:cs typeface="Helvetica"/>
              </a:rPr>
              <a:t>Objective</a:t>
            </a:r>
          </a:p>
          <a:p>
            <a:r>
              <a:rPr lang="en-US" sz="1500" dirty="0">
                <a:latin typeface="Helvetica"/>
                <a:ea typeface="+mn-lt"/>
                <a:cs typeface="+mn-lt"/>
              </a:rPr>
              <a:t>To develop an automated, contactless, and highly accurate attendance system using deep learning-based face recognition. The project aims to minimize human intervention in routine attendance processes and provide a scalable, efficient alternative suitable for our campus</a:t>
            </a:r>
            <a:r>
              <a:rPr lang="en-US" sz="1500" dirty="0">
                <a:ea typeface="+mn-lt"/>
                <a:cs typeface="+mn-lt"/>
              </a:rPr>
              <a:t>.</a:t>
            </a:r>
            <a:br>
              <a:rPr lang="en-US" sz="1500" dirty="0">
                <a:solidFill>
                  <a:schemeClr val="tx1"/>
                </a:solidFill>
                <a:latin typeface="Helvetica"/>
                <a:cs typeface="Helvetica"/>
              </a:rPr>
            </a:br>
            <a:b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150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/>
          <p:cNvSpPr txBox="1">
            <a:spLocks noChangeAspect="1"/>
          </p:cNvSpPr>
          <p:nvPr/>
        </p:nvSpPr>
        <p:spPr>
          <a:xfrm>
            <a:off x="8270450" y="745874"/>
            <a:ext cx="3900208" cy="5926917"/>
          </a:xfrm>
          <a:prstGeom prst="rect">
            <a:avLst/>
          </a:prstGeom>
          <a:noFill/>
          <a:ln>
            <a:solidFill>
              <a:srgbClr val="003466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noAutofit/>
          </a:bodyPr>
          <a:lstStyle/>
          <a:p>
            <a:r>
              <a:rPr lang="en-US" sz="1600" b="1" dirty="0">
                <a:solidFill>
                  <a:srgbClr val="00346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Results/Findings</a:t>
            </a:r>
          </a:p>
          <a:p>
            <a:r>
              <a:rPr lang="en-US" sz="1500" dirty="0">
                <a:solidFill>
                  <a:schemeClr val="tx1"/>
                </a:solidFill>
                <a:latin typeface="Helvetica"/>
                <a:ea typeface="+mn-lt"/>
                <a:cs typeface="+mn-lt"/>
              </a:rPr>
              <a:t>The fine-tuned </a:t>
            </a:r>
            <a:r>
              <a:rPr lang="en-US" sz="1500" err="1">
                <a:solidFill>
                  <a:schemeClr val="tx1"/>
                </a:solidFill>
                <a:latin typeface="Helvetica"/>
                <a:ea typeface="+mn-lt"/>
                <a:cs typeface="+mn-lt"/>
              </a:rPr>
              <a:t>ArcFace</a:t>
            </a:r>
            <a:r>
              <a:rPr lang="en-US" sz="1500" dirty="0">
                <a:solidFill>
                  <a:schemeClr val="tx1"/>
                </a:solidFill>
                <a:latin typeface="Helvetica"/>
                <a:ea typeface="+mn-lt"/>
                <a:cs typeface="+mn-lt"/>
              </a:rPr>
              <a:t> model achieved excellent performance, with a final training accuracy of 99.52% and validation accuracy of 99.53% at epoch 30. Validation precision, recall, and F1 score were all around 0.995, while test accuracy reached 99.4%, with similarly high precision, recall, and F1 scores of 0.994. For face registration, a lightweight front-end using face-api.js enabled fast, multi-angle, and lighting-robust face capture. The recognition pipeline incorporated track-wise aggregation, where predictions across frames are grouped, reducing sensitivity to single-frame errors and improving overall reliability.</a:t>
            </a:r>
            <a:endParaRPr lang="en-US" sz="1500" dirty="0">
              <a:solidFill>
                <a:schemeClr val="tx1"/>
              </a:solidFill>
              <a:latin typeface="Helvetica"/>
            </a:endParaRPr>
          </a:p>
          <a:p>
            <a:r>
              <a:rPr lang="en-IN" sz="1600" b="1" dirty="0">
                <a:solidFill>
                  <a:srgbClr val="003466"/>
                </a:solidFill>
              </a:rPr>
              <a:t>Conclusion/Significance/Implications</a:t>
            </a:r>
          </a:p>
          <a:p>
            <a:r>
              <a:rPr lang="en-IN" sz="1500" dirty="0">
                <a:latin typeface="Helvetica"/>
                <a:ea typeface="+mn-lt"/>
                <a:cs typeface="+mn-lt"/>
              </a:rPr>
              <a:t>AI-powered face recognition automates attendance, reduces errors, and promotes a smarter, more connected, and technologically advanced campus environment.</a:t>
            </a:r>
            <a:endParaRPr lang="en-US" sz="1500">
              <a:latin typeface="Helvetica"/>
              <a:ea typeface="+mn-lt"/>
              <a:cs typeface="+mn-lt"/>
            </a:endParaRPr>
          </a:p>
          <a:p>
            <a:endParaRPr lang="en-US" sz="15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sz="1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435750-CF22-046B-0D9E-142DA40ADD4A}"/>
              </a:ext>
            </a:extLst>
          </p:cNvPr>
          <p:cNvSpPr txBox="1">
            <a:spLocks noChangeAspect="1"/>
          </p:cNvSpPr>
          <p:nvPr/>
        </p:nvSpPr>
        <p:spPr>
          <a:xfrm>
            <a:off x="4170008" y="745874"/>
            <a:ext cx="3836708" cy="5757584"/>
          </a:xfrm>
          <a:prstGeom prst="rect">
            <a:avLst/>
          </a:prstGeom>
          <a:noFill/>
          <a:ln>
            <a:solidFill>
              <a:srgbClr val="003466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noAutofit/>
          </a:bodyPr>
          <a:lstStyle/>
          <a:p>
            <a:r>
              <a:rPr lang="en-US" b="1" dirty="0">
                <a:solidFill>
                  <a:srgbClr val="003466"/>
                </a:solidFill>
                <a:latin typeface="Helvetica"/>
                <a:cs typeface="Helvetica"/>
              </a:rPr>
              <a:t>Method</a:t>
            </a:r>
            <a:br>
              <a:rPr lang="en-US" sz="1500" dirty="0">
                <a:solidFill>
                  <a:schemeClr val="tx1"/>
                </a:solidFill>
                <a:latin typeface="Helvetica"/>
                <a:cs typeface="Helvetica"/>
              </a:rPr>
            </a:br>
            <a:r>
              <a:rPr lang="en-US" sz="1500" dirty="0">
                <a:latin typeface="Helvetica"/>
                <a:ea typeface="+mn-lt"/>
                <a:cs typeface="+mn-lt"/>
              </a:rPr>
              <a:t>The system uses a real-time face recognition pipeline. Live classroom video streams are processed in two stages:</a:t>
            </a:r>
            <a:endParaRPr lang="en-US" sz="1500" dirty="0">
              <a:latin typeface="Helvetica"/>
              <a:ea typeface="Calibri"/>
              <a:cs typeface="Calibri"/>
            </a:endParaRPr>
          </a:p>
          <a:p>
            <a:r>
              <a:rPr lang="en-US" sz="1500" b="1" u="sng" dirty="0">
                <a:latin typeface="Helvetica"/>
                <a:ea typeface="+mn-lt"/>
                <a:cs typeface="+mn-lt"/>
              </a:rPr>
              <a:t>Detection &amp; Tracking Module:</a:t>
            </a:r>
            <a:br>
              <a:rPr lang="en-US" sz="1500" dirty="0">
                <a:latin typeface="Helvetica"/>
                <a:ea typeface="+mn-lt"/>
                <a:cs typeface="+mn-lt"/>
              </a:rPr>
            </a:br>
            <a:r>
              <a:rPr lang="en-US" sz="1500" dirty="0">
                <a:latin typeface="Helvetica"/>
                <a:ea typeface="+mn-lt"/>
                <a:cs typeface="+mn-lt"/>
              </a:rPr>
              <a:t> Detects faces in frames using OpenCV and assigns them to tracks. Each track aggregates face crops over time.</a:t>
            </a:r>
            <a:endParaRPr lang="en-US" dirty="0">
              <a:latin typeface="Helvetica"/>
              <a:cs typeface="Helvetica"/>
            </a:endParaRPr>
          </a:p>
          <a:p>
            <a:r>
              <a:rPr lang="en-US" sz="1500" b="1" u="sng" dirty="0">
                <a:latin typeface="Helvetica"/>
                <a:ea typeface="+mn-lt"/>
                <a:cs typeface="+mn-lt"/>
              </a:rPr>
              <a:t>Recognition Module:</a:t>
            </a:r>
            <a:br>
              <a:rPr lang="en-US" sz="1500" dirty="0">
                <a:latin typeface="Helvetica"/>
                <a:ea typeface="+mn-lt"/>
                <a:cs typeface="+mn-lt"/>
              </a:rPr>
            </a:br>
            <a:r>
              <a:rPr lang="en-US" sz="1500" dirty="0">
                <a:latin typeface="Helvetica"/>
                <a:ea typeface="+mn-lt"/>
                <a:cs typeface="+mn-lt"/>
              </a:rPr>
              <a:t> A separate script reads tracked crops and classifies them using a fine-tuned </a:t>
            </a:r>
            <a:r>
              <a:rPr lang="en-US" sz="1500" dirty="0" err="1">
                <a:latin typeface="Helvetica"/>
                <a:ea typeface="+mn-lt"/>
                <a:cs typeface="+mn-lt"/>
              </a:rPr>
              <a:t>ArcFace</a:t>
            </a:r>
            <a:r>
              <a:rPr lang="en-US" sz="1500" dirty="0">
                <a:latin typeface="Helvetica"/>
                <a:ea typeface="+mn-lt"/>
                <a:cs typeface="+mn-lt"/>
              </a:rPr>
              <a:t> model.</a:t>
            </a:r>
            <a:br>
              <a:rPr lang="en-US" sz="1500" dirty="0">
                <a:latin typeface="Helvetica"/>
                <a:ea typeface="+mn-lt"/>
                <a:cs typeface="+mn-lt"/>
              </a:rPr>
            </a:br>
            <a:r>
              <a:rPr lang="en-US" sz="1500" dirty="0">
                <a:latin typeface="Helvetica"/>
                <a:ea typeface="+mn-lt"/>
                <a:cs typeface="+mn-lt"/>
              </a:rPr>
              <a:t> If over 70% of predictions in a track belong to the same class, it's accepted; otherwise, marked as "Unknown".</a:t>
            </a:r>
            <a:br>
              <a:rPr lang="en-US" sz="1500" dirty="0">
                <a:latin typeface="Helvetica"/>
                <a:ea typeface="+mn-lt"/>
                <a:cs typeface="+mn-lt"/>
              </a:rPr>
            </a:br>
            <a:r>
              <a:rPr lang="en-US" sz="1500" dirty="0">
                <a:latin typeface="Helvetica"/>
                <a:ea typeface="+mn-lt"/>
                <a:cs typeface="+mn-lt"/>
              </a:rPr>
              <a:t> This improves robustness without relying on single-frame predictions.</a:t>
            </a:r>
            <a:endParaRPr lang="en-US" dirty="0">
              <a:latin typeface="Helvetica"/>
              <a:cs typeface="Helvetica"/>
            </a:endParaRPr>
          </a:p>
          <a:p>
            <a:r>
              <a:rPr lang="en-US" sz="1500" b="1" u="sng" dirty="0">
                <a:latin typeface="Helvetica"/>
                <a:ea typeface="+mn-lt"/>
                <a:cs typeface="+mn-lt"/>
              </a:rPr>
              <a:t>Model Training:</a:t>
            </a:r>
            <a:br>
              <a:rPr lang="en-US" sz="1500" dirty="0">
                <a:latin typeface="Helvetica"/>
                <a:ea typeface="+mn-lt"/>
                <a:cs typeface="+mn-lt"/>
              </a:rPr>
            </a:br>
            <a:r>
              <a:rPr lang="en-US" sz="1500" dirty="0">
                <a:latin typeface="Helvetica"/>
                <a:ea typeface="+mn-lt"/>
                <a:cs typeface="+mn-lt"/>
              </a:rPr>
              <a:t> </a:t>
            </a:r>
            <a:r>
              <a:rPr lang="en-US" sz="1500" dirty="0" err="1">
                <a:latin typeface="Helvetica"/>
                <a:ea typeface="+mn-lt"/>
                <a:cs typeface="+mn-lt"/>
              </a:rPr>
              <a:t>ArcFace</a:t>
            </a:r>
            <a:r>
              <a:rPr lang="en-US" sz="1500" dirty="0">
                <a:latin typeface="Helvetica"/>
                <a:ea typeface="+mn-lt"/>
                <a:cs typeface="+mn-lt"/>
              </a:rPr>
              <a:t> was fine-tuned with a dense output layer for 30 students.</a:t>
            </a:r>
            <a:br>
              <a:rPr lang="en-US" sz="1500" dirty="0">
                <a:latin typeface="Helvetica"/>
                <a:ea typeface="+mn-lt"/>
                <a:cs typeface="+mn-lt"/>
              </a:rPr>
            </a:br>
            <a:r>
              <a:rPr lang="en-US" sz="1500" dirty="0">
                <a:latin typeface="Helvetica"/>
                <a:ea typeface="+mn-lt"/>
                <a:cs typeface="+mn-lt"/>
              </a:rPr>
              <a:t> Training data: 30 students × 30 images, augmented with rotation, brightness shifts, and Gaussian noise.</a:t>
            </a:r>
            <a:endParaRPr lang="en-US">
              <a:latin typeface="Helvetica"/>
              <a:cs typeface="Helvetica"/>
            </a:endParaRPr>
          </a:p>
          <a:p>
            <a:endParaRPr lang="en-US" sz="1500" dirty="0">
              <a:latin typeface="Helvetica"/>
              <a:cs typeface="Helvetica"/>
            </a:endParaRPr>
          </a:p>
          <a:p>
            <a:b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150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261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368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Kaustuv Nag</dc:creator>
  <cp:lastModifiedBy>Kaustuv Nag</cp:lastModifiedBy>
  <cp:revision>138</cp:revision>
  <dcterms:created xsi:type="dcterms:W3CDTF">2025-03-19T05:36:37Z</dcterms:created>
  <dcterms:modified xsi:type="dcterms:W3CDTF">2025-04-07T16:02:40Z</dcterms:modified>
</cp:coreProperties>
</file>