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8EBB74-7A17-4ECC-5065-CF629614B6DD}" v="2505" dt="2025-03-02T07:50:56.280"/>
    <p1510:client id="{9B2BBC92-4959-89F4-4C9E-9F119DF4A952}" v="492" dt="2025-03-02T08:07:18.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Face Attendance System</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By-</a:t>
            </a:r>
          </a:p>
          <a:p>
            <a:r>
              <a:rPr lang="en-US" dirty="0"/>
              <a:t>N. </a:t>
            </a:r>
            <a:r>
              <a:rPr lang="en-US" dirty="0" err="1"/>
              <a:t>Divyagnan</a:t>
            </a:r>
            <a:r>
              <a:rPr lang="en-US" dirty="0"/>
              <a:t> Reddy (2201130)</a:t>
            </a:r>
          </a:p>
          <a:p>
            <a:r>
              <a:rPr lang="en-US" dirty="0"/>
              <a:t>V. Pranay Satvik Reddy (2201221)</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342F0-219C-580F-EB4A-FF1B9C1BE91C}"/>
              </a:ext>
            </a:extLst>
          </p:cNvPr>
          <p:cNvSpPr>
            <a:spLocks noGrp="1"/>
          </p:cNvSpPr>
          <p:nvPr>
            <p:ph type="title"/>
          </p:nvPr>
        </p:nvSpPr>
        <p:spPr/>
        <p:txBody>
          <a:bodyPr/>
          <a:lstStyle/>
          <a:p>
            <a:r>
              <a:rPr lang="en-US" dirty="0"/>
              <a:t>Problems and plausible solutions</a:t>
            </a:r>
          </a:p>
        </p:txBody>
      </p:sp>
      <p:sp>
        <p:nvSpPr>
          <p:cNvPr id="3" name="Content Placeholder 2">
            <a:extLst>
              <a:ext uri="{FF2B5EF4-FFF2-40B4-BE49-F238E27FC236}">
                <a16:creationId xmlns:a16="http://schemas.microsoft.com/office/drawing/2014/main" id="{7B92ED8E-30A1-FC2D-D2B6-603FE71FD735}"/>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en-US" b="1" dirty="0">
                <a:ea typeface="+mn-lt"/>
                <a:cs typeface="+mn-lt"/>
              </a:rPr>
              <a:t>Bottleneck in Model Architecture:</a:t>
            </a:r>
            <a:endParaRPr lang="en-US" dirty="0"/>
          </a:p>
          <a:p>
            <a:r>
              <a:rPr lang="en-US" b="1" dirty="0">
                <a:ea typeface="+mn-lt"/>
                <a:cs typeface="+mn-lt"/>
              </a:rPr>
              <a:t>Issue</a:t>
            </a:r>
            <a:r>
              <a:rPr lang="en-US" dirty="0">
                <a:ea typeface="+mn-lt"/>
                <a:cs typeface="+mn-lt"/>
              </a:rPr>
              <a:t>: When the number of classes increases (e.g., 1000), the direct connection from the embedding layer (512-d) to the output layer creates a diffusive and inefficient mapping.</a:t>
            </a:r>
            <a:endParaRPr lang="en-US" dirty="0"/>
          </a:p>
          <a:p>
            <a:r>
              <a:rPr lang="en-US" b="1" dirty="0">
                <a:ea typeface="+mn-lt"/>
                <a:cs typeface="+mn-lt"/>
              </a:rPr>
              <a:t>Solution</a:t>
            </a:r>
            <a:r>
              <a:rPr lang="en-US" dirty="0">
                <a:ea typeface="+mn-lt"/>
                <a:cs typeface="+mn-lt"/>
              </a:rPr>
              <a:t>:</a:t>
            </a:r>
            <a:endParaRPr lang="en-US" dirty="0"/>
          </a:p>
          <a:p>
            <a:pPr lvl="1"/>
            <a:r>
              <a:rPr lang="en-US" dirty="0">
                <a:ea typeface="+mn-lt"/>
                <a:cs typeface="+mn-lt"/>
              </a:rPr>
              <a:t>Introduce intermediate hidden layers using a formulated approach to optimize layer connectivity and mitigate bottlenecks.</a:t>
            </a:r>
            <a:endParaRPr lang="en-US" dirty="0"/>
          </a:p>
          <a:p>
            <a:pPr lvl="1"/>
            <a:r>
              <a:rPr lang="en-US" dirty="0">
                <a:ea typeface="+mn-lt"/>
                <a:cs typeface="+mn-lt"/>
              </a:rPr>
              <a:t>Develop separate models for different sections of students, storing their weights independently to improve classification accuracy.</a:t>
            </a:r>
            <a:endParaRPr lang="en-US" dirty="0"/>
          </a:p>
          <a:p>
            <a:pPr lvl="1"/>
            <a:r>
              <a:rPr lang="en-US" b="1" dirty="0">
                <a:ea typeface="+mn-lt"/>
                <a:cs typeface="+mn-lt"/>
              </a:rPr>
              <a:t>Scalability Constraints</a:t>
            </a:r>
            <a:endParaRPr lang="en-US" dirty="0"/>
          </a:p>
          <a:p>
            <a:r>
              <a:rPr lang="en-US" b="1" dirty="0">
                <a:ea typeface="+mn-lt"/>
                <a:cs typeface="+mn-lt"/>
              </a:rPr>
              <a:t>Issue</a:t>
            </a:r>
            <a:r>
              <a:rPr lang="en-US" dirty="0">
                <a:ea typeface="+mn-lt"/>
                <a:cs typeface="+mn-lt"/>
              </a:rPr>
              <a:t>: The current model architecture requires full retraining when new students are added, limiting scalability.</a:t>
            </a:r>
            <a:endParaRPr lang="en-US" dirty="0"/>
          </a:p>
          <a:p>
            <a:r>
              <a:rPr lang="en-US" b="1" dirty="0">
                <a:ea typeface="+mn-lt"/>
                <a:cs typeface="+mn-lt"/>
              </a:rPr>
              <a:t>Solution</a:t>
            </a:r>
            <a:r>
              <a:rPr lang="en-US" dirty="0">
                <a:ea typeface="+mn-lt"/>
                <a:cs typeface="+mn-lt"/>
              </a:rPr>
              <a:t>:</a:t>
            </a:r>
            <a:endParaRPr lang="en-US" dirty="0"/>
          </a:p>
          <a:p>
            <a:pPr lvl="1"/>
            <a:r>
              <a:rPr lang="en-US" dirty="0">
                <a:ea typeface="+mn-lt"/>
                <a:cs typeface="+mn-lt"/>
              </a:rPr>
              <a:t>Since our institution has a fixed yearly intake, periodic retraining (e.g., once per year) is a feasible and efficient strategy.</a:t>
            </a:r>
            <a:endParaRPr lang="en-US" dirty="0"/>
          </a:p>
          <a:p>
            <a:pPr lvl="1"/>
            <a:r>
              <a:rPr lang="en-US" dirty="0">
                <a:ea typeface="+mn-lt"/>
                <a:cs typeface="+mn-lt"/>
              </a:rPr>
              <a:t>Explore incremental learning techniques to update the model without full retraining, enhancing adaptability to new enrollments.</a:t>
            </a:r>
            <a:endParaRPr lang="en-US" dirty="0"/>
          </a:p>
          <a:p>
            <a:endParaRPr lang="en-US" dirty="0"/>
          </a:p>
        </p:txBody>
      </p:sp>
    </p:spTree>
    <p:extLst>
      <p:ext uri="{BB962C8B-B14F-4D97-AF65-F5344CB8AC3E}">
        <p14:creationId xmlns:p14="http://schemas.microsoft.com/office/powerpoint/2010/main" val="3629423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17FA4-3168-58CB-EE82-C49DE1091C7F}"/>
              </a:ext>
            </a:extLst>
          </p:cNvPr>
          <p:cNvSpPr>
            <a:spLocks noGrp="1"/>
          </p:cNvSpPr>
          <p:nvPr>
            <p:ph type="title"/>
          </p:nvPr>
        </p:nvSpPr>
        <p:spPr/>
        <p:txBody>
          <a:bodyPr/>
          <a:lstStyle/>
          <a:p>
            <a:r>
              <a:rPr lang="en-US" dirty="0"/>
              <a:t>Task progress</a:t>
            </a:r>
          </a:p>
        </p:txBody>
      </p:sp>
      <p:sp>
        <p:nvSpPr>
          <p:cNvPr id="3" name="Content Placeholder 2">
            <a:extLst>
              <a:ext uri="{FF2B5EF4-FFF2-40B4-BE49-F238E27FC236}">
                <a16:creationId xmlns:a16="http://schemas.microsoft.com/office/drawing/2014/main" id="{CCB6930F-DE3C-0C0B-A84B-6612549B950C}"/>
              </a:ext>
            </a:extLst>
          </p:cNvPr>
          <p:cNvSpPr>
            <a:spLocks noGrp="1"/>
          </p:cNvSpPr>
          <p:nvPr>
            <p:ph idx="1"/>
          </p:nvPr>
        </p:nvSpPr>
        <p:spPr>
          <a:xfrm>
            <a:off x="838200" y="1825625"/>
            <a:ext cx="10515600" cy="2507487"/>
          </a:xfrm>
        </p:spPr>
        <p:txBody>
          <a:bodyPr vert="horz" lIns="91440" tIns="45720" rIns="91440" bIns="45720" rtlCol="0" anchor="t">
            <a:normAutofit lnSpcReduction="10000"/>
          </a:bodyPr>
          <a:lstStyle/>
          <a:p>
            <a:r>
              <a:rPr lang="en-US" dirty="0"/>
              <a:t>The model maker (complete)</a:t>
            </a:r>
          </a:p>
          <a:p>
            <a:r>
              <a:rPr lang="en-US" dirty="0"/>
              <a:t>Data preprocessor and tracker (complete)</a:t>
            </a:r>
          </a:p>
          <a:p>
            <a:r>
              <a:rPr lang="en-US" dirty="0"/>
              <a:t>Data collection through the front end (partial)</a:t>
            </a:r>
          </a:p>
          <a:p>
            <a:r>
              <a:rPr lang="en-US" dirty="0"/>
              <a:t>Spoof detection (yet to complete)</a:t>
            </a:r>
          </a:p>
          <a:p>
            <a:pPr marL="0" indent="0">
              <a:buNone/>
            </a:pPr>
            <a:r>
              <a:rPr lang="en-US" dirty="0"/>
              <a:t>All pipelines need to be tested.</a:t>
            </a:r>
          </a:p>
        </p:txBody>
      </p:sp>
    </p:spTree>
    <p:extLst>
      <p:ext uri="{BB962C8B-B14F-4D97-AF65-F5344CB8AC3E}">
        <p14:creationId xmlns:p14="http://schemas.microsoft.com/office/powerpoint/2010/main" val="2543498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D3379-7D37-A309-7C3E-C4FC8FCE3C6C}"/>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B67FD798-3AC7-C5D0-61C5-3029FA355898}"/>
              </a:ext>
            </a:extLst>
          </p:cNvPr>
          <p:cNvSpPr>
            <a:spLocks noGrp="1"/>
          </p:cNvSpPr>
          <p:nvPr>
            <p:ph idx="1"/>
          </p:nvPr>
        </p:nvSpPr>
        <p:spPr/>
        <p:txBody>
          <a:bodyPr vert="horz" lIns="91440" tIns="45720" rIns="91440" bIns="45720" rtlCol="0" anchor="t">
            <a:normAutofit/>
          </a:bodyPr>
          <a:lstStyle/>
          <a:p>
            <a:r>
              <a:rPr lang="en-US" dirty="0"/>
              <a:t>To minimize human intervention in taking the attendance.</a:t>
            </a:r>
          </a:p>
          <a:p>
            <a:r>
              <a:rPr lang="en-US" dirty="0"/>
              <a:t>To increase correctness with a proxy free attendance system.</a:t>
            </a:r>
          </a:p>
          <a:p>
            <a:r>
              <a:rPr lang="en-US" dirty="0"/>
              <a:t>To provide a computationally efficient system that uses queues for delayed processing to satisfy the above objectives.</a:t>
            </a:r>
          </a:p>
        </p:txBody>
      </p:sp>
    </p:spTree>
    <p:extLst>
      <p:ext uri="{BB962C8B-B14F-4D97-AF65-F5344CB8AC3E}">
        <p14:creationId xmlns:p14="http://schemas.microsoft.com/office/powerpoint/2010/main" val="27872697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354B-E101-887A-B480-0786D9864C06}"/>
              </a:ext>
            </a:extLst>
          </p:cNvPr>
          <p:cNvSpPr>
            <a:spLocks noGrp="1"/>
          </p:cNvSpPr>
          <p:nvPr>
            <p:ph type="title"/>
          </p:nvPr>
        </p:nvSpPr>
        <p:spPr>
          <a:xfrm>
            <a:off x="838200" y="17051"/>
            <a:ext cx="10515600" cy="1325563"/>
          </a:xfrm>
        </p:spPr>
        <p:txBody>
          <a:bodyPr/>
          <a:lstStyle/>
          <a:p>
            <a:r>
              <a:rPr lang="en-US" dirty="0"/>
              <a:t>Methodology:</a:t>
            </a:r>
          </a:p>
        </p:txBody>
      </p:sp>
      <p:sp>
        <p:nvSpPr>
          <p:cNvPr id="3" name="Content Placeholder 2">
            <a:extLst>
              <a:ext uri="{FF2B5EF4-FFF2-40B4-BE49-F238E27FC236}">
                <a16:creationId xmlns:a16="http://schemas.microsoft.com/office/drawing/2014/main" id="{A24182B0-6099-DF6E-B81A-1C6EF0615527}"/>
              </a:ext>
            </a:extLst>
          </p:cNvPr>
          <p:cNvSpPr>
            <a:spLocks noGrp="1"/>
          </p:cNvSpPr>
          <p:nvPr>
            <p:ph idx="1"/>
          </p:nvPr>
        </p:nvSpPr>
        <p:spPr>
          <a:xfrm>
            <a:off x="838200" y="1345847"/>
            <a:ext cx="10515600" cy="5273263"/>
          </a:xfrm>
        </p:spPr>
        <p:txBody>
          <a:bodyPr vert="horz" lIns="91440" tIns="45720" rIns="91440" bIns="45720" rtlCol="0" anchor="t">
            <a:normAutofit fontScale="92500" lnSpcReduction="20000"/>
          </a:bodyPr>
          <a:lstStyle/>
          <a:p>
            <a:r>
              <a:rPr lang="en-US" dirty="0"/>
              <a:t>We are planning to integrate facial recognition in order to reduce human intervention.</a:t>
            </a:r>
          </a:p>
          <a:p>
            <a:r>
              <a:rPr lang="en-US" dirty="0"/>
              <a:t>The proposed face attendance system aims to automate attendance tracking through live footage, face detection, recognition and anti-spoofing.</a:t>
            </a:r>
          </a:p>
          <a:p>
            <a:r>
              <a:rPr lang="en-US" dirty="0"/>
              <a:t>System Architecture:</a:t>
            </a:r>
          </a:p>
          <a:p>
            <a:pPr lvl="1">
              <a:buFont typeface="Courier New" panose="020B0604020202020204" pitchFamily="34" charset="0"/>
              <a:buChar char="o"/>
            </a:pPr>
            <a:r>
              <a:rPr lang="en-US" dirty="0"/>
              <a:t>Hardware: </a:t>
            </a:r>
            <a:r>
              <a:rPr lang="en-US" err="1"/>
              <a:t>Raspberrypi</a:t>
            </a:r>
            <a:r>
              <a:rPr lang="en-US" dirty="0"/>
              <a:t> camera modules at the entry of classroom (can be replaced by ESP32 but a trade-off between cost and </a:t>
            </a:r>
            <a:r>
              <a:rPr lang="en-US" err="1"/>
              <a:t>performace</a:t>
            </a:r>
            <a:r>
              <a:rPr lang="en-US" dirty="0"/>
              <a:t>)</a:t>
            </a:r>
          </a:p>
          <a:p>
            <a:pPr lvl="1">
              <a:buFont typeface="Courier New" panose="020B0604020202020204" pitchFamily="34" charset="0"/>
              <a:buChar char="o"/>
            </a:pPr>
            <a:r>
              <a:rPr lang="en-US" dirty="0"/>
              <a:t>Software: Processing pipelines in python, (libraries used: OpenCV, </a:t>
            </a:r>
            <a:r>
              <a:rPr lang="en-US" dirty="0" err="1"/>
              <a:t>PyTorch</a:t>
            </a:r>
            <a:r>
              <a:rPr lang="en-US" dirty="0"/>
              <a:t> , </a:t>
            </a:r>
            <a:r>
              <a:rPr lang="en-US" dirty="0" err="1"/>
              <a:t>insightface</a:t>
            </a:r>
            <a:r>
              <a:rPr lang="en-US" dirty="0"/>
              <a:t>)</a:t>
            </a:r>
          </a:p>
          <a:p>
            <a:pPr lvl="1">
              <a:buFont typeface="Courier New" panose="020B0604020202020204" pitchFamily="34" charset="0"/>
              <a:buChar char="o"/>
            </a:pPr>
            <a:r>
              <a:rPr lang="en-US" dirty="0"/>
              <a:t>Database: </a:t>
            </a:r>
            <a:r>
              <a:rPr lang="en-US" err="1"/>
              <a:t>Postgresql</a:t>
            </a:r>
            <a:r>
              <a:rPr lang="en-US" dirty="0"/>
              <a:t> for storing student's faces (paths), </a:t>
            </a:r>
            <a:r>
              <a:rPr lang="en-US" err="1"/>
              <a:t>attendace</a:t>
            </a:r>
            <a:r>
              <a:rPr lang="en-US" dirty="0"/>
              <a:t> logs, class schedules.</a:t>
            </a:r>
            <a:endParaRPr lang="en-US"/>
          </a:p>
          <a:p>
            <a:pPr lvl="1">
              <a:buFont typeface="Courier New" panose="020B0604020202020204" pitchFamily="34" charset="0"/>
              <a:buChar char="o"/>
            </a:pPr>
            <a:r>
              <a:rPr lang="en-US" dirty="0"/>
              <a:t>User Interfaces: </a:t>
            </a:r>
          </a:p>
          <a:p>
            <a:pPr lvl="2">
              <a:buFont typeface="Wingdings" panose="020B0604020202020204" pitchFamily="34" charset="0"/>
              <a:buChar char="§"/>
            </a:pPr>
            <a:r>
              <a:rPr lang="en-US" dirty="0"/>
              <a:t> Mobile application for students (registration and viewing </a:t>
            </a:r>
            <a:r>
              <a:rPr lang="en-US" err="1"/>
              <a:t>attendace</a:t>
            </a:r>
            <a:r>
              <a:rPr lang="en-US" dirty="0"/>
              <a:t> records)</a:t>
            </a:r>
          </a:p>
          <a:p>
            <a:pPr lvl="2">
              <a:buFont typeface="Wingdings" panose="020B0604020202020204" pitchFamily="34" charset="0"/>
              <a:buChar char="§"/>
            </a:pPr>
            <a:r>
              <a:rPr lang="en-US" dirty="0"/>
              <a:t>Mobile application for lecturers to check and modify correction requestion, changes in timetable and class venue</a:t>
            </a:r>
          </a:p>
          <a:p>
            <a:pPr lvl="2">
              <a:buFont typeface="Wingdings" panose="020B0604020202020204" pitchFamily="34" charset="0"/>
              <a:buChar char="§"/>
            </a:pPr>
            <a:r>
              <a:rPr lang="en-US" dirty="0"/>
              <a:t>Desktop application for the admin to manage student data, timetables and venue schedules</a:t>
            </a:r>
          </a:p>
          <a:p>
            <a:pPr marL="2743200" lvl="6" indent="0">
              <a:buNone/>
            </a:pPr>
            <a:endParaRPr lang="en-US" dirty="0"/>
          </a:p>
          <a:p>
            <a:pPr lvl="1">
              <a:buFont typeface="Courier New" panose="020B0604020202020204" pitchFamily="34" charset="0"/>
              <a:buChar char="o"/>
            </a:pPr>
            <a:endParaRPr lang="en-US" dirty="0"/>
          </a:p>
        </p:txBody>
      </p:sp>
    </p:spTree>
    <p:extLst>
      <p:ext uri="{BB962C8B-B14F-4D97-AF65-F5344CB8AC3E}">
        <p14:creationId xmlns:p14="http://schemas.microsoft.com/office/powerpoint/2010/main" val="3111663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DFF4C-163D-BB8B-EC1E-1CB0D54549CB}"/>
              </a:ext>
            </a:extLst>
          </p:cNvPr>
          <p:cNvSpPr>
            <a:spLocks noGrp="1"/>
          </p:cNvSpPr>
          <p:nvPr>
            <p:ph type="title"/>
          </p:nvPr>
        </p:nvSpPr>
        <p:spPr>
          <a:xfrm>
            <a:off x="838200" y="-1764"/>
            <a:ext cx="10515600" cy="1325563"/>
          </a:xfrm>
        </p:spPr>
        <p:txBody>
          <a:bodyPr/>
          <a:lstStyle/>
          <a:p>
            <a:r>
              <a:rPr lang="en-US" dirty="0"/>
              <a:t>Data Collection and preprocessing</a:t>
            </a:r>
          </a:p>
        </p:txBody>
      </p:sp>
      <p:sp>
        <p:nvSpPr>
          <p:cNvPr id="12" name="Content Placeholder 11">
            <a:extLst>
              <a:ext uri="{FF2B5EF4-FFF2-40B4-BE49-F238E27FC236}">
                <a16:creationId xmlns:a16="http://schemas.microsoft.com/office/drawing/2014/main" id="{1E1D2F21-6404-C2AB-D75E-768790DAF622}"/>
              </a:ext>
            </a:extLst>
          </p:cNvPr>
          <p:cNvSpPr>
            <a:spLocks noGrp="1"/>
          </p:cNvSpPr>
          <p:nvPr>
            <p:ph idx="1"/>
          </p:nvPr>
        </p:nvSpPr>
        <p:spPr/>
        <p:txBody>
          <a:bodyPr vert="horz" lIns="91440" tIns="45720" rIns="91440" bIns="45720" rtlCol="0" anchor="t">
            <a:normAutofit/>
          </a:bodyPr>
          <a:lstStyle/>
          <a:p>
            <a:r>
              <a:rPr lang="en-US" dirty="0"/>
              <a:t>The data of student's faces are collected from the student registration frontend in an controlled environment to make sure legible photos are captured from all angles.</a:t>
            </a:r>
          </a:p>
          <a:p>
            <a:r>
              <a:rPr lang="en-US" dirty="0"/>
              <a:t>Images undergo preprocessing using the </a:t>
            </a:r>
            <a:r>
              <a:rPr lang="en-US" dirty="0" err="1"/>
              <a:t>retinaface</a:t>
            </a:r>
            <a:r>
              <a:rPr lang="en-US" dirty="0"/>
              <a:t> which outputs detected faces, five points landmarks, this is used for precise alignment to output images in standard 112*112 image format and these images are augmented to generate variation and more images in the dataset.</a:t>
            </a:r>
          </a:p>
          <a:p>
            <a:r>
              <a:rPr lang="en-US" dirty="0"/>
              <a:t>The extracted images are stored in folders with names of corresponding students</a:t>
            </a:r>
          </a:p>
        </p:txBody>
      </p:sp>
    </p:spTree>
    <p:extLst>
      <p:ext uri="{BB962C8B-B14F-4D97-AF65-F5344CB8AC3E}">
        <p14:creationId xmlns:p14="http://schemas.microsoft.com/office/powerpoint/2010/main" val="314654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D90C9-BD29-334F-275C-B9C22A93C585}"/>
              </a:ext>
            </a:extLst>
          </p:cNvPr>
          <p:cNvSpPr>
            <a:spLocks noGrp="1"/>
          </p:cNvSpPr>
          <p:nvPr>
            <p:ph type="title"/>
          </p:nvPr>
        </p:nvSpPr>
        <p:spPr/>
        <p:txBody>
          <a:bodyPr/>
          <a:lstStyle/>
          <a:p>
            <a:r>
              <a:rPr lang="en-US" dirty="0"/>
              <a:t>Model Maker</a:t>
            </a:r>
          </a:p>
        </p:txBody>
      </p:sp>
      <p:sp>
        <p:nvSpPr>
          <p:cNvPr id="3" name="Content Placeholder 2">
            <a:extLst>
              <a:ext uri="{FF2B5EF4-FFF2-40B4-BE49-F238E27FC236}">
                <a16:creationId xmlns:a16="http://schemas.microsoft.com/office/drawing/2014/main" id="{6EAC3C0C-D808-3E9F-58DA-AAFE170C6551}"/>
              </a:ext>
            </a:extLst>
          </p:cNvPr>
          <p:cNvSpPr>
            <a:spLocks noGrp="1"/>
          </p:cNvSpPr>
          <p:nvPr>
            <p:ph idx="1"/>
          </p:nvPr>
        </p:nvSpPr>
        <p:spPr/>
        <p:txBody>
          <a:bodyPr vert="horz" lIns="91440" tIns="45720" rIns="91440" bIns="45720" rtlCol="0" anchor="t">
            <a:normAutofit/>
          </a:bodyPr>
          <a:lstStyle/>
          <a:p>
            <a:r>
              <a:rPr lang="en-US" dirty="0"/>
              <a:t>Architecture:</a:t>
            </a:r>
          </a:p>
          <a:p>
            <a:pPr lvl="1">
              <a:buFont typeface="Courier New" panose="020B0604020202020204" pitchFamily="34" charset="0"/>
              <a:buChar char="o"/>
            </a:pPr>
            <a:r>
              <a:rPr lang="en-US" dirty="0"/>
              <a:t>Resnet100 backbone pretrained using </a:t>
            </a:r>
            <a:r>
              <a:rPr lang="en-US" dirty="0" err="1"/>
              <a:t>arcface</a:t>
            </a:r>
            <a:r>
              <a:rPr lang="en-US" dirty="0"/>
              <a:t> loss.</a:t>
            </a:r>
          </a:p>
          <a:p>
            <a:pPr lvl="1">
              <a:buFont typeface="Courier New" panose="020B0604020202020204" pitchFamily="34" charset="0"/>
              <a:buChar char="o"/>
            </a:pPr>
            <a:r>
              <a:rPr lang="en-US" dirty="0"/>
              <a:t>Loss function:</a:t>
            </a:r>
          </a:p>
          <a:p>
            <a:pPr lvl="2">
              <a:buFont typeface="Wingdings" panose="020B0604020202020204" pitchFamily="34" charset="0"/>
              <a:buChar char="§"/>
            </a:pPr>
            <a:endParaRPr lang="en-US" dirty="0"/>
          </a:p>
          <a:p>
            <a:pPr lvl="2">
              <a:buFont typeface="Wingdings" panose="020B0604020202020204" pitchFamily="34" charset="0"/>
              <a:buChar char="§"/>
            </a:pPr>
            <a:endParaRPr lang="en-US" dirty="0"/>
          </a:p>
          <a:p>
            <a:pPr lvl="2">
              <a:buFont typeface="Wingdings" panose="020B0604020202020204" pitchFamily="34" charset="0"/>
              <a:buChar char="§"/>
            </a:pPr>
            <a:endParaRPr lang="en-US" dirty="0"/>
          </a:p>
          <a:p>
            <a:pPr lvl="2">
              <a:buFont typeface="Wingdings" panose="020B0604020202020204" pitchFamily="34" charset="0"/>
              <a:buChar char="§"/>
            </a:pPr>
            <a:endParaRPr lang="en-US" dirty="0"/>
          </a:p>
          <a:p>
            <a:pPr lvl="2">
              <a:buFont typeface="Wingdings" panose="020B0604020202020204" pitchFamily="34" charset="0"/>
              <a:buChar char="§"/>
            </a:pPr>
            <a:endParaRPr lang="en-US" dirty="0"/>
          </a:p>
          <a:p>
            <a:pPr lvl="2">
              <a:buFont typeface="Wingdings" panose="020B0604020202020204" pitchFamily="34" charset="0"/>
              <a:buChar char="§"/>
            </a:pPr>
            <a:endParaRPr lang="en-US" dirty="0"/>
          </a:p>
          <a:p>
            <a:pPr marL="914400" lvl="2" indent="0">
              <a:buNone/>
            </a:pPr>
            <a:r>
              <a:rPr lang="en-US" dirty="0"/>
              <a:t>Finetuning the model by adding a fully connected layer after the 512 embedding output layer with the number of classes (students) as the new output layer, this allows classification of images and this is trained with the same loss function for 30 epochs.</a:t>
            </a:r>
          </a:p>
        </p:txBody>
      </p:sp>
      <p:pic>
        <p:nvPicPr>
          <p:cNvPr id="4" name="Picture 3" descr="A math equation with black text&#10;&#10;AI-generated content may be incorrect.">
            <a:extLst>
              <a:ext uri="{FF2B5EF4-FFF2-40B4-BE49-F238E27FC236}">
                <a16:creationId xmlns:a16="http://schemas.microsoft.com/office/drawing/2014/main" id="{D82E00B0-67EA-093D-5653-50626DCBD477}"/>
              </a:ext>
            </a:extLst>
          </p:cNvPr>
          <p:cNvPicPr>
            <a:picLocks noChangeAspect="1"/>
          </p:cNvPicPr>
          <p:nvPr/>
        </p:nvPicPr>
        <p:blipFill>
          <a:blip r:embed="rId2"/>
          <a:stretch>
            <a:fillRect/>
          </a:stretch>
        </p:blipFill>
        <p:spPr>
          <a:xfrm>
            <a:off x="1614488" y="2959865"/>
            <a:ext cx="8963025" cy="2085975"/>
          </a:xfrm>
          <a:prstGeom prst="rect">
            <a:avLst/>
          </a:prstGeom>
        </p:spPr>
      </p:pic>
    </p:spTree>
    <p:extLst>
      <p:ext uri="{BB962C8B-B14F-4D97-AF65-F5344CB8AC3E}">
        <p14:creationId xmlns:p14="http://schemas.microsoft.com/office/powerpoint/2010/main" val="4114970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A3AB-7863-6B5F-6778-A034205D6ADF}"/>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B977A6DB-AB0F-A635-571E-CB904E8D37C5}"/>
              </a:ext>
            </a:extLst>
          </p:cNvPr>
          <p:cNvSpPr>
            <a:spLocks noGrp="1"/>
          </p:cNvSpPr>
          <p:nvPr>
            <p:ph idx="1"/>
          </p:nvPr>
        </p:nvSpPr>
        <p:spPr/>
        <p:txBody>
          <a:bodyPr vert="horz" lIns="91440" tIns="45720" rIns="91440" bIns="45720" rtlCol="0" anchor="t">
            <a:normAutofit/>
          </a:bodyPr>
          <a:lstStyle/>
          <a:p>
            <a:r>
              <a:rPr lang="en-US" dirty="0"/>
              <a:t>The output of the model maker</a:t>
            </a:r>
          </a:p>
          <a:p>
            <a:r>
              <a:rPr lang="en-US" dirty="0">
                <a:ea typeface="+mn-lt"/>
                <a:cs typeface="+mn-lt"/>
              </a:rPr>
              <a:t>The classifier uses normalized feature embeddings (512-dimensional) with cosine similarity for predictions.</a:t>
            </a:r>
            <a:endParaRPr lang="en-US" dirty="0"/>
          </a:p>
          <a:p>
            <a:r>
              <a:rPr lang="en-US" dirty="0">
                <a:ea typeface="+mn-lt"/>
                <a:cs typeface="+mn-lt"/>
              </a:rPr>
              <a:t>Training employs differential learning rates (lower for backbone, higher for classifier) using </a:t>
            </a:r>
            <a:r>
              <a:rPr lang="en-US" dirty="0" err="1">
                <a:ea typeface="+mn-lt"/>
                <a:cs typeface="+mn-lt"/>
              </a:rPr>
              <a:t>AdamW</a:t>
            </a:r>
            <a:r>
              <a:rPr lang="en-US" dirty="0">
                <a:ea typeface="+mn-lt"/>
                <a:cs typeface="+mn-lt"/>
              </a:rPr>
              <a:t> optimizer.</a:t>
            </a:r>
            <a:endParaRPr lang="en-US" dirty="0"/>
          </a:p>
          <a:p>
            <a:r>
              <a:rPr lang="en-US" dirty="0">
                <a:ea typeface="+mn-lt"/>
                <a:cs typeface="+mn-lt"/>
              </a:rPr>
              <a:t>The model measures performance using accuracy, precision, recall, and F1 score metrics.</a:t>
            </a:r>
            <a:endParaRPr lang="en-US" dirty="0"/>
          </a:p>
          <a:p>
            <a:r>
              <a:rPr lang="en-US" dirty="0">
                <a:ea typeface="+mn-lt"/>
                <a:cs typeface="+mn-lt"/>
              </a:rPr>
              <a:t>It's designed to handle various facial imaging conditions (lighting, occlusion, poses) through targeted augmentations.</a:t>
            </a:r>
            <a:endParaRPr lang="en-US" dirty="0"/>
          </a:p>
          <a:p>
            <a:endParaRPr lang="en-US" dirty="0"/>
          </a:p>
        </p:txBody>
      </p:sp>
    </p:spTree>
    <p:extLst>
      <p:ext uri="{BB962C8B-B14F-4D97-AF65-F5344CB8AC3E}">
        <p14:creationId xmlns:p14="http://schemas.microsoft.com/office/powerpoint/2010/main" val="451886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3BF78-D477-EE91-E3A1-8E96389C7C54}"/>
              </a:ext>
            </a:extLst>
          </p:cNvPr>
          <p:cNvSpPr>
            <a:spLocks noGrp="1"/>
          </p:cNvSpPr>
          <p:nvPr>
            <p:ph type="title"/>
          </p:nvPr>
        </p:nvSpPr>
        <p:spPr>
          <a:xfrm>
            <a:off x="838200" y="-1764"/>
            <a:ext cx="10515600" cy="1325563"/>
          </a:xfrm>
        </p:spPr>
        <p:txBody>
          <a:bodyPr/>
          <a:lstStyle/>
          <a:p>
            <a:r>
              <a:rPr lang="en-US" dirty="0"/>
              <a:t>Test results</a:t>
            </a:r>
          </a:p>
        </p:txBody>
      </p:sp>
      <p:sp>
        <p:nvSpPr>
          <p:cNvPr id="3" name="Content Placeholder 2">
            <a:extLst>
              <a:ext uri="{FF2B5EF4-FFF2-40B4-BE49-F238E27FC236}">
                <a16:creationId xmlns:a16="http://schemas.microsoft.com/office/drawing/2014/main" id="{1EDE4678-F176-3FC2-B13E-C90BBEB7B349}"/>
              </a:ext>
            </a:extLst>
          </p:cNvPr>
          <p:cNvSpPr>
            <a:spLocks noGrp="1"/>
          </p:cNvSpPr>
          <p:nvPr>
            <p:ph idx="1"/>
          </p:nvPr>
        </p:nvSpPr>
        <p:spPr>
          <a:xfrm>
            <a:off x="838200" y="1279996"/>
            <a:ext cx="10515600" cy="5376744"/>
          </a:xfrm>
        </p:spPr>
        <p:txBody>
          <a:bodyPr vert="horz" lIns="91440" tIns="45720" rIns="91440" bIns="45720" rtlCol="0" anchor="t">
            <a:normAutofit fontScale="70000" lnSpcReduction="20000"/>
          </a:bodyPr>
          <a:lstStyle/>
          <a:p>
            <a:r>
              <a:rPr lang="en-US" dirty="0">
                <a:ea typeface="+mn-lt"/>
                <a:cs typeface="+mn-lt"/>
              </a:rPr>
              <a:t>TEST Results:</a:t>
            </a:r>
            <a:endParaRPr lang="en-US" dirty="0"/>
          </a:p>
          <a:p>
            <a:r>
              <a:rPr lang="en-US" dirty="0">
                <a:ea typeface="+mn-lt"/>
                <a:cs typeface="+mn-lt"/>
              </a:rPr>
              <a:t>Loss: 0.0293, Accuracy: 1.0000</a:t>
            </a:r>
            <a:endParaRPr lang="en-US" dirty="0"/>
          </a:p>
          <a:p>
            <a:r>
              <a:rPr lang="en-US" dirty="0">
                <a:ea typeface="+mn-lt"/>
                <a:cs typeface="+mn-lt"/>
              </a:rPr>
              <a:t>Classification Report:</a:t>
            </a:r>
            <a:endParaRPr lang="en-US" dirty="0"/>
          </a:p>
          <a:p>
            <a:r>
              <a:rPr lang="en-US" dirty="0">
                <a:ea typeface="+mn-lt"/>
                <a:cs typeface="+mn-lt"/>
              </a:rPr>
              <a:t>              precision    recall  f1-score   support</a:t>
            </a:r>
            <a:endParaRPr lang="en-US" dirty="0"/>
          </a:p>
          <a:p>
            <a:endParaRPr lang="en-US"/>
          </a:p>
          <a:p>
            <a:r>
              <a:rPr lang="en-US" dirty="0">
                <a:ea typeface="+mn-lt"/>
                <a:cs typeface="+mn-lt"/>
              </a:rPr>
              <a:t>   </a:t>
            </a:r>
            <a:r>
              <a:rPr lang="en-US" dirty="0" err="1">
                <a:ea typeface="+mn-lt"/>
                <a:cs typeface="+mn-lt"/>
              </a:rPr>
              <a:t>divyagnan</a:t>
            </a:r>
            <a:r>
              <a:rPr lang="en-US" dirty="0">
                <a:ea typeface="+mn-lt"/>
                <a:cs typeface="+mn-lt"/>
              </a:rPr>
              <a:t>       1.00      1.00      1.00         8</a:t>
            </a:r>
            <a:endParaRPr lang="en-US" dirty="0"/>
          </a:p>
          <a:p>
            <a:r>
              <a:rPr lang="en-US" dirty="0">
                <a:ea typeface="+mn-lt"/>
                <a:cs typeface="+mn-lt"/>
              </a:rPr>
              <a:t>     </a:t>
            </a:r>
            <a:r>
              <a:rPr lang="en-US" dirty="0" err="1">
                <a:ea typeface="+mn-lt"/>
                <a:cs typeface="+mn-lt"/>
              </a:rPr>
              <a:t>hemanth</a:t>
            </a:r>
            <a:r>
              <a:rPr lang="en-US" dirty="0">
                <a:ea typeface="+mn-lt"/>
                <a:cs typeface="+mn-lt"/>
              </a:rPr>
              <a:t>       1.00      1.00      1.00         5</a:t>
            </a:r>
            <a:endParaRPr lang="en-US" dirty="0"/>
          </a:p>
          <a:p>
            <a:r>
              <a:rPr lang="en-US" dirty="0">
                <a:ea typeface="+mn-lt"/>
                <a:cs typeface="+mn-lt"/>
              </a:rPr>
              <a:t>     </a:t>
            </a:r>
            <a:r>
              <a:rPr lang="en-US" dirty="0" err="1">
                <a:ea typeface="+mn-lt"/>
                <a:cs typeface="+mn-lt"/>
              </a:rPr>
              <a:t>jignesh</a:t>
            </a:r>
            <a:r>
              <a:rPr lang="en-US" dirty="0">
                <a:ea typeface="+mn-lt"/>
                <a:cs typeface="+mn-lt"/>
              </a:rPr>
              <a:t>       1.00      1.00      1.00         6</a:t>
            </a:r>
            <a:endParaRPr lang="en-US" dirty="0"/>
          </a:p>
          <a:p>
            <a:r>
              <a:rPr lang="en-US" dirty="0">
                <a:ea typeface="+mn-lt"/>
                <a:cs typeface="+mn-lt"/>
              </a:rPr>
              <a:t>      </a:t>
            </a:r>
            <a:r>
              <a:rPr lang="en-US" dirty="0" err="1">
                <a:ea typeface="+mn-lt"/>
                <a:cs typeface="+mn-lt"/>
              </a:rPr>
              <a:t>satvik</a:t>
            </a:r>
            <a:r>
              <a:rPr lang="en-US" dirty="0">
                <a:ea typeface="+mn-lt"/>
                <a:cs typeface="+mn-lt"/>
              </a:rPr>
              <a:t>       1.00      1.00      1.00         6</a:t>
            </a:r>
            <a:endParaRPr lang="en-US" dirty="0"/>
          </a:p>
          <a:p>
            <a:r>
              <a:rPr lang="en-US" dirty="0">
                <a:ea typeface="+mn-lt"/>
                <a:cs typeface="+mn-lt"/>
              </a:rPr>
              <a:t>    accuracy                           1.00        25</a:t>
            </a:r>
            <a:endParaRPr lang="en-US" dirty="0"/>
          </a:p>
          <a:p>
            <a:r>
              <a:rPr lang="en-US" dirty="0">
                <a:ea typeface="+mn-lt"/>
                <a:cs typeface="+mn-lt"/>
              </a:rPr>
              <a:t>   macro avg       1.00      1.00      1.00        25</a:t>
            </a:r>
            <a:endParaRPr lang="en-US" dirty="0"/>
          </a:p>
          <a:p>
            <a:r>
              <a:rPr lang="en-US" dirty="0">
                <a:ea typeface="+mn-lt"/>
                <a:cs typeface="+mn-lt"/>
              </a:rPr>
              <a:t>weighted avg       1.00      1.00      1.00        25</a:t>
            </a:r>
            <a:endParaRPr lang="en-US" dirty="0"/>
          </a:p>
          <a:p>
            <a:r>
              <a:rPr lang="en-US" dirty="0">
                <a:ea typeface="+mn-lt"/>
                <a:cs typeface="+mn-lt"/>
              </a:rPr>
              <a:t>Test Results:</a:t>
            </a:r>
            <a:endParaRPr lang="en-US" dirty="0"/>
          </a:p>
          <a:p>
            <a:r>
              <a:rPr lang="en-US" dirty="0">
                <a:ea typeface="+mn-lt"/>
                <a:cs typeface="+mn-lt"/>
              </a:rPr>
              <a:t>Loss: 0.0293 | Acc: 1.0000</a:t>
            </a:r>
            <a:endParaRPr lang="en-US" dirty="0"/>
          </a:p>
          <a:p>
            <a:r>
              <a:rPr lang="en-US" dirty="0">
                <a:ea typeface="+mn-lt"/>
                <a:cs typeface="+mn-lt"/>
              </a:rPr>
              <a:t>Precision: 1.0000 | Recall: 1.0000 | F1: 1.0000</a:t>
            </a:r>
            <a:endParaRPr lang="en-US" dirty="0"/>
          </a:p>
          <a:p>
            <a:endParaRPr lang="en-US" dirty="0"/>
          </a:p>
        </p:txBody>
      </p:sp>
    </p:spTree>
    <p:extLst>
      <p:ext uri="{BB962C8B-B14F-4D97-AF65-F5344CB8AC3E}">
        <p14:creationId xmlns:p14="http://schemas.microsoft.com/office/powerpoint/2010/main" val="616591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EBF0A7-E861-411A-A6B9-6078A4135486}"/>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Face recognition pipeline</a:t>
            </a:r>
          </a:p>
        </p:txBody>
      </p:sp>
      <p:pic>
        <p:nvPicPr>
          <p:cNvPr id="4" name="Content Placeholder 3" descr="A diagram of a system&#10;&#10;AI-generated content may be incorrect.">
            <a:extLst>
              <a:ext uri="{FF2B5EF4-FFF2-40B4-BE49-F238E27FC236}">
                <a16:creationId xmlns:a16="http://schemas.microsoft.com/office/drawing/2014/main" id="{C6AFFEBF-AF17-260F-FAE7-E36892C38452}"/>
              </a:ext>
            </a:extLst>
          </p:cNvPr>
          <p:cNvPicPr>
            <a:picLocks noGrp="1" noChangeAspect="1"/>
          </p:cNvPicPr>
          <p:nvPr>
            <p:ph idx="1"/>
          </p:nvPr>
        </p:nvPicPr>
        <p:blipFill>
          <a:blip r:embed="rId2"/>
          <a:stretch>
            <a:fillRect/>
          </a:stretch>
        </p:blipFill>
        <p:spPr>
          <a:xfrm>
            <a:off x="4893865" y="204348"/>
            <a:ext cx="5682280" cy="6653619"/>
          </a:xfrm>
          <a:prstGeom prst="rect">
            <a:avLst/>
          </a:prstGeom>
        </p:spPr>
      </p:pic>
    </p:spTree>
    <p:extLst>
      <p:ext uri="{BB962C8B-B14F-4D97-AF65-F5344CB8AC3E}">
        <p14:creationId xmlns:p14="http://schemas.microsoft.com/office/powerpoint/2010/main" val="3651413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C8D7-BA97-D749-63D0-BD599A5B2A2E}"/>
              </a:ext>
            </a:extLst>
          </p:cNvPr>
          <p:cNvSpPr>
            <a:spLocks noGrp="1"/>
          </p:cNvSpPr>
          <p:nvPr>
            <p:ph type="title"/>
          </p:nvPr>
        </p:nvSpPr>
        <p:spPr/>
        <p:txBody>
          <a:bodyPr/>
          <a:lstStyle/>
          <a:p>
            <a:r>
              <a:rPr lang="en-US" dirty="0"/>
              <a:t>Spoof detection (Yet to experiment and implement)</a:t>
            </a:r>
          </a:p>
        </p:txBody>
      </p:sp>
      <p:sp>
        <p:nvSpPr>
          <p:cNvPr id="3" name="Content Placeholder 2">
            <a:extLst>
              <a:ext uri="{FF2B5EF4-FFF2-40B4-BE49-F238E27FC236}">
                <a16:creationId xmlns:a16="http://schemas.microsoft.com/office/drawing/2014/main" id="{CDA6ACCE-86A6-FE6C-D185-3D2FA7A1C6C8}"/>
              </a:ext>
            </a:extLst>
          </p:cNvPr>
          <p:cNvSpPr>
            <a:spLocks noGrp="1"/>
          </p:cNvSpPr>
          <p:nvPr>
            <p:ph idx="1"/>
          </p:nvPr>
        </p:nvSpPr>
        <p:spPr/>
        <p:txBody>
          <a:bodyPr vert="horz" lIns="91440" tIns="45720" rIns="91440" bIns="45720" rtlCol="0" anchor="t">
            <a:normAutofit fontScale="92500" lnSpcReduction="20000"/>
          </a:bodyPr>
          <a:lstStyle/>
          <a:p>
            <a:r>
              <a:rPr lang="en-US" dirty="0">
                <a:ea typeface="+mn-lt"/>
                <a:cs typeface="+mn-lt"/>
              </a:rPr>
              <a:t>Experimenting with TATT and FAS-Transformer for video-based spoof detection using temporal modeling.</a:t>
            </a:r>
            <a:endParaRPr lang="en-US" dirty="0"/>
          </a:p>
          <a:p>
            <a:r>
              <a:rPr lang="en-US" dirty="0">
                <a:ea typeface="+mn-lt"/>
                <a:cs typeface="+mn-lt"/>
              </a:rPr>
              <a:t>Testing CDCN++ and MMDR, which utilize RGB, depth, and IR data for improved anti-spoofing accuracy.</a:t>
            </a:r>
            <a:endParaRPr lang="en-US" dirty="0"/>
          </a:p>
          <a:p>
            <a:r>
              <a:rPr lang="en-US" dirty="0">
                <a:ea typeface="+mn-lt"/>
                <a:cs typeface="+mn-lt"/>
              </a:rPr>
              <a:t>Evaluating AASIST and SSAN for cross-dataset generalization and robustness against unseen spoofing attacks.</a:t>
            </a:r>
            <a:endParaRPr lang="en-US" dirty="0"/>
          </a:p>
          <a:p>
            <a:r>
              <a:rPr lang="en-US" dirty="0">
                <a:ea typeface="+mn-lt"/>
                <a:cs typeface="+mn-lt"/>
              </a:rPr>
              <a:t>Exploring </a:t>
            </a:r>
            <a:r>
              <a:rPr lang="en-US" dirty="0" err="1">
                <a:ea typeface="+mn-lt"/>
                <a:cs typeface="+mn-lt"/>
              </a:rPr>
              <a:t>FeatherNet</a:t>
            </a:r>
            <a:r>
              <a:rPr lang="en-US" dirty="0">
                <a:ea typeface="+mn-lt"/>
                <a:cs typeface="+mn-lt"/>
              </a:rPr>
              <a:t> and </a:t>
            </a:r>
            <a:r>
              <a:rPr lang="en-US" dirty="0" err="1">
                <a:ea typeface="+mn-lt"/>
                <a:cs typeface="+mn-lt"/>
              </a:rPr>
              <a:t>DeepPixBiS</a:t>
            </a:r>
            <a:r>
              <a:rPr lang="en-US" dirty="0">
                <a:ea typeface="+mn-lt"/>
                <a:cs typeface="+mn-lt"/>
              </a:rPr>
              <a:t> for efficient and real-time spoof detection on edge devices.</a:t>
            </a:r>
            <a:endParaRPr lang="en-US" dirty="0"/>
          </a:p>
          <a:p>
            <a:r>
              <a:rPr lang="en-US" dirty="0">
                <a:ea typeface="+mn-lt"/>
                <a:cs typeface="+mn-lt"/>
              </a:rPr>
              <a:t>Assessing STASN and STDN for integrating both spatial and temporal cues in spoof detection.</a:t>
            </a:r>
            <a:endParaRPr lang="en-US" dirty="0"/>
          </a:p>
          <a:p>
            <a:r>
              <a:rPr lang="en-US" dirty="0">
                <a:ea typeface="+mn-lt"/>
                <a:cs typeface="+mn-lt"/>
              </a:rPr>
              <a:t>Planning to fine-tune YOLO models on </a:t>
            </a:r>
            <a:r>
              <a:rPr lang="en-US" dirty="0" err="1">
                <a:ea typeface="+mn-lt"/>
                <a:cs typeface="+mn-lt"/>
              </a:rPr>
              <a:t>CelebA</a:t>
            </a:r>
            <a:r>
              <a:rPr lang="en-US" dirty="0">
                <a:ea typeface="+mn-lt"/>
                <a:cs typeface="+mn-lt"/>
              </a:rPr>
              <a:t>-Spoof and CASIA-SURF datasets to detect printed and digital spoof attacks.</a:t>
            </a:r>
            <a:endParaRPr lang="en-US" dirty="0"/>
          </a:p>
          <a:p>
            <a:endParaRPr lang="en-US" dirty="0"/>
          </a:p>
          <a:p>
            <a:endParaRPr lang="en-US" dirty="0"/>
          </a:p>
        </p:txBody>
      </p:sp>
    </p:spTree>
    <p:extLst>
      <p:ext uri="{BB962C8B-B14F-4D97-AF65-F5344CB8AC3E}">
        <p14:creationId xmlns:p14="http://schemas.microsoft.com/office/powerpoint/2010/main" val="207982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Face Attendance System</vt:lpstr>
      <vt:lpstr>Objectives:</vt:lpstr>
      <vt:lpstr>Methodology:</vt:lpstr>
      <vt:lpstr>Data Collection and preprocessing</vt:lpstr>
      <vt:lpstr>Model Maker</vt:lpstr>
      <vt:lpstr>Model</vt:lpstr>
      <vt:lpstr>Test results</vt:lpstr>
      <vt:lpstr>Face recognition pipeline</vt:lpstr>
      <vt:lpstr>Spoof detection (Yet to experiment and implement)</vt:lpstr>
      <vt:lpstr>Problems and plausible solutions</vt:lpstr>
      <vt:lpstr>Task progress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361</cp:revision>
  <dcterms:created xsi:type="dcterms:W3CDTF">2025-03-02T05:35:30Z</dcterms:created>
  <dcterms:modified xsi:type="dcterms:W3CDTF">2025-03-02T08:07:36Z</dcterms:modified>
</cp:coreProperties>
</file>