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Lst>
  <p:sldSz cx="5321300" cy="37719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oppins Light" charset="1" panose="02000000000000000000"/>
      <p:regular r:id="rId10"/>
    </p:embeddedFont>
    <p:embeddedFont>
      <p:font typeface="Poppins Light Bold" charset="1" panose="02000000000000000000"/>
      <p:regular r:id="rId11"/>
    </p:embeddedFont>
    <p:embeddedFont>
      <p:font typeface="Poppins Medium" charset="1" panose="02000000000000000000"/>
      <p:regular r:id="rId12"/>
    </p:embeddedFont>
    <p:embeddedFont>
      <p:font typeface="Poppins Medium Bold" charset="1" panose="02000000000000000000"/>
      <p:regular r:id="rId13"/>
    </p:embeddedFont>
    <p:embeddedFont>
      <p:font typeface="Poppins Bold" charset="1" panose="02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395365" y="-343094"/>
            <a:ext cx="6014740" cy="4570364"/>
            <a:chOff x="0" y="0"/>
            <a:chExt cx="8019653" cy="6093819"/>
          </a:xfrm>
        </p:grpSpPr>
        <p:grpSp>
          <p:nvGrpSpPr>
            <p:cNvPr name="Group 3" id="3"/>
            <p:cNvGrpSpPr/>
            <p:nvPr/>
          </p:nvGrpSpPr>
          <p:grpSpPr>
            <a:xfrm rot="0">
              <a:off x="4123113" y="2433454"/>
              <a:ext cx="1467798" cy="1467798"/>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D4E42">
                  <a:alpha val="11373"/>
                </a:srgbClr>
              </a:solidFill>
            </p:spPr>
          </p:sp>
        </p:grpSp>
        <p:pic>
          <p:nvPicPr>
            <p:cNvPr name="Picture 5" id="5"/>
            <p:cNvPicPr>
              <a:picLocks noChangeAspect="true"/>
            </p:cNvPicPr>
            <p:nvPr/>
          </p:nvPicPr>
          <p:blipFill>
            <a:blip r:embed="rId2">
              <a:alphaModFix amt="117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903627" y="2433454"/>
              <a:ext cx="1467798" cy="1467798"/>
            </a:xfrm>
            <a:prstGeom prst="rect">
              <a:avLst/>
            </a:prstGeom>
          </p:spPr>
        </p:pic>
        <p:grpSp>
          <p:nvGrpSpPr>
            <p:cNvPr name="Group 6" id="6"/>
            <p:cNvGrpSpPr/>
            <p:nvPr/>
          </p:nvGrpSpPr>
          <p:grpSpPr>
            <a:xfrm rot="1266345">
              <a:off x="5140326" y="4876412"/>
              <a:ext cx="1061843" cy="1061843"/>
              <a:chOff x="0" y="0"/>
              <a:chExt cx="1913890" cy="1913890"/>
            </a:xfrm>
          </p:grpSpPr>
          <p:sp>
            <p:nvSpPr>
              <p:cNvPr name="Freeform 7" id="7"/>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6E1413">
                  <a:alpha val="11373"/>
                </a:srgbClr>
              </a:solidFill>
            </p:spPr>
          </p:sp>
        </p:grpSp>
        <p:grpSp>
          <p:nvGrpSpPr>
            <p:cNvPr name="Group 8" id="8"/>
            <p:cNvGrpSpPr/>
            <p:nvPr/>
          </p:nvGrpSpPr>
          <p:grpSpPr>
            <a:xfrm rot="1266345">
              <a:off x="4970268" y="4808942"/>
              <a:ext cx="1052357" cy="1061843"/>
              <a:chOff x="0" y="0"/>
              <a:chExt cx="24400589" cy="24620543"/>
            </a:xfrm>
          </p:grpSpPr>
          <p:sp>
            <p:nvSpPr>
              <p:cNvPr name="Freeform 9" id="9"/>
              <p:cNvSpPr/>
              <p:nvPr/>
            </p:nvSpPr>
            <p:spPr>
              <a:xfrm>
                <a:off x="0" y="0"/>
                <a:ext cx="24400590" cy="24620542"/>
              </a:xfrm>
              <a:custGeom>
                <a:avLst/>
                <a:gdLst/>
                <a:ahLst/>
                <a:cxnLst/>
                <a:rect r="r" b="b" t="t" l="l"/>
                <a:pathLst>
                  <a:path h="24620542" w="24400590">
                    <a:moveTo>
                      <a:pt x="24174529" y="0"/>
                    </a:moveTo>
                    <a:lnTo>
                      <a:pt x="0" y="0"/>
                    </a:lnTo>
                    <a:lnTo>
                      <a:pt x="0" y="24620542"/>
                    </a:lnTo>
                    <a:lnTo>
                      <a:pt x="24400590" y="24620542"/>
                    </a:lnTo>
                    <a:lnTo>
                      <a:pt x="24400590" y="0"/>
                    </a:lnTo>
                    <a:lnTo>
                      <a:pt x="24174529" y="0"/>
                    </a:lnTo>
                    <a:close/>
                    <a:moveTo>
                      <a:pt x="24174529" y="24394483"/>
                    </a:moveTo>
                    <a:lnTo>
                      <a:pt x="228600" y="24394483"/>
                    </a:lnTo>
                    <a:lnTo>
                      <a:pt x="228600" y="228600"/>
                    </a:lnTo>
                    <a:lnTo>
                      <a:pt x="24174529" y="228600"/>
                    </a:lnTo>
                    <a:lnTo>
                      <a:pt x="24174529" y="24394483"/>
                    </a:lnTo>
                    <a:close/>
                  </a:path>
                </a:pathLst>
              </a:custGeom>
              <a:solidFill>
                <a:srgbClr val="000000">
                  <a:alpha val="11373"/>
                </a:srgbClr>
              </a:solidFill>
            </p:spPr>
          </p:sp>
        </p:grpSp>
        <p:grpSp>
          <p:nvGrpSpPr>
            <p:cNvPr name="Group 10" id="10"/>
            <p:cNvGrpSpPr/>
            <p:nvPr/>
          </p:nvGrpSpPr>
          <p:grpSpPr>
            <a:xfrm rot="0">
              <a:off x="3630393" y="0"/>
              <a:ext cx="1183992" cy="1183992"/>
              <a:chOff x="0" y="0"/>
              <a:chExt cx="6350000" cy="6350000"/>
            </a:xfrm>
          </p:grpSpPr>
          <p:sp>
            <p:nvSpPr>
              <p:cNvPr name="Freeform 11" id="1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D4E42">
                  <a:alpha val="11373"/>
                </a:srgbClr>
              </a:solidFill>
            </p:spPr>
          </p:sp>
        </p:grpSp>
        <p:pic>
          <p:nvPicPr>
            <p:cNvPr name="Picture 12" id="12"/>
            <p:cNvPicPr>
              <a:picLocks noChangeAspect="true"/>
            </p:cNvPicPr>
            <p:nvPr/>
          </p:nvPicPr>
          <p:blipFill>
            <a:blip r:embed="rId2">
              <a:alphaModFix amt="117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453345" y="0"/>
              <a:ext cx="1183992" cy="1183992"/>
            </a:xfrm>
            <a:prstGeom prst="rect">
              <a:avLst/>
            </a:prstGeom>
          </p:spPr>
        </p:pic>
        <p:grpSp>
          <p:nvGrpSpPr>
            <p:cNvPr name="Group 13" id="13"/>
            <p:cNvGrpSpPr/>
            <p:nvPr/>
          </p:nvGrpSpPr>
          <p:grpSpPr>
            <a:xfrm rot="1266345">
              <a:off x="6884103" y="384956"/>
              <a:ext cx="990446" cy="990446"/>
              <a:chOff x="0" y="0"/>
              <a:chExt cx="1913890" cy="1913890"/>
            </a:xfrm>
          </p:grpSpPr>
          <p:sp>
            <p:nvSpPr>
              <p:cNvPr name="Freeform 14" id="14"/>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ED7D3">
                  <a:alpha val="11373"/>
                </a:srgbClr>
              </a:solidFill>
            </p:spPr>
          </p:sp>
        </p:grpSp>
        <p:grpSp>
          <p:nvGrpSpPr>
            <p:cNvPr name="Group 15" id="15"/>
            <p:cNvGrpSpPr/>
            <p:nvPr/>
          </p:nvGrpSpPr>
          <p:grpSpPr>
            <a:xfrm rot="1266345">
              <a:off x="6725480" y="322022"/>
              <a:ext cx="981597" cy="990446"/>
              <a:chOff x="0" y="0"/>
              <a:chExt cx="24400589" cy="24620543"/>
            </a:xfrm>
          </p:grpSpPr>
          <p:sp>
            <p:nvSpPr>
              <p:cNvPr name="Freeform 16" id="16"/>
              <p:cNvSpPr/>
              <p:nvPr/>
            </p:nvSpPr>
            <p:spPr>
              <a:xfrm>
                <a:off x="0" y="0"/>
                <a:ext cx="24400590" cy="24620542"/>
              </a:xfrm>
              <a:custGeom>
                <a:avLst/>
                <a:gdLst/>
                <a:ahLst/>
                <a:cxnLst/>
                <a:rect r="r" b="b" t="t" l="l"/>
                <a:pathLst>
                  <a:path h="24620542" w="24400590">
                    <a:moveTo>
                      <a:pt x="24174529" y="0"/>
                    </a:moveTo>
                    <a:lnTo>
                      <a:pt x="0" y="0"/>
                    </a:lnTo>
                    <a:lnTo>
                      <a:pt x="0" y="24620542"/>
                    </a:lnTo>
                    <a:lnTo>
                      <a:pt x="24400590" y="24620542"/>
                    </a:lnTo>
                    <a:lnTo>
                      <a:pt x="24400590" y="0"/>
                    </a:lnTo>
                    <a:lnTo>
                      <a:pt x="24174529" y="0"/>
                    </a:lnTo>
                    <a:close/>
                    <a:moveTo>
                      <a:pt x="24174529" y="24394483"/>
                    </a:moveTo>
                    <a:lnTo>
                      <a:pt x="228600" y="24394483"/>
                    </a:lnTo>
                    <a:lnTo>
                      <a:pt x="228600" y="228600"/>
                    </a:lnTo>
                    <a:lnTo>
                      <a:pt x="24174529" y="228600"/>
                    </a:lnTo>
                    <a:lnTo>
                      <a:pt x="24174529" y="24394483"/>
                    </a:lnTo>
                    <a:close/>
                  </a:path>
                </a:pathLst>
              </a:custGeom>
              <a:solidFill>
                <a:srgbClr val="000000">
                  <a:alpha val="11373"/>
                </a:srgbClr>
              </a:solidFill>
            </p:spPr>
          </p:sp>
        </p:grpSp>
        <p:grpSp>
          <p:nvGrpSpPr>
            <p:cNvPr name="Group 17" id="17"/>
            <p:cNvGrpSpPr/>
            <p:nvPr/>
          </p:nvGrpSpPr>
          <p:grpSpPr>
            <a:xfrm rot="-10800000">
              <a:off x="0" y="4361550"/>
              <a:ext cx="1263818" cy="1263818"/>
              <a:chOff x="0" y="0"/>
              <a:chExt cx="6350000" cy="6350000"/>
            </a:xfrm>
          </p:grpSpPr>
          <p:sp>
            <p:nvSpPr>
              <p:cNvPr name="Freeform 18" id="1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E1413">
                  <a:alpha val="11373"/>
                </a:srgbClr>
              </a:solidFill>
            </p:spPr>
          </p:sp>
        </p:grpSp>
        <p:pic>
          <p:nvPicPr>
            <p:cNvPr name="Picture 19" id="19"/>
            <p:cNvPicPr>
              <a:picLocks noChangeAspect="true"/>
            </p:cNvPicPr>
            <p:nvPr/>
          </p:nvPicPr>
          <p:blipFill>
            <a:blip r:embed="rId2">
              <a:alphaModFix amt="117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88984" y="4361550"/>
              <a:ext cx="1263818" cy="1263818"/>
            </a:xfrm>
            <a:prstGeom prst="rect">
              <a:avLst/>
            </a:prstGeom>
          </p:spPr>
        </p:pic>
        <p:grpSp>
          <p:nvGrpSpPr>
            <p:cNvPr name="Group 20" id="20"/>
            <p:cNvGrpSpPr/>
            <p:nvPr/>
          </p:nvGrpSpPr>
          <p:grpSpPr>
            <a:xfrm rot="-1497179">
              <a:off x="569421" y="1228143"/>
              <a:ext cx="1367445" cy="1367445"/>
              <a:chOff x="0" y="0"/>
              <a:chExt cx="1913890" cy="1913890"/>
            </a:xfrm>
          </p:grpSpPr>
          <p:sp>
            <p:nvSpPr>
              <p:cNvPr name="Freeform 21" id="21"/>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ED7D3">
                  <a:alpha val="11373"/>
                </a:srgbClr>
              </a:solidFill>
            </p:spPr>
          </p:sp>
        </p:grpSp>
        <p:grpSp>
          <p:nvGrpSpPr>
            <p:cNvPr name="Group 22" id="22"/>
            <p:cNvGrpSpPr/>
            <p:nvPr/>
          </p:nvGrpSpPr>
          <p:grpSpPr>
            <a:xfrm rot="-1497179">
              <a:off x="356758" y="1329940"/>
              <a:ext cx="1355229" cy="1367445"/>
              <a:chOff x="0" y="0"/>
              <a:chExt cx="24400589" cy="24620543"/>
            </a:xfrm>
          </p:grpSpPr>
          <p:sp>
            <p:nvSpPr>
              <p:cNvPr name="Freeform 23" id="23"/>
              <p:cNvSpPr/>
              <p:nvPr/>
            </p:nvSpPr>
            <p:spPr>
              <a:xfrm>
                <a:off x="0" y="0"/>
                <a:ext cx="24400590" cy="24620542"/>
              </a:xfrm>
              <a:custGeom>
                <a:avLst/>
                <a:gdLst/>
                <a:ahLst/>
                <a:cxnLst/>
                <a:rect r="r" b="b" t="t" l="l"/>
                <a:pathLst>
                  <a:path h="24620542" w="24400590">
                    <a:moveTo>
                      <a:pt x="24174529" y="0"/>
                    </a:moveTo>
                    <a:lnTo>
                      <a:pt x="0" y="0"/>
                    </a:lnTo>
                    <a:lnTo>
                      <a:pt x="0" y="24620542"/>
                    </a:lnTo>
                    <a:lnTo>
                      <a:pt x="24400590" y="24620542"/>
                    </a:lnTo>
                    <a:lnTo>
                      <a:pt x="24400590" y="0"/>
                    </a:lnTo>
                    <a:lnTo>
                      <a:pt x="24174529" y="0"/>
                    </a:lnTo>
                    <a:close/>
                    <a:moveTo>
                      <a:pt x="24174529" y="24394483"/>
                    </a:moveTo>
                    <a:lnTo>
                      <a:pt x="228600" y="24394483"/>
                    </a:lnTo>
                    <a:lnTo>
                      <a:pt x="228600" y="228600"/>
                    </a:lnTo>
                    <a:lnTo>
                      <a:pt x="24174529" y="228600"/>
                    </a:lnTo>
                    <a:lnTo>
                      <a:pt x="24174529" y="24394483"/>
                    </a:lnTo>
                    <a:close/>
                  </a:path>
                </a:pathLst>
              </a:custGeom>
              <a:solidFill>
                <a:srgbClr val="000000">
                  <a:alpha val="11373"/>
                </a:srgbClr>
              </a:solidFill>
            </p:spPr>
          </p:sp>
        </p:grpSp>
      </p:grpSp>
      <p:grpSp>
        <p:nvGrpSpPr>
          <p:cNvPr name="Group 24" id="24"/>
          <p:cNvGrpSpPr/>
          <p:nvPr/>
        </p:nvGrpSpPr>
        <p:grpSpPr>
          <a:xfrm rot="0">
            <a:off x="313013" y="325583"/>
            <a:ext cx="1361455" cy="167926"/>
            <a:chOff x="0" y="0"/>
            <a:chExt cx="1239342" cy="152864"/>
          </a:xfrm>
        </p:grpSpPr>
        <p:sp>
          <p:nvSpPr>
            <p:cNvPr name="Freeform 25" id="25"/>
            <p:cNvSpPr/>
            <p:nvPr/>
          </p:nvSpPr>
          <p:spPr>
            <a:xfrm>
              <a:off x="0" y="0"/>
              <a:ext cx="1239342" cy="152864"/>
            </a:xfrm>
            <a:custGeom>
              <a:avLst/>
              <a:gdLst/>
              <a:ahLst/>
              <a:cxnLst/>
              <a:rect r="r" b="b" t="t" l="l"/>
              <a:pathLst>
                <a:path h="152864" w="1239342">
                  <a:moveTo>
                    <a:pt x="0" y="0"/>
                  </a:moveTo>
                  <a:lnTo>
                    <a:pt x="1239342" y="0"/>
                  </a:lnTo>
                  <a:lnTo>
                    <a:pt x="1239342" y="152864"/>
                  </a:lnTo>
                  <a:lnTo>
                    <a:pt x="0" y="152864"/>
                  </a:lnTo>
                  <a:close/>
                </a:path>
              </a:pathLst>
            </a:custGeom>
            <a:solidFill>
              <a:srgbClr val="ED4C41">
                <a:alpha val="76863"/>
              </a:srgbClr>
            </a:solidFill>
          </p:spPr>
        </p:sp>
      </p:grpSp>
      <p:pic>
        <p:nvPicPr>
          <p:cNvPr name="Picture 26" id="26"/>
          <p:cNvPicPr>
            <a:picLocks noChangeAspect="true"/>
          </p:cNvPicPr>
          <p:nvPr/>
        </p:nvPicPr>
        <p:blipFill>
          <a:blip r:embed="rId4"/>
          <a:srcRect l="0" t="0" r="0" b="0"/>
          <a:stretch>
            <a:fillRect/>
          </a:stretch>
        </p:blipFill>
        <p:spPr>
          <a:xfrm flipH="false" flipV="false" rot="0">
            <a:off x="4950000" y="3402000"/>
            <a:ext cx="378000" cy="378000"/>
          </a:xfrm>
          <a:prstGeom prst="rect">
            <a:avLst/>
          </a:prstGeom>
        </p:spPr>
      </p:pic>
      <p:sp>
        <p:nvSpPr>
          <p:cNvPr name="TextBox 27" id="27"/>
          <p:cNvSpPr txBox="true"/>
          <p:nvPr/>
        </p:nvSpPr>
        <p:spPr>
          <a:xfrm rot="0">
            <a:off x="176800" y="181484"/>
            <a:ext cx="2487200" cy="228063"/>
          </a:xfrm>
          <a:prstGeom prst="rect">
            <a:avLst/>
          </a:prstGeom>
        </p:spPr>
        <p:txBody>
          <a:bodyPr anchor="t" rtlCol="false" tIns="0" lIns="0" bIns="0" rIns="0">
            <a:spAutoFit/>
          </a:bodyPr>
          <a:lstStyle/>
          <a:p>
            <a:pPr>
              <a:lnSpc>
                <a:spcPts val="1832"/>
              </a:lnSpc>
              <a:spcBef>
                <a:spcPct val="0"/>
              </a:spcBef>
            </a:pPr>
            <a:r>
              <a:rPr lang="en-US" sz="1308" spc="198">
                <a:solidFill>
                  <a:srgbClr val="6D1413"/>
                </a:solidFill>
                <a:latin typeface="Poppins Bold"/>
              </a:rPr>
              <a:t>PROBLEM STATEMENT 1</a:t>
            </a:r>
          </a:p>
        </p:txBody>
      </p:sp>
      <p:sp>
        <p:nvSpPr>
          <p:cNvPr name="TextBox 28" id="28"/>
          <p:cNvSpPr txBox="true"/>
          <p:nvPr/>
        </p:nvSpPr>
        <p:spPr>
          <a:xfrm rot="0">
            <a:off x="378000" y="632756"/>
            <a:ext cx="4572000" cy="2769244"/>
          </a:xfrm>
          <a:prstGeom prst="rect">
            <a:avLst/>
          </a:prstGeom>
        </p:spPr>
        <p:txBody>
          <a:bodyPr anchor="t" rtlCol="false" tIns="0" lIns="0" bIns="0" rIns="0">
            <a:spAutoFit/>
          </a:bodyPr>
          <a:lstStyle/>
          <a:p>
            <a:pPr algn="just">
              <a:lnSpc>
                <a:spcPts val="1684"/>
              </a:lnSpc>
              <a:spcBef>
                <a:spcPct val="0"/>
              </a:spcBef>
            </a:pPr>
            <a:r>
              <a:rPr lang="en-US" sz="1203" spc="240">
                <a:solidFill>
                  <a:srgbClr val="ED4C41"/>
                </a:solidFill>
                <a:latin typeface="Poppins Medium"/>
              </a:rPr>
              <a:t>COVID has changed the world around us. The past few months have turned out to be challenging to mitigate the spread and impact in India. We have the data on how COVID-19 is affecting India, segregated state-wise. Thanks to the advancement of technology, vaccinations have been developed that have been proven to be effective. </a:t>
            </a:r>
          </a:p>
          <a:p>
            <a:pPr algn="just">
              <a:lnSpc>
                <a:spcPts val="1684"/>
              </a:lnSpc>
              <a:spcBef>
                <a:spcPct val="0"/>
              </a:spcBef>
            </a:pPr>
          </a:p>
          <a:p>
            <a:pPr algn="just">
              <a:lnSpc>
                <a:spcPts val="1684"/>
              </a:lnSpc>
              <a:spcBef>
                <a:spcPct val="0"/>
              </a:spcBef>
            </a:pPr>
            <a:r>
              <a:rPr lang="en-US" sz="1203" spc="240">
                <a:solidFill>
                  <a:srgbClr val="ED4C41"/>
                </a:solidFill>
                <a:latin typeface="Poppins Medium"/>
              </a:rPr>
              <a:t>In this assessment, we will study how COVID-19 has impacted each state in India.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0">
            <a:off x="-395365" y="-343094"/>
            <a:ext cx="6014740" cy="4570364"/>
            <a:chOff x="0" y="0"/>
            <a:chExt cx="8019653" cy="6093819"/>
          </a:xfrm>
        </p:grpSpPr>
        <p:grpSp>
          <p:nvGrpSpPr>
            <p:cNvPr name="Group 3" id="3"/>
            <p:cNvGrpSpPr/>
            <p:nvPr/>
          </p:nvGrpSpPr>
          <p:grpSpPr>
            <a:xfrm rot="0">
              <a:off x="4123113" y="2433454"/>
              <a:ext cx="1467798" cy="1467798"/>
              <a:chOff x="0" y="0"/>
              <a:chExt cx="6350000" cy="6350000"/>
            </a:xfrm>
          </p:grpSpPr>
          <p:sp>
            <p:nvSpPr>
              <p:cNvPr name="Freeform 4" id="4"/>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D4E42">
                  <a:alpha val="11373"/>
                </a:srgbClr>
              </a:solidFill>
            </p:spPr>
          </p:sp>
        </p:grpSp>
        <p:pic>
          <p:nvPicPr>
            <p:cNvPr name="Picture 5" id="5"/>
            <p:cNvPicPr>
              <a:picLocks noChangeAspect="true"/>
            </p:cNvPicPr>
            <p:nvPr/>
          </p:nvPicPr>
          <p:blipFill>
            <a:blip r:embed="rId2">
              <a:alphaModFix amt="117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903627" y="2433454"/>
              <a:ext cx="1467798" cy="1467798"/>
            </a:xfrm>
            <a:prstGeom prst="rect">
              <a:avLst/>
            </a:prstGeom>
          </p:spPr>
        </p:pic>
        <p:grpSp>
          <p:nvGrpSpPr>
            <p:cNvPr name="Group 6" id="6"/>
            <p:cNvGrpSpPr/>
            <p:nvPr/>
          </p:nvGrpSpPr>
          <p:grpSpPr>
            <a:xfrm rot="1266345">
              <a:off x="5140326" y="4876412"/>
              <a:ext cx="1061843" cy="1061843"/>
              <a:chOff x="0" y="0"/>
              <a:chExt cx="1913890" cy="1913890"/>
            </a:xfrm>
          </p:grpSpPr>
          <p:sp>
            <p:nvSpPr>
              <p:cNvPr name="Freeform 7" id="7"/>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6E1413">
                  <a:alpha val="11373"/>
                </a:srgbClr>
              </a:solidFill>
            </p:spPr>
          </p:sp>
        </p:grpSp>
        <p:grpSp>
          <p:nvGrpSpPr>
            <p:cNvPr name="Group 8" id="8"/>
            <p:cNvGrpSpPr/>
            <p:nvPr/>
          </p:nvGrpSpPr>
          <p:grpSpPr>
            <a:xfrm rot="1266345">
              <a:off x="4970268" y="4808942"/>
              <a:ext cx="1052357" cy="1061843"/>
              <a:chOff x="0" y="0"/>
              <a:chExt cx="24400589" cy="24620543"/>
            </a:xfrm>
          </p:grpSpPr>
          <p:sp>
            <p:nvSpPr>
              <p:cNvPr name="Freeform 9" id="9"/>
              <p:cNvSpPr/>
              <p:nvPr/>
            </p:nvSpPr>
            <p:spPr>
              <a:xfrm>
                <a:off x="0" y="0"/>
                <a:ext cx="24400590" cy="24620542"/>
              </a:xfrm>
              <a:custGeom>
                <a:avLst/>
                <a:gdLst/>
                <a:ahLst/>
                <a:cxnLst/>
                <a:rect r="r" b="b" t="t" l="l"/>
                <a:pathLst>
                  <a:path h="24620542" w="24400590">
                    <a:moveTo>
                      <a:pt x="24174529" y="0"/>
                    </a:moveTo>
                    <a:lnTo>
                      <a:pt x="0" y="0"/>
                    </a:lnTo>
                    <a:lnTo>
                      <a:pt x="0" y="24620542"/>
                    </a:lnTo>
                    <a:lnTo>
                      <a:pt x="24400590" y="24620542"/>
                    </a:lnTo>
                    <a:lnTo>
                      <a:pt x="24400590" y="0"/>
                    </a:lnTo>
                    <a:lnTo>
                      <a:pt x="24174529" y="0"/>
                    </a:lnTo>
                    <a:close/>
                    <a:moveTo>
                      <a:pt x="24174529" y="24394483"/>
                    </a:moveTo>
                    <a:lnTo>
                      <a:pt x="228600" y="24394483"/>
                    </a:lnTo>
                    <a:lnTo>
                      <a:pt x="228600" y="228600"/>
                    </a:lnTo>
                    <a:lnTo>
                      <a:pt x="24174529" y="228600"/>
                    </a:lnTo>
                    <a:lnTo>
                      <a:pt x="24174529" y="24394483"/>
                    </a:lnTo>
                    <a:close/>
                  </a:path>
                </a:pathLst>
              </a:custGeom>
              <a:solidFill>
                <a:srgbClr val="000000">
                  <a:alpha val="11373"/>
                </a:srgbClr>
              </a:solidFill>
            </p:spPr>
          </p:sp>
        </p:grpSp>
        <p:grpSp>
          <p:nvGrpSpPr>
            <p:cNvPr name="Group 10" id="10"/>
            <p:cNvGrpSpPr/>
            <p:nvPr/>
          </p:nvGrpSpPr>
          <p:grpSpPr>
            <a:xfrm rot="0">
              <a:off x="3630393" y="0"/>
              <a:ext cx="1183992" cy="1183992"/>
              <a:chOff x="0" y="0"/>
              <a:chExt cx="6350000" cy="6350000"/>
            </a:xfrm>
          </p:grpSpPr>
          <p:sp>
            <p:nvSpPr>
              <p:cNvPr name="Freeform 11" id="1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D4E42">
                  <a:alpha val="11373"/>
                </a:srgbClr>
              </a:solidFill>
            </p:spPr>
          </p:sp>
        </p:grpSp>
        <p:pic>
          <p:nvPicPr>
            <p:cNvPr name="Picture 12" id="12"/>
            <p:cNvPicPr>
              <a:picLocks noChangeAspect="true"/>
            </p:cNvPicPr>
            <p:nvPr/>
          </p:nvPicPr>
          <p:blipFill>
            <a:blip r:embed="rId2">
              <a:alphaModFix amt="117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453345" y="0"/>
              <a:ext cx="1183992" cy="1183992"/>
            </a:xfrm>
            <a:prstGeom prst="rect">
              <a:avLst/>
            </a:prstGeom>
          </p:spPr>
        </p:pic>
        <p:grpSp>
          <p:nvGrpSpPr>
            <p:cNvPr name="Group 13" id="13"/>
            <p:cNvGrpSpPr/>
            <p:nvPr/>
          </p:nvGrpSpPr>
          <p:grpSpPr>
            <a:xfrm rot="1266345">
              <a:off x="6884103" y="384956"/>
              <a:ext cx="990446" cy="990446"/>
              <a:chOff x="0" y="0"/>
              <a:chExt cx="1913890" cy="1913890"/>
            </a:xfrm>
          </p:grpSpPr>
          <p:sp>
            <p:nvSpPr>
              <p:cNvPr name="Freeform 14" id="14"/>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ED7D3">
                  <a:alpha val="11373"/>
                </a:srgbClr>
              </a:solidFill>
            </p:spPr>
          </p:sp>
        </p:grpSp>
        <p:grpSp>
          <p:nvGrpSpPr>
            <p:cNvPr name="Group 15" id="15"/>
            <p:cNvGrpSpPr/>
            <p:nvPr/>
          </p:nvGrpSpPr>
          <p:grpSpPr>
            <a:xfrm rot="1266345">
              <a:off x="6725480" y="322022"/>
              <a:ext cx="981597" cy="990446"/>
              <a:chOff x="0" y="0"/>
              <a:chExt cx="24400589" cy="24620543"/>
            </a:xfrm>
          </p:grpSpPr>
          <p:sp>
            <p:nvSpPr>
              <p:cNvPr name="Freeform 16" id="16"/>
              <p:cNvSpPr/>
              <p:nvPr/>
            </p:nvSpPr>
            <p:spPr>
              <a:xfrm>
                <a:off x="0" y="0"/>
                <a:ext cx="24400590" cy="24620542"/>
              </a:xfrm>
              <a:custGeom>
                <a:avLst/>
                <a:gdLst/>
                <a:ahLst/>
                <a:cxnLst/>
                <a:rect r="r" b="b" t="t" l="l"/>
                <a:pathLst>
                  <a:path h="24620542" w="24400590">
                    <a:moveTo>
                      <a:pt x="24174529" y="0"/>
                    </a:moveTo>
                    <a:lnTo>
                      <a:pt x="0" y="0"/>
                    </a:lnTo>
                    <a:lnTo>
                      <a:pt x="0" y="24620542"/>
                    </a:lnTo>
                    <a:lnTo>
                      <a:pt x="24400590" y="24620542"/>
                    </a:lnTo>
                    <a:lnTo>
                      <a:pt x="24400590" y="0"/>
                    </a:lnTo>
                    <a:lnTo>
                      <a:pt x="24174529" y="0"/>
                    </a:lnTo>
                    <a:close/>
                    <a:moveTo>
                      <a:pt x="24174529" y="24394483"/>
                    </a:moveTo>
                    <a:lnTo>
                      <a:pt x="228600" y="24394483"/>
                    </a:lnTo>
                    <a:lnTo>
                      <a:pt x="228600" y="228600"/>
                    </a:lnTo>
                    <a:lnTo>
                      <a:pt x="24174529" y="228600"/>
                    </a:lnTo>
                    <a:lnTo>
                      <a:pt x="24174529" y="24394483"/>
                    </a:lnTo>
                    <a:close/>
                  </a:path>
                </a:pathLst>
              </a:custGeom>
              <a:solidFill>
                <a:srgbClr val="000000">
                  <a:alpha val="11373"/>
                </a:srgbClr>
              </a:solidFill>
            </p:spPr>
          </p:sp>
        </p:grpSp>
        <p:grpSp>
          <p:nvGrpSpPr>
            <p:cNvPr name="Group 17" id="17"/>
            <p:cNvGrpSpPr/>
            <p:nvPr/>
          </p:nvGrpSpPr>
          <p:grpSpPr>
            <a:xfrm rot="-10800000">
              <a:off x="0" y="4361550"/>
              <a:ext cx="1263818" cy="1263818"/>
              <a:chOff x="0" y="0"/>
              <a:chExt cx="6350000" cy="6350000"/>
            </a:xfrm>
          </p:grpSpPr>
          <p:sp>
            <p:nvSpPr>
              <p:cNvPr name="Freeform 18" id="1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E1413">
                  <a:alpha val="11373"/>
                </a:srgbClr>
              </a:solidFill>
            </p:spPr>
          </p:sp>
        </p:grpSp>
        <p:pic>
          <p:nvPicPr>
            <p:cNvPr name="Picture 19" id="19"/>
            <p:cNvPicPr>
              <a:picLocks noChangeAspect="true"/>
            </p:cNvPicPr>
            <p:nvPr/>
          </p:nvPicPr>
          <p:blipFill>
            <a:blip r:embed="rId2">
              <a:alphaModFix amt="117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88984" y="4361550"/>
              <a:ext cx="1263818" cy="1263818"/>
            </a:xfrm>
            <a:prstGeom prst="rect">
              <a:avLst/>
            </a:prstGeom>
          </p:spPr>
        </p:pic>
        <p:grpSp>
          <p:nvGrpSpPr>
            <p:cNvPr name="Group 20" id="20"/>
            <p:cNvGrpSpPr/>
            <p:nvPr/>
          </p:nvGrpSpPr>
          <p:grpSpPr>
            <a:xfrm rot="-1497179">
              <a:off x="569421" y="1228143"/>
              <a:ext cx="1367445" cy="1367445"/>
              <a:chOff x="0" y="0"/>
              <a:chExt cx="1913890" cy="1913890"/>
            </a:xfrm>
          </p:grpSpPr>
          <p:sp>
            <p:nvSpPr>
              <p:cNvPr name="Freeform 21" id="21"/>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ED7D3">
                  <a:alpha val="11373"/>
                </a:srgbClr>
              </a:solidFill>
            </p:spPr>
          </p:sp>
        </p:grpSp>
        <p:grpSp>
          <p:nvGrpSpPr>
            <p:cNvPr name="Group 22" id="22"/>
            <p:cNvGrpSpPr/>
            <p:nvPr/>
          </p:nvGrpSpPr>
          <p:grpSpPr>
            <a:xfrm rot="-1497179">
              <a:off x="356758" y="1329940"/>
              <a:ext cx="1355229" cy="1367445"/>
              <a:chOff x="0" y="0"/>
              <a:chExt cx="24400589" cy="24620543"/>
            </a:xfrm>
          </p:grpSpPr>
          <p:sp>
            <p:nvSpPr>
              <p:cNvPr name="Freeform 23" id="23"/>
              <p:cNvSpPr/>
              <p:nvPr/>
            </p:nvSpPr>
            <p:spPr>
              <a:xfrm>
                <a:off x="0" y="0"/>
                <a:ext cx="24400590" cy="24620542"/>
              </a:xfrm>
              <a:custGeom>
                <a:avLst/>
                <a:gdLst/>
                <a:ahLst/>
                <a:cxnLst/>
                <a:rect r="r" b="b" t="t" l="l"/>
                <a:pathLst>
                  <a:path h="24620542" w="24400590">
                    <a:moveTo>
                      <a:pt x="24174529" y="0"/>
                    </a:moveTo>
                    <a:lnTo>
                      <a:pt x="0" y="0"/>
                    </a:lnTo>
                    <a:lnTo>
                      <a:pt x="0" y="24620542"/>
                    </a:lnTo>
                    <a:lnTo>
                      <a:pt x="24400590" y="24620542"/>
                    </a:lnTo>
                    <a:lnTo>
                      <a:pt x="24400590" y="0"/>
                    </a:lnTo>
                    <a:lnTo>
                      <a:pt x="24174529" y="0"/>
                    </a:lnTo>
                    <a:close/>
                    <a:moveTo>
                      <a:pt x="24174529" y="24394483"/>
                    </a:moveTo>
                    <a:lnTo>
                      <a:pt x="228600" y="24394483"/>
                    </a:lnTo>
                    <a:lnTo>
                      <a:pt x="228600" y="228600"/>
                    </a:lnTo>
                    <a:lnTo>
                      <a:pt x="24174529" y="228600"/>
                    </a:lnTo>
                    <a:lnTo>
                      <a:pt x="24174529" y="24394483"/>
                    </a:lnTo>
                    <a:close/>
                  </a:path>
                </a:pathLst>
              </a:custGeom>
              <a:solidFill>
                <a:srgbClr val="000000">
                  <a:alpha val="11373"/>
                </a:srgbClr>
              </a:solidFill>
            </p:spPr>
          </p:sp>
        </p:grpSp>
      </p:grpSp>
      <p:grpSp>
        <p:nvGrpSpPr>
          <p:cNvPr name="Group 24" id="24"/>
          <p:cNvGrpSpPr/>
          <p:nvPr/>
        </p:nvGrpSpPr>
        <p:grpSpPr>
          <a:xfrm rot="0">
            <a:off x="331704" y="294037"/>
            <a:ext cx="1361455" cy="167926"/>
            <a:chOff x="0" y="0"/>
            <a:chExt cx="1239342" cy="152864"/>
          </a:xfrm>
        </p:grpSpPr>
        <p:sp>
          <p:nvSpPr>
            <p:cNvPr name="Freeform 25" id="25"/>
            <p:cNvSpPr/>
            <p:nvPr/>
          </p:nvSpPr>
          <p:spPr>
            <a:xfrm>
              <a:off x="0" y="0"/>
              <a:ext cx="1239342" cy="152864"/>
            </a:xfrm>
            <a:custGeom>
              <a:avLst/>
              <a:gdLst/>
              <a:ahLst/>
              <a:cxnLst/>
              <a:rect r="r" b="b" t="t" l="l"/>
              <a:pathLst>
                <a:path h="152864" w="1239342">
                  <a:moveTo>
                    <a:pt x="0" y="0"/>
                  </a:moveTo>
                  <a:lnTo>
                    <a:pt x="1239342" y="0"/>
                  </a:lnTo>
                  <a:lnTo>
                    <a:pt x="1239342" y="152864"/>
                  </a:lnTo>
                  <a:lnTo>
                    <a:pt x="0" y="152864"/>
                  </a:lnTo>
                  <a:close/>
                </a:path>
              </a:pathLst>
            </a:custGeom>
            <a:solidFill>
              <a:srgbClr val="ED4C41">
                <a:alpha val="76863"/>
              </a:srgbClr>
            </a:solidFill>
          </p:spPr>
        </p:sp>
      </p:grpSp>
      <p:pic>
        <p:nvPicPr>
          <p:cNvPr name="Picture 26" id="26"/>
          <p:cNvPicPr>
            <a:picLocks noChangeAspect="true"/>
          </p:cNvPicPr>
          <p:nvPr/>
        </p:nvPicPr>
        <p:blipFill>
          <a:blip r:embed="rId4"/>
          <a:srcRect l="0" t="0" r="0" b="0"/>
          <a:stretch>
            <a:fillRect/>
          </a:stretch>
        </p:blipFill>
        <p:spPr>
          <a:xfrm flipH="false" flipV="false" rot="0">
            <a:off x="4950000" y="3402000"/>
            <a:ext cx="378000" cy="378000"/>
          </a:xfrm>
          <a:prstGeom prst="rect">
            <a:avLst/>
          </a:prstGeom>
        </p:spPr>
      </p:pic>
      <p:sp>
        <p:nvSpPr>
          <p:cNvPr name="TextBox 27" id="27"/>
          <p:cNvSpPr txBox="true"/>
          <p:nvPr/>
        </p:nvSpPr>
        <p:spPr>
          <a:xfrm rot="0">
            <a:off x="176800" y="181484"/>
            <a:ext cx="2307017" cy="228063"/>
          </a:xfrm>
          <a:prstGeom prst="rect">
            <a:avLst/>
          </a:prstGeom>
        </p:spPr>
        <p:txBody>
          <a:bodyPr anchor="t" rtlCol="false" tIns="0" lIns="0" bIns="0" rIns="0">
            <a:spAutoFit/>
          </a:bodyPr>
          <a:lstStyle/>
          <a:p>
            <a:pPr>
              <a:lnSpc>
                <a:spcPts val="1832"/>
              </a:lnSpc>
              <a:spcBef>
                <a:spcPct val="0"/>
              </a:spcBef>
            </a:pPr>
            <a:r>
              <a:rPr lang="en-US" sz="1308" spc="198">
                <a:solidFill>
                  <a:srgbClr val="6D1413"/>
                </a:solidFill>
                <a:latin typeface="Poppins Bold"/>
              </a:rPr>
              <a:t>TASKS</a:t>
            </a:r>
          </a:p>
        </p:txBody>
      </p:sp>
      <p:sp>
        <p:nvSpPr>
          <p:cNvPr name="TextBox 28" id="28"/>
          <p:cNvSpPr txBox="true"/>
          <p:nvPr/>
        </p:nvSpPr>
        <p:spPr>
          <a:xfrm rot="0">
            <a:off x="331704" y="525850"/>
            <a:ext cx="4618296" cy="3001148"/>
          </a:xfrm>
          <a:prstGeom prst="rect">
            <a:avLst/>
          </a:prstGeom>
        </p:spPr>
        <p:txBody>
          <a:bodyPr anchor="t" rtlCol="false" tIns="0" lIns="0" bIns="0" rIns="0">
            <a:spAutoFit/>
          </a:bodyPr>
          <a:lstStyle/>
          <a:p>
            <a:pPr marL="151707" indent="-75853" lvl="1">
              <a:lnSpc>
                <a:spcPts val="983"/>
              </a:lnSpc>
              <a:buFont typeface="Arial"/>
              <a:buChar char="•"/>
            </a:pPr>
            <a:r>
              <a:rPr lang="en-US" sz="702" spc="140" u="none">
                <a:solidFill>
                  <a:srgbClr val="ED4C41"/>
                </a:solidFill>
                <a:latin typeface="Poppins Medium"/>
              </a:rPr>
              <a:t>Import the dataset</a:t>
            </a:r>
          </a:p>
          <a:p>
            <a:pPr marL="151707" indent="-75853" lvl="1">
              <a:lnSpc>
                <a:spcPts val="983"/>
              </a:lnSpc>
              <a:buFont typeface="Arial"/>
              <a:buChar char="•"/>
            </a:pPr>
            <a:r>
              <a:rPr lang="en-US" sz="702" spc="140" u="none">
                <a:solidFill>
                  <a:srgbClr val="ED4C41"/>
                </a:solidFill>
                <a:latin typeface="Poppins Medium"/>
              </a:rPr>
              <a:t>Remove the rows that contain the state name values as “Total” and use the updated dataset for the upcoming tasks</a:t>
            </a:r>
          </a:p>
          <a:p>
            <a:pPr marL="151707" indent="-75853" lvl="1">
              <a:lnSpc>
                <a:spcPts val="983"/>
              </a:lnSpc>
              <a:buFont typeface="Arial"/>
              <a:buChar char="•"/>
            </a:pPr>
            <a:r>
              <a:rPr lang="en-US" sz="702" spc="140" u="none">
                <a:solidFill>
                  <a:srgbClr val="ED4C41"/>
                </a:solidFill>
                <a:latin typeface="Poppins Medium"/>
              </a:rPr>
              <a:t>Determine the number of distinct days for which the data was collected</a:t>
            </a:r>
          </a:p>
          <a:p>
            <a:pPr marL="151707" indent="-75853" lvl="1">
              <a:lnSpc>
                <a:spcPts val="983"/>
              </a:lnSpc>
              <a:buFont typeface="Arial"/>
              <a:buChar char="•"/>
            </a:pPr>
            <a:r>
              <a:rPr lang="en-US" sz="702" spc="140" u="none">
                <a:solidFill>
                  <a:srgbClr val="ED4C41"/>
                </a:solidFill>
                <a:latin typeface="Poppins Medium"/>
              </a:rPr>
              <a:t>Determine the number of states present in the dataset</a:t>
            </a:r>
          </a:p>
          <a:p>
            <a:pPr marL="151707" indent="-75853" lvl="1">
              <a:lnSpc>
                <a:spcPts val="983"/>
              </a:lnSpc>
              <a:buFont typeface="Arial"/>
              <a:buChar char="•"/>
            </a:pPr>
            <a:r>
              <a:rPr lang="en-US" sz="702" spc="140" u="none">
                <a:solidFill>
                  <a:srgbClr val="ED4C41"/>
                </a:solidFill>
                <a:latin typeface="Poppins Medium"/>
              </a:rPr>
              <a:t>Determine the distribution across each state in terms of confirmed, deceased, and recovered cases</a:t>
            </a:r>
          </a:p>
          <a:p>
            <a:pPr marL="151707" indent="-75853" lvl="1">
              <a:lnSpc>
                <a:spcPts val="983"/>
              </a:lnSpc>
              <a:buFont typeface="Arial"/>
              <a:buChar char="•"/>
            </a:pPr>
            <a:r>
              <a:rPr lang="en-US" sz="702" spc="140" u="none">
                <a:solidFill>
                  <a:srgbClr val="ED4C41"/>
                </a:solidFill>
                <a:latin typeface="Poppins Medium"/>
              </a:rPr>
              <a:t>Calculate Death rate and Cure rate across each state</a:t>
            </a:r>
          </a:p>
          <a:p>
            <a:pPr marL="151707" indent="-75853" lvl="1">
              <a:lnSpc>
                <a:spcPts val="983"/>
              </a:lnSpc>
              <a:buFont typeface="Arial"/>
              <a:buChar char="•"/>
            </a:pPr>
            <a:r>
              <a:rPr lang="en-US" sz="702" spc="140" u="none">
                <a:solidFill>
                  <a:srgbClr val="ED4C41"/>
                </a:solidFill>
                <a:latin typeface="Poppins Medium"/>
              </a:rPr>
              <a:t>Visualize death rate and cure rate across each state</a:t>
            </a:r>
          </a:p>
          <a:p>
            <a:pPr marL="151707" indent="-75853" lvl="1">
              <a:lnSpc>
                <a:spcPts val="983"/>
              </a:lnSpc>
              <a:buFont typeface="Arial"/>
              <a:buChar char="•"/>
            </a:pPr>
            <a:r>
              <a:rPr lang="en-US" sz="702" spc="140" u="none">
                <a:solidFill>
                  <a:srgbClr val="ED4C41"/>
                </a:solidFill>
                <a:latin typeface="Poppins Medium"/>
              </a:rPr>
              <a:t>Visualize a stacked graph of number of cases : confirmed, recovered and deceased across each state</a:t>
            </a:r>
          </a:p>
          <a:p>
            <a:pPr marL="151707" indent="-75853" lvl="1">
              <a:lnSpc>
                <a:spcPts val="983"/>
              </a:lnSpc>
              <a:buFont typeface="Arial"/>
              <a:buChar char="•"/>
            </a:pPr>
            <a:r>
              <a:rPr lang="en-US" sz="702" spc="140" u="none">
                <a:solidFill>
                  <a:srgbClr val="ED4C41"/>
                </a:solidFill>
                <a:latin typeface="Poppins Medium"/>
              </a:rPr>
              <a:t>Determine the top 10 states affected by COVID in terms of confirmed cases</a:t>
            </a:r>
          </a:p>
          <a:p>
            <a:pPr marL="151707" indent="-75853" lvl="1">
              <a:lnSpc>
                <a:spcPts val="983"/>
              </a:lnSpc>
              <a:buFont typeface="Arial"/>
              <a:buChar char="•"/>
            </a:pPr>
            <a:r>
              <a:rPr lang="en-US" sz="702" spc="140" u="none">
                <a:solidFill>
                  <a:srgbClr val="ED4C41"/>
                </a:solidFill>
                <a:latin typeface="Poppins Medium"/>
              </a:rPr>
              <a:t>Determine the top 10 states that recovered from COVID-19 </a:t>
            </a:r>
          </a:p>
          <a:p>
            <a:pPr marL="151707" indent="-75853" lvl="1">
              <a:lnSpc>
                <a:spcPts val="983"/>
              </a:lnSpc>
              <a:buFont typeface="Arial"/>
              <a:buChar char="•"/>
            </a:pPr>
            <a:r>
              <a:rPr lang="en-US" sz="702" spc="140" u="none">
                <a:solidFill>
                  <a:srgbClr val="ED4C41"/>
                </a:solidFill>
                <a:latin typeface="Poppins Medium"/>
              </a:rPr>
              <a:t>Summarize the dataset by visualizing confirmed cases across India on a daily basis</a:t>
            </a:r>
          </a:p>
          <a:p>
            <a:pPr marL="151707" indent="-75853" lvl="1">
              <a:lnSpc>
                <a:spcPts val="983"/>
              </a:lnSpc>
              <a:buFont typeface="Arial"/>
              <a:buChar char="•"/>
            </a:pPr>
            <a:r>
              <a:rPr lang="en-US" sz="702" spc="140" u="none">
                <a:solidFill>
                  <a:srgbClr val="ED4C41"/>
                </a:solidFill>
                <a:latin typeface="Poppins Medium"/>
              </a:rPr>
              <a:t>Summarize the dataset by visualizing recovered cases across India on a daily basis</a:t>
            </a:r>
          </a:p>
          <a:p>
            <a:pPr marL="151707" indent="-75853" lvl="1">
              <a:lnSpc>
                <a:spcPts val="983"/>
              </a:lnSpc>
              <a:buFont typeface="Arial"/>
              <a:buChar char="•"/>
            </a:pPr>
            <a:r>
              <a:rPr lang="en-US" sz="702" spc="140" u="none">
                <a:solidFill>
                  <a:srgbClr val="ED4C41"/>
                </a:solidFill>
                <a:latin typeface="Poppins Medium"/>
              </a:rPr>
              <a:t>Summarize the dataset by visualizing deceased cases across India on a daily basis</a:t>
            </a:r>
          </a:p>
          <a:p>
            <a:pPr marL="151707" indent="-75853" lvl="1">
              <a:lnSpc>
                <a:spcPts val="983"/>
              </a:lnSpc>
              <a:buFont typeface="Arial"/>
              <a:buChar char="•"/>
            </a:pPr>
            <a:r>
              <a:rPr lang="en-US" sz="702" spc="140" u="none">
                <a:solidFill>
                  <a:srgbClr val="ED4C41"/>
                </a:solidFill>
                <a:latin typeface="Poppins Medium"/>
              </a:rPr>
              <a:t>Compute the fatality ratio across India on a daily basis</a:t>
            </a:r>
          </a:p>
          <a:p>
            <a:pPr marL="151707" indent="-75853" lvl="1">
              <a:lnSpc>
                <a:spcPts val="983"/>
              </a:lnSpc>
              <a:buFont typeface="Arial"/>
              <a:buChar char="•"/>
            </a:pPr>
            <a:r>
              <a:rPr lang="en-US" sz="702" spc="140" u="none">
                <a:solidFill>
                  <a:srgbClr val="ED4C41"/>
                </a:solidFill>
                <a:latin typeface="Poppins Medium"/>
              </a:rPr>
              <a:t>Calculate the total number of confirmed cases, death cases and recovered cases in India</a:t>
            </a:r>
          </a:p>
        </p:txBody>
      </p:sp>
      <p:grpSp>
        <p:nvGrpSpPr>
          <p:cNvPr name="Group 29" id="29"/>
          <p:cNvGrpSpPr/>
          <p:nvPr/>
        </p:nvGrpSpPr>
        <p:grpSpPr>
          <a:xfrm rot="-1497179">
            <a:off x="291627" y="2555150"/>
            <a:ext cx="345806" cy="345806"/>
            <a:chOff x="0" y="0"/>
            <a:chExt cx="1913890" cy="1913890"/>
          </a:xfrm>
        </p:grpSpPr>
        <p:sp>
          <p:nvSpPr>
            <p:cNvPr name="Freeform 30" id="30"/>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ED7D3">
                <a:alpha val="11373"/>
              </a:srgbClr>
            </a:solidFill>
          </p:spPr>
        </p:sp>
      </p:grpSp>
      <p:grpSp>
        <p:nvGrpSpPr>
          <p:cNvPr name="Group 31" id="31"/>
          <p:cNvGrpSpPr/>
          <p:nvPr/>
        </p:nvGrpSpPr>
        <p:grpSpPr>
          <a:xfrm rot="-1497179">
            <a:off x="237848" y="2580893"/>
            <a:ext cx="342716" cy="345806"/>
            <a:chOff x="0" y="0"/>
            <a:chExt cx="24400589" cy="24620543"/>
          </a:xfrm>
        </p:grpSpPr>
        <p:sp>
          <p:nvSpPr>
            <p:cNvPr name="Freeform 32" id="32"/>
            <p:cNvSpPr/>
            <p:nvPr/>
          </p:nvSpPr>
          <p:spPr>
            <a:xfrm>
              <a:off x="0" y="0"/>
              <a:ext cx="24400590" cy="24620542"/>
            </a:xfrm>
            <a:custGeom>
              <a:avLst/>
              <a:gdLst/>
              <a:ahLst/>
              <a:cxnLst/>
              <a:rect r="r" b="b" t="t" l="l"/>
              <a:pathLst>
                <a:path h="24620542" w="24400590">
                  <a:moveTo>
                    <a:pt x="24174529" y="0"/>
                  </a:moveTo>
                  <a:lnTo>
                    <a:pt x="0" y="0"/>
                  </a:lnTo>
                  <a:lnTo>
                    <a:pt x="0" y="24620542"/>
                  </a:lnTo>
                  <a:lnTo>
                    <a:pt x="24400590" y="24620542"/>
                  </a:lnTo>
                  <a:lnTo>
                    <a:pt x="24400590" y="0"/>
                  </a:lnTo>
                  <a:lnTo>
                    <a:pt x="24174529" y="0"/>
                  </a:lnTo>
                  <a:close/>
                  <a:moveTo>
                    <a:pt x="24174529" y="24394483"/>
                  </a:moveTo>
                  <a:lnTo>
                    <a:pt x="228600" y="24394483"/>
                  </a:lnTo>
                  <a:lnTo>
                    <a:pt x="228600" y="228600"/>
                  </a:lnTo>
                  <a:lnTo>
                    <a:pt x="24174529" y="228600"/>
                  </a:lnTo>
                  <a:lnTo>
                    <a:pt x="24174529" y="24394483"/>
                  </a:lnTo>
                  <a:close/>
                </a:path>
              </a:pathLst>
            </a:custGeom>
            <a:solidFill>
              <a:srgbClr val="000000">
                <a:alpha val="11373"/>
              </a:srgbClr>
            </a:solid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F5EF"/>
        </a:solidFill>
      </p:bgPr>
    </p:bg>
    <p:spTree>
      <p:nvGrpSpPr>
        <p:cNvPr id="1" name=""/>
        <p:cNvGrpSpPr/>
        <p:nvPr/>
      </p:nvGrpSpPr>
      <p:grpSpPr>
        <a:xfrm>
          <a:off x="0" y="0"/>
          <a:ext cx="0" cy="0"/>
          <a:chOff x="0" y="0"/>
          <a:chExt cx="0" cy="0"/>
        </a:xfrm>
      </p:grpSpPr>
      <p:grpSp>
        <p:nvGrpSpPr>
          <p:cNvPr name="Group 2" id="2"/>
          <p:cNvGrpSpPr/>
          <p:nvPr/>
        </p:nvGrpSpPr>
        <p:grpSpPr>
          <a:xfrm rot="-1497179">
            <a:off x="657608" y="524087"/>
            <a:ext cx="747691" cy="747691"/>
            <a:chOff x="0" y="0"/>
            <a:chExt cx="1913890" cy="1913890"/>
          </a:xfrm>
        </p:grpSpPr>
        <p:sp>
          <p:nvSpPr>
            <p:cNvPr name="Freeform 3" id="3"/>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ED7D3">
                <a:alpha val="11373"/>
              </a:srgbClr>
            </a:solidFill>
          </p:spPr>
        </p:sp>
      </p:grpSp>
      <p:grpSp>
        <p:nvGrpSpPr>
          <p:cNvPr name="Group 4" id="4"/>
          <p:cNvGrpSpPr/>
          <p:nvPr/>
        </p:nvGrpSpPr>
        <p:grpSpPr>
          <a:xfrm rot="-1497179">
            <a:off x="541328" y="579747"/>
            <a:ext cx="741012" cy="747691"/>
            <a:chOff x="0" y="0"/>
            <a:chExt cx="24400589" cy="24620543"/>
          </a:xfrm>
        </p:grpSpPr>
        <p:sp>
          <p:nvSpPr>
            <p:cNvPr name="Freeform 5" id="5"/>
            <p:cNvSpPr/>
            <p:nvPr/>
          </p:nvSpPr>
          <p:spPr>
            <a:xfrm>
              <a:off x="0" y="0"/>
              <a:ext cx="24400590" cy="24620542"/>
            </a:xfrm>
            <a:custGeom>
              <a:avLst/>
              <a:gdLst/>
              <a:ahLst/>
              <a:cxnLst/>
              <a:rect r="r" b="b" t="t" l="l"/>
              <a:pathLst>
                <a:path h="24620542" w="24400590">
                  <a:moveTo>
                    <a:pt x="24174529" y="0"/>
                  </a:moveTo>
                  <a:lnTo>
                    <a:pt x="0" y="0"/>
                  </a:lnTo>
                  <a:lnTo>
                    <a:pt x="0" y="24620542"/>
                  </a:lnTo>
                  <a:lnTo>
                    <a:pt x="24400590" y="24620542"/>
                  </a:lnTo>
                  <a:lnTo>
                    <a:pt x="24400590" y="0"/>
                  </a:lnTo>
                  <a:lnTo>
                    <a:pt x="24174529" y="0"/>
                  </a:lnTo>
                  <a:close/>
                  <a:moveTo>
                    <a:pt x="24174529" y="24394483"/>
                  </a:moveTo>
                  <a:lnTo>
                    <a:pt x="228600" y="24394483"/>
                  </a:lnTo>
                  <a:lnTo>
                    <a:pt x="228600" y="228600"/>
                  </a:lnTo>
                  <a:lnTo>
                    <a:pt x="24174529" y="228600"/>
                  </a:lnTo>
                  <a:lnTo>
                    <a:pt x="24174529" y="24394483"/>
                  </a:lnTo>
                  <a:close/>
                </a:path>
              </a:pathLst>
            </a:custGeom>
            <a:solidFill>
              <a:srgbClr val="000000">
                <a:alpha val="11373"/>
              </a:srgbClr>
            </a:solidFill>
          </p:spPr>
        </p:sp>
      </p:grpSp>
      <p:grpSp>
        <p:nvGrpSpPr>
          <p:cNvPr name="Group 6" id="6"/>
          <p:cNvGrpSpPr/>
          <p:nvPr/>
        </p:nvGrpSpPr>
        <p:grpSpPr>
          <a:xfrm rot="0">
            <a:off x="1275198" y="704428"/>
            <a:ext cx="2357721" cy="153354"/>
            <a:chOff x="0" y="0"/>
            <a:chExt cx="2350193" cy="152864"/>
          </a:xfrm>
        </p:grpSpPr>
        <p:sp>
          <p:nvSpPr>
            <p:cNvPr name="Freeform 7" id="7"/>
            <p:cNvSpPr/>
            <p:nvPr/>
          </p:nvSpPr>
          <p:spPr>
            <a:xfrm>
              <a:off x="0" y="0"/>
              <a:ext cx="2350193" cy="152864"/>
            </a:xfrm>
            <a:custGeom>
              <a:avLst/>
              <a:gdLst/>
              <a:ahLst/>
              <a:cxnLst/>
              <a:rect r="r" b="b" t="t" l="l"/>
              <a:pathLst>
                <a:path h="152864" w="2350193">
                  <a:moveTo>
                    <a:pt x="0" y="0"/>
                  </a:moveTo>
                  <a:lnTo>
                    <a:pt x="2350193" y="0"/>
                  </a:lnTo>
                  <a:lnTo>
                    <a:pt x="2350193" y="152864"/>
                  </a:lnTo>
                  <a:lnTo>
                    <a:pt x="0" y="152864"/>
                  </a:lnTo>
                  <a:close/>
                </a:path>
              </a:pathLst>
            </a:custGeom>
            <a:solidFill>
              <a:srgbClr val="ED4C41">
                <a:alpha val="76863"/>
              </a:srgbClr>
            </a:solidFill>
          </p:spPr>
        </p:sp>
      </p:grpSp>
      <p:pic>
        <p:nvPicPr>
          <p:cNvPr name="Picture 8" id="8"/>
          <p:cNvPicPr>
            <a:picLocks noChangeAspect="true"/>
          </p:cNvPicPr>
          <p:nvPr/>
        </p:nvPicPr>
        <p:blipFill>
          <a:blip r:embed="rId2"/>
          <a:srcRect l="0" t="0" r="0" b="0"/>
          <a:stretch>
            <a:fillRect/>
          </a:stretch>
        </p:blipFill>
        <p:spPr>
          <a:xfrm flipH="false" flipV="false" rot="0">
            <a:off x="4950000" y="3411139"/>
            <a:ext cx="368861" cy="368861"/>
          </a:xfrm>
          <a:prstGeom prst="rect">
            <a:avLst/>
          </a:prstGeom>
        </p:spPr>
      </p:pic>
      <p:sp>
        <p:nvSpPr>
          <p:cNvPr name="TextBox 9" id="9"/>
          <p:cNvSpPr txBox="true"/>
          <p:nvPr/>
        </p:nvSpPr>
        <p:spPr>
          <a:xfrm rot="0">
            <a:off x="1031453" y="593407"/>
            <a:ext cx="3082576" cy="187698"/>
          </a:xfrm>
          <a:prstGeom prst="rect">
            <a:avLst/>
          </a:prstGeom>
        </p:spPr>
        <p:txBody>
          <a:bodyPr anchor="t" rtlCol="false" tIns="0" lIns="0" bIns="0" rIns="0">
            <a:spAutoFit/>
          </a:bodyPr>
          <a:lstStyle/>
          <a:p>
            <a:pPr algn="ctr">
              <a:lnSpc>
                <a:spcPts val="1549"/>
              </a:lnSpc>
              <a:spcBef>
                <a:spcPct val="0"/>
              </a:spcBef>
            </a:pPr>
            <a:r>
              <a:rPr lang="en-US" sz="1301" spc="197">
                <a:solidFill>
                  <a:srgbClr val="6D1413"/>
                </a:solidFill>
                <a:latin typeface="Poppins Bold"/>
              </a:rPr>
              <a:t>LIBRARIES USED : </a:t>
            </a:r>
          </a:p>
        </p:txBody>
      </p:sp>
      <p:grpSp>
        <p:nvGrpSpPr>
          <p:cNvPr name="Group 10" id="10"/>
          <p:cNvGrpSpPr/>
          <p:nvPr/>
        </p:nvGrpSpPr>
        <p:grpSpPr>
          <a:xfrm rot="0">
            <a:off x="3696867" y="1700411"/>
            <a:ext cx="802562" cy="802562"/>
            <a:chOff x="0" y="0"/>
            <a:chExt cx="6350000" cy="6350000"/>
          </a:xfrm>
        </p:grpSpPr>
        <p:sp>
          <p:nvSpPr>
            <p:cNvPr name="Freeform 11" id="11"/>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D4E42">
                <a:alpha val="11373"/>
              </a:srgbClr>
            </a:solidFill>
          </p:spPr>
        </p:sp>
      </p:grpSp>
      <p:pic>
        <p:nvPicPr>
          <p:cNvPr name="Picture 12" id="12"/>
          <p:cNvPicPr>
            <a:picLocks noChangeAspect="true"/>
          </p:cNvPicPr>
          <p:nvPr/>
        </p:nvPicPr>
        <p:blipFill>
          <a:blip r:embed="rId3">
            <a:alphaModFix amt="117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3576856" y="1700411"/>
            <a:ext cx="802562" cy="802562"/>
          </a:xfrm>
          <a:prstGeom prst="rect">
            <a:avLst/>
          </a:prstGeom>
        </p:spPr>
      </p:pic>
      <p:grpSp>
        <p:nvGrpSpPr>
          <p:cNvPr name="Group 13" id="13"/>
          <p:cNvGrpSpPr/>
          <p:nvPr/>
        </p:nvGrpSpPr>
        <p:grpSpPr>
          <a:xfrm rot="1266345">
            <a:off x="3065263" y="3010610"/>
            <a:ext cx="580594" cy="580594"/>
            <a:chOff x="0" y="0"/>
            <a:chExt cx="1913890" cy="1913890"/>
          </a:xfrm>
        </p:grpSpPr>
        <p:sp>
          <p:nvSpPr>
            <p:cNvPr name="Freeform 14" id="14"/>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6E1413">
                <a:alpha val="11373"/>
              </a:srgbClr>
            </a:solidFill>
          </p:spPr>
        </p:sp>
      </p:grpSp>
      <p:grpSp>
        <p:nvGrpSpPr>
          <p:cNvPr name="Group 15" id="15"/>
          <p:cNvGrpSpPr/>
          <p:nvPr/>
        </p:nvGrpSpPr>
        <p:grpSpPr>
          <a:xfrm rot="1266345">
            <a:off x="2972279" y="2973719"/>
            <a:ext cx="575407" cy="580594"/>
            <a:chOff x="0" y="0"/>
            <a:chExt cx="24400589" cy="24620543"/>
          </a:xfrm>
        </p:grpSpPr>
        <p:sp>
          <p:nvSpPr>
            <p:cNvPr name="Freeform 16" id="16"/>
            <p:cNvSpPr/>
            <p:nvPr/>
          </p:nvSpPr>
          <p:spPr>
            <a:xfrm>
              <a:off x="0" y="0"/>
              <a:ext cx="24400590" cy="24620542"/>
            </a:xfrm>
            <a:custGeom>
              <a:avLst/>
              <a:gdLst/>
              <a:ahLst/>
              <a:cxnLst/>
              <a:rect r="r" b="b" t="t" l="l"/>
              <a:pathLst>
                <a:path h="24620542" w="24400590">
                  <a:moveTo>
                    <a:pt x="24174529" y="0"/>
                  </a:moveTo>
                  <a:lnTo>
                    <a:pt x="0" y="0"/>
                  </a:lnTo>
                  <a:lnTo>
                    <a:pt x="0" y="24620542"/>
                  </a:lnTo>
                  <a:lnTo>
                    <a:pt x="24400590" y="24620542"/>
                  </a:lnTo>
                  <a:lnTo>
                    <a:pt x="24400590" y="0"/>
                  </a:lnTo>
                  <a:lnTo>
                    <a:pt x="24174529" y="0"/>
                  </a:lnTo>
                  <a:close/>
                  <a:moveTo>
                    <a:pt x="24174529" y="24394483"/>
                  </a:moveTo>
                  <a:lnTo>
                    <a:pt x="228600" y="24394483"/>
                  </a:lnTo>
                  <a:lnTo>
                    <a:pt x="228600" y="228600"/>
                  </a:lnTo>
                  <a:lnTo>
                    <a:pt x="24174529" y="228600"/>
                  </a:lnTo>
                  <a:lnTo>
                    <a:pt x="24174529" y="24394483"/>
                  </a:lnTo>
                  <a:close/>
                </a:path>
              </a:pathLst>
            </a:custGeom>
            <a:solidFill>
              <a:srgbClr val="000000">
                <a:alpha val="11373"/>
              </a:srgbClr>
            </a:solidFill>
          </p:spPr>
        </p:sp>
      </p:grpSp>
      <p:grpSp>
        <p:nvGrpSpPr>
          <p:cNvPr name="Group 17" id="17"/>
          <p:cNvGrpSpPr/>
          <p:nvPr/>
        </p:nvGrpSpPr>
        <p:grpSpPr>
          <a:xfrm rot="0">
            <a:off x="3113029" y="0"/>
            <a:ext cx="647383" cy="647383"/>
            <a:chOff x="0" y="0"/>
            <a:chExt cx="6350000" cy="6350000"/>
          </a:xfrm>
        </p:grpSpPr>
        <p:sp>
          <p:nvSpPr>
            <p:cNvPr name="Freeform 18" id="18"/>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D4E42">
                <a:alpha val="11373"/>
              </a:srgbClr>
            </a:solidFill>
          </p:spPr>
        </p:sp>
      </p:grpSp>
      <p:pic>
        <p:nvPicPr>
          <p:cNvPr name="Picture 19" id="19"/>
          <p:cNvPicPr>
            <a:picLocks noChangeAspect="true"/>
          </p:cNvPicPr>
          <p:nvPr/>
        </p:nvPicPr>
        <p:blipFill>
          <a:blip r:embed="rId3">
            <a:alphaModFix amt="117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3016223" y="0"/>
            <a:ext cx="647383" cy="647383"/>
          </a:xfrm>
          <a:prstGeom prst="rect">
            <a:avLst/>
          </a:prstGeom>
        </p:spPr>
      </p:pic>
      <p:grpSp>
        <p:nvGrpSpPr>
          <p:cNvPr name="Group 20" id="20"/>
          <p:cNvGrpSpPr/>
          <p:nvPr/>
        </p:nvGrpSpPr>
        <p:grpSpPr>
          <a:xfrm rot="1266345">
            <a:off x="5104209" y="1718982"/>
            <a:ext cx="541556" cy="541556"/>
            <a:chOff x="0" y="0"/>
            <a:chExt cx="1913890" cy="1913890"/>
          </a:xfrm>
        </p:grpSpPr>
        <p:sp>
          <p:nvSpPr>
            <p:cNvPr name="Freeform 21" id="21"/>
            <p:cNvSpPr/>
            <p:nvPr/>
          </p:nvSpPr>
          <p:spPr>
            <a:xfrm>
              <a:off x="0" y="0"/>
              <a:ext cx="1913890" cy="1913890"/>
            </a:xfrm>
            <a:custGeom>
              <a:avLst/>
              <a:gdLst/>
              <a:ahLst/>
              <a:cxnLst/>
              <a:rect r="r" b="b" t="t" l="l"/>
              <a:pathLst>
                <a:path h="1913890" w="1913890">
                  <a:moveTo>
                    <a:pt x="0" y="0"/>
                  </a:moveTo>
                  <a:lnTo>
                    <a:pt x="1913890" y="0"/>
                  </a:lnTo>
                  <a:lnTo>
                    <a:pt x="1913890" y="1913890"/>
                  </a:lnTo>
                  <a:lnTo>
                    <a:pt x="0" y="1913890"/>
                  </a:lnTo>
                  <a:close/>
                </a:path>
              </a:pathLst>
            </a:custGeom>
            <a:solidFill>
              <a:srgbClr val="FED7D3">
                <a:alpha val="11373"/>
              </a:srgbClr>
            </a:solidFill>
          </p:spPr>
        </p:sp>
      </p:grpSp>
      <p:grpSp>
        <p:nvGrpSpPr>
          <p:cNvPr name="Group 22" id="22"/>
          <p:cNvGrpSpPr/>
          <p:nvPr/>
        </p:nvGrpSpPr>
        <p:grpSpPr>
          <a:xfrm rot="1266345">
            <a:off x="5017477" y="1684571"/>
            <a:ext cx="536717" cy="541556"/>
            <a:chOff x="0" y="0"/>
            <a:chExt cx="24400589" cy="24620543"/>
          </a:xfrm>
        </p:grpSpPr>
        <p:sp>
          <p:nvSpPr>
            <p:cNvPr name="Freeform 23" id="23"/>
            <p:cNvSpPr/>
            <p:nvPr/>
          </p:nvSpPr>
          <p:spPr>
            <a:xfrm>
              <a:off x="0" y="0"/>
              <a:ext cx="24400590" cy="24620542"/>
            </a:xfrm>
            <a:custGeom>
              <a:avLst/>
              <a:gdLst/>
              <a:ahLst/>
              <a:cxnLst/>
              <a:rect r="r" b="b" t="t" l="l"/>
              <a:pathLst>
                <a:path h="24620542" w="24400590">
                  <a:moveTo>
                    <a:pt x="24174529" y="0"/>
                  </a:moveTo>
                  <a:lnTo>
                    <a:pt x="0" y="0"/>
                  </a:lnTo>
                  <a:lnTo>
                    <a:pt x="0" y="24620542"/>
                  </a:lnTo>
                  <a:lnTo>
                    <a:pt x="24400590" y="24620542"/>
                  </a:lnTo>
                  <a:lnTo>
                    <a:pt x="24400590" y="0"/>
                  </a:lnTo>
                  <a:lnTo>
                    <a:pt x="24174529" y="0"/>
                  </a:lnTo>
                  <a:close/>
                  <a:moveTo>
                    <a:pt x="24174529" y="24394483"/>
                  </a:moveTo>
                  <a:lnTo>
                    <a:pt x="228600" y="24394483"/>
                  </a:lnTo>
                  <a:lnTo>
                    <a:pt x="228600" y="228600"/>
                  </a:lnTo>
                  <a:lnTo>
                    <a:pt x="24174529" y="228600"/>
                  </a:lnTo>
                  <a:lnTo>
                    <a:pt x="24174529" y="24394483"/>
                  </a:lnTo>
                  <a:close/>
                </a:path>
              </a:pathLst>
            </a:custGeom>
            <a:solidFill>
              <a:srgbClr val="000000">
                <a:alpha val="11373"/>
              </a:srgbClr>
            </a:solidFill>
          </p:spPr>
        </p:sp>
      </p:grpSp>
      <p:grpSp>
        <p:nvGrpSpPr>
          <p:cNvPr name="Group 24" id="24"/>
          <p:cNvGrpSpPr/>
          <p:nvPr/>
        </p:nvGrpSpPr>
        <p:grpSpPr>
          <a:xfrm rot="-10800000">
            <a:off x="0" y="2546057"/>
            <a:ext cx="691030" cy="691030"/>
            <a:chOff x="0" y="0"/>
            <a:chExt cx="6350000" cy="6350000"/>
          </a:xfrm>
        </p:grpSpPr>
        <p:sp>
          <p:nvSpPr>
            <p:cNvPr name="Freeform 25" id="2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E1413">
                <a:alpha val="11373"/>
              </a:srgbClr>
            </a:solidFill>
          </p:spPr>
        </p:sp>
      </p:grpSp>
      <p:pic>
        <p:nvPicPr>
          <p:cNvPr name="Picture 26" id="26"/>
          <p:cNvPicPr>
            <a:picLocks noChangeAspect="true"/>
          </p:cNvPicPr>
          <p:nvPr/>
        </p:nvPicPr>
        <p:blipFill>
          <a:blip r:embed="rId3">
            <a:alphaModFix amt="117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10800000">
            <a:off x="103333" y="2546057"/>
            <a:ext cx="691030" cy="691030"/>
          </a:xfrm>
          <a:prstGeom prst="rect">
            <a:avLst/>
          </a:prstGeom>
        </p:spPr>
      </p:pic>
      <p:sp>
        <p:nvSpPr>
          <p:cNvPr name="TextBox 27" id="27"/>
          <p:cNvSpPr txBox="true"/>
          <p:nvPr/>
        </p:nvSpPr>
        <p:spPr>
          <a:xfrm rot="0">
            <a:off x="840229" y="1240616"/>
            <a:ext cx="3465025" cy="1648977"/>
          </a:xfrm>
          <a:prstGeom prst="rect">
            <a:avLst/>
          </a:prstGeom>
        </p:spPr>
        <p:txBody>
          <a:bodyPr anchor="t" rtlCol="false" tIns="0" lIns="0" bIns="0" rIns="0">
            <a:spAutoFit/>
          </a:bodyPr>
          <a:lstStyle/>
          <a:p>
            <a:pPr algn="ctr">
              <a:lnSpc>
                <a:spcPts val="1860"/>
              </a:lnSpc>
            </a:pPr>
            <a:r>
              <a:rPr lang="en-US" sz="1328" spc="201">
                <a:solidFill>
                  <a:srgbClr val="6D1413"/>
                </a:solidFill>
                <a:latin typeface="Poppins Light"/>
              </a:rPr>
              <a:t>Pand</a:t>
            </a:r>
            <a:r>
              <a:rPr lang="en-US" sz="1328" spc="201" u="none">
                <a:solidFill>
                  <a:srgbClr val="6D1413"/>
                </a:solidFill>
                <a:latin typeface="Poppins Light"/>
              </a:rPr>
              <a:t>as </a:t>
            </a:r>
          </a:p>
          <a:p>
            <a:pPr algn="ctr">
              <a:lnSpc>
                <a:spcPts val="1860"/>
              </a:lnSpc>
            </a:pPr>
          </a:p>
          <a:p>
            <a:pPr algn="ctr">
              <a:lnSpc>
                <a:spcPts val="1860"/>
              </a:lnSpc>
            </a:pPr>
            <a:r>
              <a:rPr lang="en-US" sz="1328" spc="201" u="none">
                <a:solidFill>
                  <a:srgbClr val="6D1413"/>
                </a:solidFill>
                <a:latin typeface="Poppins Light"/>
              </a:rPr>
              <a:t>N</a:t>
            </a:r>
            <a:r>
              <a:rPr lang="en-US" sz="1328" spc="201" u="none">
                <a:solidFill>
                  <a:srgbClr val="6D1413"/>
                </a:solidFill>
                <a:latin typeface="Poppins Light"/>
              </a:rPr>
              <a:t>umpy </a:t>
            </a:r>
          </a:p>
          <a:p>
            <a:pPr algn="ctr">
              <a:lnSpc>
                <a:spcPts val="1860"/>
              </a:lnSpc>
            </a:pPr>
          </a:p>
          <a:p>
            <a:pPr algn="ctr">
              <a:lnSpc>
                <a:spcPts val="1860"/>
              </a:lnSpc>
            </a:pPr>
            <a:r>
              <a:rPr lang="en-US" sz="1328" spc="201" u="none">
                <a:solidFill>
                  <a:srgbClr val="6D1413"/>
                </a:solidFill>
                <a:latin typeface="Poppins Light"/>
              </a:rPr>
              <a:t>M</a:t>
            </a:r>
            <a:r>
              <a:rPr lang="en-US" sz="1328" spc="201" u="none">
                <a:solidFill>
                  <a:srgbClr val="6D1413"/>
                </a:solidFill>
                <a:latin typeface="Poppins Light"/>
              </a:rPr>
              <a:t>atplotlib.pyplot </a:t>
            </a:r>
          </a:p>
          <a:p>
            <a:pPr algn="ctr">
              <a:lnSpc>
                <a:spcPts val="1860"/>
              </a:lnSpc>
            </a:pPr>
          </a:p>
          <a:p>
            <a:pPr algn="ctr">
              <a:lnSpc>
                <a:spcPts val="1860"/>
              </a:lnSpc>
            </a:pPr>
            <a:r>
              <a:rPr lang="en-US" sz="1328" spc="201" u="none">
                <a:solidFill>
                  <a:srgbClr val="6D1413"/>
                </a:solidFill>
                <a:latin typeface="Poppins Light"/>
              </a:rPr>
              <a:t>Sklearn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DAEfaSXm2D8</dc:identifier>
  <dcterms:modified xsi:type="dcterms:W3CDTF">2011-08-01T06:04:30Z</dcterms:modified>
  <cp:revision>1</cp:revision>
  <dc:title>Problem Statement</dc:title>
</cp:coreProperties>
</file>