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3771900" cx="5321300"/>
  <p:notesSz cx="6858000" cy="9144000"/>
  <p:embeddedFontLst>
    <p:embeddedFont>
      <p:font typeface="Poppins"/>
      <p:bold r:id="rId8"/>
      <p:boldItalic r:id="rId9"/>
    </p:embeddedFont>
    <p:embeddedFont>
      <p:font typeface="Poppins Medium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4" roundtripDataSignature="AMtx7mhIlFtLAPL8u2gOKeCtYy3Hrwle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oppinsMedium-bold.fntdata"/><Relationship Id="rId10" Type="http://schemas.openxmlformats.org/officeDocument/2006/relationships/font" Target="fonts/PoppinsMedium-regular.fntdata"/><Relationship Id="rId13" Type="http://schemas.openxmlformats.org/officeDocument/2006/relationships/font" Target="fonts/PoppinsMedium-boldItalic.fntdata"/><Relationship Id="rId12" Type="http://schemas.openxmlformats.org/officeDocument/2006/relationships/font" Target="fonts/Poppins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oppins-boldItalic.fntdata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oppi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E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-393250" y="-343094"/>
            <a:ext cx="6012626" cy="4570364"/>
            <a:chOff x="2820" y="0"/>
            <a:chExt cx="8016834" cy="6093819"/>
          </a:xfrm>
        </p:grpSpPr>
        <p:sp>
          <p:nvSpPr>
            <p:cNvPr id="85" name="Google Shape;85;p1"/>
            <p:cNvSpPr/>
            <p:nvPr/>
          </p:nvSpPr>
          <p:spPr>
            <a:xfrm>
              <a:off x="4126388" y="2433454"/>
              <a:ext cx="1461248" cy="1467798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D4E42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6" name="Google Shape;86;p1"/>
            <p:cNvPicPr preferRelativeResize="0"/>
            <p:nvPr/>
          </p:nvPicPr>
          <p:blipFill rotWithShape="1">
            <a:blip r:embed="rId3">
              <a:alphaModFix amt="11700"/>
            </a:blip>
            <a:srcRect b="0" l="0" r="0" t="0"/>
            <a:stretch/>
          </p:blipFill>
          <p:spPr>
            <a:xfrm>
              <a:off x="3903627" y="2433454"/>
              <a:ext cx="1467798" cy="14677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1"/>
            <p:cNvSpPr/>
            <p:nvPr/>
          </p:nvSpPr>
          <p:spPr>
            <a:xfrm rot="1266345">
              <a:off x="5140326" y="4876412"/>
              <a:ext cx="1061843" cy="1061843"/>
            </a:xfrm>
            <a:custGeom>
              <a:rect b="b" l="l" r="r" t="t"/>
              <a:pathLst>
                <a:path extrusionOk="0"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6E1413">
                <a:alpha val="11372"/>
              </a:srgbClr>
            </a:solidFill>
            <a:ln>
              <a:noFill/>
            </a:ln>
          </p:spPr>
        </p:sp>
        <p:sp>
          <p:nvSpPr>
            <p:cNvPr id="88" name="Google Shape;88;p1"/>
            <p:cNvSpPr/>
            <p:nvPr/>
          </p:nvSpPr>
          <p:spPr>
            <a:xfrm rot="1266345">
              <a:off x="4970268" y="4808942"/>
              <a:ext cx="1052357" cy="1061843"/>
            </a:xfrm>
            <a:custGeom>
              <a:rect b="b" l="l" r="r" t="t"/>
              <a:pathLst>
                <a:path extrusionOk="0" h="24620542" w="24400590">
                  <a:moveTo>
                    <a:pt x="24174529" y="0"/>
                  </a:moveTo>
                  <a:lnTo>
                    <a:pt x="0" y="0"/>
                  </a:lnTo>
                  <a:lnTo>
                    <a:pt x="0" y="24620542"/>
                  </a:lnTo>
                  <a:lnTo>
                    <a:pt x="24400590" y="24620542"/>
                  </a:lnTo>
                  <a:lnTo>
                    <a:pt x="24400590" y="0"/>
                  </a:lnTo>
                  <a:lnTo>
                    <a:pt x="24174529" y="0"/>
                  </a:lnTo>
                  <a:close/>
                  <a:moveTo>
                    <a:pt x="24174529" y="24394483"/>
                  </a:moveTo>
                  <a:lnTo>
                    <a:pt x="228600" y="24394483"/>
                  </a:lnTo>
                  <a:lnTo>
                    <a:pt x="228600" y="228600"/>
                  </a:lnTo>
                  <a:lnTo>
                    <a:pt x="24174529" y="228600"/>
                  </a:lnTo>
                  <a:lnTo>
                    <a:pt x="24174529" y="24394483"/>
                  </a:lnTo>
                  <a:close/>
                </a:path>
              </a:pathLst>
            </a:custGeom>
            <a:solidFill>
              <a:srgbClr val="000000">
                <a:alpha val="11372"/>
              </a:srgbClr>
            </a:solidFill>
            <a:ln>
              <a:noFill/>
            </a:ln>
          </p:spPr>
        </p:sp>
        <p:sp>
          <p:nvSpPr>
            <p:cNvPr id="89" name="Google Shape;89;p1"/>
            <p:cNvSpPr/>
            <p:nvPr/>
          </p:nvSpPr>
          <p:spPr>
            <a:xfrm>
              <a:off x="3633034" y="0"/>
              <a:ext cx="1178709" cy="1183992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D4E42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0" name="Google Shape;90;p1"/>
            <p:cNvPicPr preferRelativeResize="0"/>
            <p:nvPr/>
          </p:nvPicPr>
          <p:blipFill rotWithShape="1">
            <a:blip r:embed="rId3">
              <a:alphaModFix amt="11700"/>
            </a:blip>
            <a:srcRect b="0" l="0" r="0" t="0"/>
            <a:stretch/>
          </p:blipFill>
          <p:spPr>
            <a:xfrm>
              <a:off x="3453345" y="0"/>
              <a:ext cx="1183992" cy="11839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1"/>
            <p:cNvSpPr/>
            <p:nvPr/>
          </p:nvSpPr>
          <p:spPr>
            <a:xfrm rot="1266345">
              <a:off x="6884103" y="384956"/>
              <a:ext cx="990446" cy="990446"/>
            </a:xfrm>
            <a:custGeom>
              <a:rect b="b" l="l" r="r" t="t"/>
              <a:pathLst>
                <a:path extrusionOk="0"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ED7D3">
                <a:alpha val="11372"/>
              </a:srgbClr>
            </a:solidFill>
            <a:ln>
              <a:noFill/>
            </a:ln>
          </p:spPr>
        </p:sp>
        <p:sp>
          <p:nvSpPr>
            <p:cNvPr id="92" name="Google Shape;92;p1"/>
            <p:cNvSpPr/>
            <p:nvPr/>
          </p:nvSpPr>
          <p:spPr>
            <a:xfrm rot="1266345">
              <a:off x="6725480" y="322022"/>
              <a:ext cx="981597" cy="990446"/>
            </a:xfrm>
            <a:custGeom>
              <a:rect b="b" l="l" r="r" t="t"/>
              <a:pathLst>
                <a:path extrusionOk="0" h="24620542" w="24400590">
                  <a:moveTo>
                    <a:pt x="24174529" y="0"/>
                  </a:moveTo>
                  <a:lnTo>
                    <a:pt x="0" y="0"/>
                  </a:lnTo>
                  <a:lnTo>
                    <a:pt x="0" y="24620542"/>
                  </a:lnTo>
                  <a:lnTo>
                    <a:pt x="24400590" y="24620542"/>
                  </a:lnTo>
                  <a:lnTo>
                    <a:pt x="24400590" y="0"/>
                  </a:lnTo>
                  <a:lnTo>
                    <a:pt x="24174529" y="0"/>
                  </a:lnTo>
                  <a:close/>
                  <a:moveTo>
                    <a:pt x="24174529" y="24394483"/>
                  </a:moveTo>
                  <a:lnTo>
                    <a:pt x="228600" y="24394483"/>
                  </a:lnTo>
                  <a:lnTo>
                    <a:pt x="228600" y="228600"/>
                  </a:lnTo>
                  <a:lnTo>
                    <a:pt x="24174529" y="228600"/>
                  </a:lnTo>
                  <a:lnTo>
                    <a:pt x="24174529" y="24394483"/>
                  </a:lnTo>
                  <a:close/>
                </a:path>
              </a:pathLst>
            </a:custGeom>
            <a:solidFill>
              <a:srgbClr val="000000">
                <a:alpha val="11372"/>
              </a:srgbClr>
            </a:solidFill>
            <a:ln>
              <a:noFill/>
            </a:ln>
          </p:spPr>
        </p:sp>
        <p:sp>
          <p:nvSpPr>
            <p:cNvPr id="93" name="Google Shape;93;p1"/>
            <p:cNvSpPr/>
            <p:nvPr/>
          </p:nvSpPr>
          <p:spPr>
            <a:xfrm rot="10800000">
              <a:off x="2820" y="4361550"/>
              <a:ext cx="1258179" cy="1263818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E1413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4" name="Google Shape;94;p1"/>
            <p:cNvPicPr preferRelativeResize="0"/>
            <p:nvPr/>
          </p:nvPicPr>
          <p:blipFill rotWithShape="1">
            <a:blip r:embed="rId3">
              <a:alphaModFix amt="11700"/>
            </a:blip>
            <a:srcRect b="0" l="0" r="0" t="0"/>
            <a:stretch/>
          </p:blipFill>
          <p:spPr>
            <a:xfrm rot="10800000">
              <a:off x="188984" y="4361550"/>
              <a:ext cx="1263818" cy="12638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1"/>
            <p:cNvSpPr/>
            <p:nvPr/>
          </p:nvSpPr>
          <p:spPr>
            <a:xfrm rot="-1497179">
              <a:off x="569421" y="1228143"/>
              <a:ext cx="1367445" cy="1367445"/>
            </a:xfrm>
            <a:custGeom>
              <a:rect b="b" l="l" r="r" t="t"/>
              <a:pathLst>
                <a:path extrusionOk="0"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ED7D3">
                <a:alpha val="11372"/>
              </a:srgbClr>
            </a:solidFill>
            <a:ln>
              <a:noFill/>
            </a:ln>
          </p:spPr>
        </p:sp>
        <p:sp>
          <p:nvSpPr>
            <p:cNvPr id="96" name="Google Shape;96;p1"/>
            <p:cNvSpPr/>
            <p:nvPr/>
          </p:nvSpPr>
          <p:spPr>
            <a:xfrm rot="-1497179">
              <a:off x="356758" y="1329940"/>
              <a:ext cx="1355229" cy="1367445"/>
            </a:xfrm>
            <a:custGeom>
              <a:rect b="b" l="l" r="r" t="t"/>
              <a:pathLst>
                <a:path extrusionOk="0" h="24620542" w="24400590">
                  <a:moveTo>
                    <a:pt x="24174529" y="0"/>
                  </a:moveTo>
                  <a:lnTo>
                    <a:pt x="0" y="0"/>
                  </a:lnTo>
                  <a:lnTo>
                    <a:pt x="0" y="24620542"/>
                  </a:lnTo>
                  <a:lnTo>
                    <a:pt x="24400590" y="24620542"/>
                  </a:lnTo>
                  <a:lnTo>
                    <a:pt x="24400590" y="0"/>
                  </a:lnTo>
                  <a:lnTo>
                    <a:pt x="24174529" y="0"/>
                  </a:lnTo>
                  <a:close/>
                  <a:moveTo>
                    <a:pt x="24174529" y="24394483"/>
                  </a:moveTo>
                  <a:lnTo>
                    <a:pt x="228600" y="24394483"/>
                  </a:lnTo>
                  <a:lnTo>
                    <a:pt x="228600" y="228600"/>
                  </a:lnTo>
                  <a:lnTo>
                    <a:pt x="24174529" y="228600"/>
                  </a:lnTo>
                  <a:lnTo>
                    <a:pt x="24174529" y="24394483"/>
                  </a:lnTo>
                  <a:close/>
                </a:path>
              </a:pathLst>
            </a:custGeom>
            <a:solidFill>
              <a:srgbClr val="000000">
                <a:alpha val="11372"/>
              </a:srgbClr>
            </a:solidFill>
            <a:ln>
              <a:noFill/>
            </a:ln>
          </p:spPr>
        </p:sp>
      </p:grpSp>
      <p:sp>
        <p:nvSpPr>
          <p:cNvPr id="97" name="Google Shape;97;p1"/>
          <p:cNvSpPr/>
          <p:nvPr/>
        </p:nvSpPr>
        <p:spPr>
          <a:xfrm>
            <a:off x="313013" y="325583"/>
            <a:ext cx="1361455" cy="167926"/>
          </a:xfrm>
          <a:custGeom>
            <a:rect b="b" l="l" r="r" t="t"/>
            <a:pathLst>
              <a:path extrusionOk="0" h="152864" w="1239342">
                <a:moveTo>
                  <a:pt x="0" y="0"/>
                </a:moveTo>
                <a:lnTo>
                  <a:pt x="1239342" y="0"/>
                </a:lnTo>
                <a:lnTo>
                  <a:pt x="1239342" y="152864"/>
                </a:lnTo>
                <a:lnTo>
                  <a:pt x="0" y="152864"/>
                </a:lnTo>
                <a:close/>
              </a:path>
            </a:pathLst>
          </a:custGeom>
          <a:solidFill>
            <a:srgbClr val="ED4C41">
              <a:alpha val="76862"/>
            </a:srgbClr>
          </a:solidFill>
          <a:ln>
            <a:noFill/>
          </a:ln>
        </p:spPr>
      </p:sp>
      <p:pic>
        <p:nvPicPr>
          <p:cNvPr id="98" name="Google Shape;9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0000" y="3402000"/>
            <a:ext cx="378000" cy="37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176800" y="181484"/>
            <a:ext cx="2487200" cy="228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8" u="none" cap="none" strike="noStrike">
                <a:solidFill>
                  <a:srgbClr val="6D1413"/>
                </a:solidFill>
                <a:latin typeface="Poppins"/>
                <a:ea typeface="Poppins"/>
                <a:cs typeface="Poppins"/>
                <a:sym typeface="Poppins"/>
              </a:rPr>
              <a:t>PROBLEM STATEMENT 2</a:t>
            </a:r>
            <a:endParaRPr/>
          </a:p>
        </p:txBody>
      </p:sp>
      <p:sp>
        <p:nvSpPr>
          <p:cNvPr id="100" name="Google Shape;100;p1"/>
          <p:cNvSpPr txBox="1"/>
          <p:nvPr/>
        </p:nvSpPr>
        <p:spPr>
          <a:xfrm>
            <a:off x="378000" y="853110"/>
            <a:ext cx="4572000" cy="19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D4C4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Today we will leverage some Machine learning techniques to learn from existing data and predict outcomes.</a:t>
            </a:r>
            <a:endParaRPr/>
          </a:p>
          <a:p>
            <a:pPr indent="0" lvl="0" marL="0" marR="0" rtl="0" algn="just">
              <a:lnSpc>
                <a:spcPct val="13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ED4C4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just">
              <a:lnSpc>
                <a:spcPct val="13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ED4C4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 this assessment, we will develop a predictive model to determine if a person is suffering from COVID-19 based on the symptoms mentioned by the patient, thereby assisting in providing a valuable second opinion. </a:t>
            </a:r>
            <a:endParaRPr/>
          </a:p>
          <a:p>
            <a:pPr indent="0" lvl="0" marL="0" marR="0" rtl="0" algn="just">
              <a:lnSpc>
                <a:spcPct val="13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ED4C4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E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2"/>
          <p:cNvGrpSpPr/>
          <p:nvPr/>
        </p:nvGrpSpPr>
        <p:grpSpPr>
          <a:xfrm>
            <a:off x="-393250" y="-343094"/>
            <a:ext cx="6012626" cy="4570364"/>
            <a:chOff x="2820" y="0"/>
            <a:chExt cx="8016834" cy="6093819"/>
          </a:xfrm>
        </p:grpSpPr>
        <p:sp>
          <p:nvSpPr>
            <p:cNvPr id="106" name="Google Shape;106;p2"/>
            <p:cNvSpPr/>
            <p:nvPr/>
          </p:nvSpPr>
          <p:spPr>
            <a:xfrm>
              <a:off x="4126388" y="2433454"/>
              <a:ext cx="1461248" cy="1467798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D4E42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7" name="Google Shape;107;p2"/>
            <p:cNvPicPr preferRelativeResize="0"/>
            <p:nvPr/>
          </p:nvPicPr>
          <p:blipFill rotWithShape="1">
            <a:blip r:embed="rId3">
              <a:alphaModFix amt="11700"/>
            </a:blip>
            <a:srcRect b="0" l="0" r="0" t="0"/>
            <a:stretch/>
          </p:blipFill>
          <p:spPr>
            <a:xfrm>
              <a:off x="3903627" y="2433454"/>
              <a:ext cx="1467798" cy="14677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2"/>
            <p:cNvSpPr/>
            <p:nvPr/>
          </p:nvSpPr>
          <p:spPr>
            <a:xfrm rot="1266345">
              <a:off x="5140326" y="4876412"/>
              <a:ext cx="1061843" cy="1061843"/>
            </a:xfrm>
            <a:custGeom>
              <a:rect b="b" l="l" r="r" t="t"/>
              <a:pathLst>
                <a:path extrusionOk="0"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6E1413">
                <a:alpha val="11372"/>
              </a:srgbClr>
            </a:solidFill>
            <a:ln>
              <a:noFill/>
            </a:ln>
          </p:spPr>
        </p:sp>
        <p:sp>
          <p:nvSpPr>
            <p:cNvPr id="109" name="Google Shape;109;p2"/>
            <p:cNvSpPr/>
            <p:nvPr/>
          </p:nvSpPr>
          <p:spPr>
            <a:xfrm rot="1266345">
              <a:off x="4970268" y="4808942"/>
              <a:ext cx="1052357" cy="1061843"/>
            </a:xfrm>
            <a:custGeom>
              <a:rect b="b" l="l" r="r" t="t"/>
              <a:pathLst>
                <a:path extrusionOk="0" h="24620542" w="24400590">
                  <a:moveTo>
                    <a:pt x="24174529" y="0"/>
                  </a:moveTo>
                  <a:lnTo>
                    <a:pt x="0" y="0"/>
                  </a:lnTo>
                  <a:lnTo>
                    <a:pt x="0" y="24620542"/>
                  </a:lnTo>
                  <a:lnTo>
                    <a:pt x="24400590" y="24620542"/>
                  </a:lnTo>
                  <a:lnTo>
                    <a:pt x="24400590" y="0"/>
                  </a:lnTo>
                  <a:lnTo>
                    <a:pt x="24174529" y="0"/>
                  </a:lnTo>
                  <a:close/>
                  <a:moveTo>
                    <a:pt x="24174529" y="24394483"/>
                  </a:moveTo>
                  <a:lnTo>
                    <a:pt x="228600" y="24394483"/>
                  </a:lnTo>
                  <a:lnTo>
                    <a:pt x="228600" y="228600"/>
                  </a:lnTo>
                  <a:lnTo>
                    <a:pt x="24174529" y="228600"/>
                  </a:lnTo>
                  <a:lnTo>
                    <a:pt x="24174529" y="24394483"/>
                  </a:lnTo>
                  <a:close/>
                </a:path>
              </a:pathLst>
            </a:custGeom>
            <a:solidFill>
              <a:srgbClr val="000000">
                <a:alpha val="11372"/>
              </a:srgbClr>
            </a:solidFill>
            <a:ln>
              <a:noFill/>
            </a:ln>
          </p:spPr>
        </p:sp>
        <p:sp>
          <p:nvSpPr>
            <p:cNvPr id="110" name="Google Shape;110;p2"/>
            <p:cNvSpPr/>
            <p:nvPr/>
          </p:nvSpPr>
          <p:spPr>
            <a:xfrm>
              <a:off x="3633034" y="0"/>
              <a:ext cx="1178709" cy="1183992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D4E42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1" name="Google Shape;111;p2"/>
            <p:cNvPicPr preferRelativeResize="0"/>
            <p:nvPr/>
          </p:nvPicPr>
          <p:blipFill rotWithShape="1">
            <a:blip r:embed="rId3">
              <a:alphaModFix amt="11700"/>
            </a:blip>
            <a:srcRect b="0" l="0" r="0" t="0"/>
            <a:stretch/>
          </p:blipFill>
          <p:spPr>
            <a:xfrm>
              <a:off x="3453345" y="0"/>
              <a:ext cx="1183992" cy="11839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2"/>
            <p:cNvSpPr/>
            <p:nvPr/>
          </p:nvSpPr>
          <p:spPr>
            <a:xfrm rot="1266345">
              <a:off x="6884103" y="384956"/>
              <a:ext cx="990446" cy="990446"/>
            </a:xfrm>
            <a:custGeom>
              <a:rect b="b" l="l" r="r" t="t"/>
              <a:pathLst>
                <a:path extrusionOk="0"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ED7D3">
                <a:alpha val="11372"/>
              </a:srgbClr>
            </a:solidFill>
            <a:ln>
              <a:noFill/>
            </a:ln>
          </p:spPr>
        </p:sp>
        <p:sp>
          <p:nvSpPr>
            <p:cNvPr id="113" name="Google Shape;113;p2"/>
            <p:cNvSpPr/>
            <p:nvPr/>
          </p:nvSpPr>
          <p:spPr>
            <a:xfrm rot="1266345">
              <a:off x="6725480" y="322022"/>
              <a:ext cx="981597" cy="990446"/>
            </a:xfrm>
            <a:custGeom>
              <a:rect b="b" l="l" r="r" t="t"/>
              <a:pathLst>
                <a:path extrusionOk="0" h="24620542" w="24400590">
                  <a:moveTo>
                    <a:pt x="24174529" y="0"/>
                  </a:moveTo>
                  <a:lnTo>
                    <a:pt x="0" y="0"/>
                  </a:lnTo>
                  <a:lnTo>
                    <a:pt x="0" y="24620542"/>
                  </a:lnTo>
                  <a:lnTo>
                    <a:pt x="24400590" y="24620542"/>
                  </a:lnTo>
                  <a:lnTo>
                    <a:pt x="24400590" y="0"/>
                  </a:lnTo>
                  <a:lnTo>
                    <a:pt x="24174529" y="0"/>
                  </a:lnTo>
                  <a:close/>
                  <a:moveTo>
                    <a:pt x="24174529" y="24394483"/>
                  </a:moveTo>
                  <a:lnTo>
                    <a:pt x="228600" y="24394483"/>
                  </a:lnTo>
                  <a:lnTo>
                    <a:pt x="228600" y="228600"/>
                  </a:lnTo>
                  <a:lnTo>
                    <a:pt x="24174529" y="228600"/>
                  </a:lnTo>
                  <a:lnTo>
                    <a:pt x="24174529" y="24394483"/>
                  </a:lnTo>
                  <a:close/>
                </a:path>
              </a:pathLst>
            </a:custGeom>
            <a:solidFill>
              <a:srgbClr val="000000">
                <a:alpha val="11372"/>
              </a:srgbClr>
            </a:solidFill>
            <a:ln>
              <a:noFill/>
            </a:ln>
          </p:spPr>
        </p:sp>
        <p:sp>
          <p:nvSpPr>
            <p:cNvPr id="114" name="Google Shape;114;p2"/>
            <p:cNvSpPr/>
            <p:nvPr/>
          </p:nvSpPr>
          <p:spPr>
            <a:xfrm rot="10800000">
              <a:off x="2820" y="4361550"/>
              <a:ext cx="1258179" cy="1263818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E1413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5" name="Google Shape;115;p2"/>
            <p:cNvPicPr preferRelativeResize="0"/>
            <p:nvPr/>
          </p:nvPicPr>
          <p:blipFill rotWithShape="1">
            <a:blip r:embed="rId3">
              <a:alphaModFix amt="11700"/>
            </a:blip>
            <a:srcRect b="0" l="0" r="0" t="0"/>
            <a:stretch/>
          </p:blipFill>
          <p:spPr>
            <a:xfrm rot="10800000">
              <a:off x="188984" y="4361550"/>
              <a:ext cx="1263818" cy="12638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2"/>
            <p:cNvSpPr/>
            <p:nvPr/>
          </p:nvSpPr>
          <p:spPr>
            <a:xfrm rot="-1497179">
              <a:off x="569421" y="1228143"/>
              <a:ext cx="1367445" cy="1367445"/>
            </a:xfrm>
            <a:custGeom>
              <a:rect b="b" l="l" r="r" t="t"/>
              <a:pathLst>
                <a:path extrusionOk="0"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ED7D3">
                <a:alpha val="11372"/>
              </a:srgbClr>
            </a:solidFill>
            <a:ln>
              <a:noFill/>
            </a:ln>
          </p:spPr>
        </p:sp>
        <p:sp>
          <p:nvSpPr>
            <p:cNvPr id="117" name="Google Shape;117;p2"/>
            <p:cNvSpPr/>
            <p:nvPr/>
          </p:nvSpPr>
          <p:spPr>
            <a:xfrm rot="-1497179">
              <a:off x="356758" y="1329940"/>
              <a:ext cx="1355229" cy="1367445"/>
            </a:xfrm>
            <a:custGeom>
              <a:rect b="b" l="l" r="r" t="t"/>
              <a:pathLst>
                <a:path extrusionOk="0" h="24620542" w="24400590">
                  <a:moveTo>
                    <a:pt x="24174529" y="0"/>
                  </a:moveTo>
                  <a:lnTo>
                    <a:pt x="0" y="0"/>
                  </a:lnTo>
                  <a:lnTo>
                    <a:pt x="0" y="24620542"/>
                  </a:lnTo>
                  <a:lnTo>
                    <a:pt x="24400590" y="24620542"/>
                  </a:lnTo>
                  <a:lnTo>
                    <a:pt x="24400590" y="0"/>
                  </a:lnTo>
                  <a:lnTo>
                    <a:pt x="24174529" y="0"/>
                  </a:lnTo>
                  <a:close/>
                  <a:moveTo>
                    <a:pt x="24174529" y="24394483"/>
                  </a:moveTo>
                  <a:lnTo>
                    <a:pt x="228600" y="24394483"/>
                  </a:lnTo>
                  <a:lnTo>
                    <a:pt x="228600" y="228600"/>
                  </a:lnTo>
                  <a:lnTo>
                    <a:pt x="24174529" y="228600"/>
                  </a:lnTo>
                  <a:lnTo>
                    <a:pt x="24174529" y="24394483"/>
                  </a:lnTo>
                  <a:close/>
                </a:path>
              </a:pathLst>
            </a:custGeom>
            <a:solidFill>
              <a:srgbClr val="000000">
                <a:alpha val="11372"/>
              </a:srgbClr>
            </a:solidFill>
            <a:ln>
              <a:noFill/>
            </a:ln>
          </p:spPr>
        </p:sp>
      </p:grpSp>
      <p:sp>
        <p:nvSpPr>
          <p:cNvPr id="118" name="Google Shape;118;p2"/>
          <p:cNvSpPr/>
          <p:nvPr/>
        </p:nvSpPr>
        <p:spPr>
          <a:xfrm>
            <a:off x="331704" y="294037"/>
            <a:ext cx="1361455" cy="167926"/>
          </a:xfrm>
          <a:custGeom>
            <a:rect b="b" l="l" r="r" t="t"/>
            <a:pathLst>
              <a:path extrusionOk="0" h="152864" w="1239342">
                <a:moveTo>
                  <a:pt x="0" y="0"/>
                </a:moveTo>
                <a:lnTo>
                  <a:pt x="1239342" y="0"/>
                </a:lnTo>
                <a:lnTo>
                  <a:pt x="1239342" y="152864"/>
                </a:lnTo>
                <a:lnTo>
                  <a:pt x="0" y="152864"/>
                </a:lnTo>
                <a:close/>
              </a:path>
            </a:pathLst>
          </a:custGeom>
          <a:solidFill>
            <a:srgbClr val="ED4C41">
              <a:alpha val="76862"/>
            </a:srgbClr>
          </a:solidFill>
          <a:ln>
            <a:noFill/>
          </a:ln>
        </p:spPr>
      </p:sp>
      <p:pic>
        <p:nvPicPr>
          <p:cNvPr id="119" name="Google Shape;1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0000" y="3402000"/>
            <a:ext cx="378000" cy="37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"/>
          <p:cNvSpPr txBox="1"/>
          <p:nvPr/>
        </p:nvSpPr>
        <p:spPr>
          <a:xfrm>
            <a:off x="176800" y="181484"/>
            <a:ext cx="2307017" cy="228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8" u="none" cap="none" strike="noStrike">
                <a:solidFill>
                  <a:srgbClr val="6D1413"/>
                </a:solidFill>
                <a:latin typeface="Poppins"/>
                <a:ea typeface="Poppins"/>
                <a:cs typeface="Poppins"/>
                <a:sym typeface="Poppins"/>
              </a:rPr>
              <a:t>TASKS</a:t>
            </a:r>
            <a:endParaRPr/>
          </a:p>
        </p:txBody>
      </p:sp>
      <p:sp>
        <p:nvSpPr>
          <p:cNvPr id="121" name="Google Shape;121;p2"/>
          <p:cNvSpPr txBox="1"/>
          <p:nvPr/>
        </p:nvSpPr>
        <p:spPr>
          <a:xfrm>
            <a:off x="306412" y="857646"/>
            <a:ext cx="4715176" cy="2149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10" u="none" cap="none" strike="noStrike">
                <a:solidFill>
                  <a:srgbClr val="ED4C4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Build a classification model to determine whether a given patient is likely to suffer from COVID-19. </a:t>
            </a:r>
            <a:endParaRPr/>
          </a:p>
          <a:p>
            <a:pPr indent="0" lvl="0" marL="0" marR="0" rtl="0" algn="l">
              <a:lnSpc>
                <a:spcPct val="140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0" u="none" cap="none" strike="noStrike">
              <a:solidFill>
                <a:srgbClr val="ED4C4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109128" lvl="1" marL="218256" marR="0" rtl="0" algn="l">
              <a:lnSpc>
                <a:spcPct val="140099"/>
              </a:lnSpc>
              <a:spcBef>
                <a:spcPts val="0"/>
              </a:spcBef>
              <a:spcAft>
                <a:spcPts val="0"/>
              </a:spcAft>
              <a:buClr>
                <a:srgbClr val="ED4C41"/>
              </a:buClr>
              <a:buSzPts val="1010"/>
              <a:buFont typeface="Arial"/>
              <a:buChar char="•"/>
            </a:pPr>
            <a:r>
              <a:rPr b="0" i="0" lang="en-US" sz="1010" u="none" cap="none" strike="noStrike">
                <a:solidFill>
                  <a:srgbClr val="ED4C4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Visualize the dataset distribution</a:t>
            </a:r>
            <a:endParaRPr/>
          </a:p>
          <a:p>
            <a:pPr indent="-109128" lvl="1" marL="218256" marR="0" rtl="0" algn="l">
              <a:lnSpc>
                <a:spcPct val="140099"/>
              </a:lnSpc>
              <a:spcBef>
                <a:spcPts val="0"/>
              </a:spcBef>
              <a:spcAft>
                <a:spcPts val="0"/>
              </a:spcAft>
              <a:buClr>
                <a:srgbClr val="ED4C41"/>
              </a:buClr>
              <a:buSzPts val="1010"/>
              <a:buFont typeface="Arial"/>
              <a:buChar char="•"/>
            </a:pPr>
            <a:r>
              <a:rPr b="0" i="0" lang="en-US" sz="1010" u="none" cap="none" strike="noStrike">
                <a:solidFill>
                  <a:srgbClr val="ED4C4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Split the dataset for Training and Testing</a:t>
            </a:r>
            <a:endParaRPr/>
          </a:p>
          <a:p>
            <a:pPr indent="-109128" lvl="1" marL="218256" marR="0" rtl="0" algn="l">
              <a:lnSpc>
                <a:spcPct val="140099"/>
              </a:lnSpc>
              <a:spcBef>
                <a:spcPts val="0"/>
              </a:spcBef>
              <a:spcAft>
                <a:spcPts val="0"/>
              </a:spcAft>
              <a:buClr>
                <a:srgbClr val="ED4C41"/>
              </a:buClr>
              <a:buSzPts val="1010"/>
              <a:buFont typeface="Arial"/>
              <a:buChar char="•"/>
            </a:pPr>
            <a:r>
              <a:rPr b="0" i="0" lang="en-US" sz="1010" u="none" cap="none" strike="noStrike">
                <a:solidFill>
                  <a:srgbClr val="ED4C4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Perform Logistic Regression</a:t>
            </a:r>
            <a:endParaRPr/>
          </a:p>
          <a:p>
            <a:pPr indent="-109128" lvl="1" marL="218256" marR="0" rtl="0" algn="l">
              <a:lnSpc>
                <a:spcPct val="140099"/>
              </a:lnSpc>
              <a:spcBef>
                <a:spcPts val="0"/>
              </a:spcBef>
              <a:spcAft>
                <a:spcPts val="0"/>
              </a:spcAft>
              <a:buClr>
                <a:srgbClr val="ED4C41"/>
              </a:buClr>
              <a:buSzPts val="1010"/>
              <a:buFont typeface="Arial"/>
              <a:buChar char="•"/>
            </a:pPr>
            <a:r>
              <a:rPr b="0" i="0" lang="en-US" sz="1010" u="none" cap="none" strike="noStrike">
                <a:solidFill>
                  <a:srgbClr val="ED4C4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Perform Fine kNN(k-Nearest Neighbors algorithm)</a:t>
            </a:r>
            <a:endParaRPr/>
          </a:p>
          <a:p>
            <a:pPr indent="-109128" lvl="1" marL="218256" marR="0" rtl="0" algn="l">
              <a:lnSpc>
                <a:spcPct val="140099"/>
              </a:lnSpc>
              <a:spcBef>
                <a:spcPts val="0"/>
              </a:spcBef>
              <a:spcAft>
                <a:spcPts val="0"/>
              </a:spcAft>
              <a:buClr>
                <a:srgbClr val="ED4C41"/>
              </a:buClr>
              <a:buSzPts val="1010"/>
              <a:buFont typeface="Arial"/>
              <a:buChar char="•"/>
            </a:pPr>
            <a:r>
              <a:rPr b="0" i="0" lang="en-US" sz="1010" u="none" cap="none" strike="noStrike">
                <a:solidFill>
                  <a:srgbClr val="ED4C4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Build an SVM </a:t>
            </a:r>
            <a:endParaRPr/>
          </a:p>
          <a:p>
            <a:pPr indent="-109128" lvl="1" marL="218256" marR="0" rtl="0" algn="l">
              <a:lnSpc>
                <a:spcPct val="140099"/>
              </a:lnSpc>
              <a:spcBef>
                <a:spcPts val="0"/>
              </a:spcBef>
              <a:spcAft>
                <a:spcPts val="0"/>
              </a:spcAft>
              <a:buClr>
                <a:srgbClr val="ED4C41"/>
              </a:buClr>
              <a:buSzPts val="1010"/>
              <a:buFont typeface="Arial"/>
              <a:buChar char="•"/>
            </a:pPr>
            <a:r>
              <a:rPr b="0" i="0" lang="en-US" sz="1010" u="none" cap="none" strike="noStrike">
                <a:solidFill>
                  <a:srgbClr val="ED4C4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Perform Tree Classification</a:t>
            </a:r>
            <a:endParaRPr/>
          </a:p>
          <a:p>
            <a:pPr indent="-109128" lvl="1" marL="218256" marR="0" rtl="0" algn="l">
              <a:lnSpc>
                <a:spcPct val="140099"/>
              </a:lnSpc>
              <a:spcBef>
                <a:spcPts val="0"/>
              </a:spcBef>
              <a:spcAft>
                <a:spcPts val="0"/>
              </a:spcAft>
              <a:buClr>
                <a:srgbClr val="ED4C41"/>
              </a:buClr>
              <a:buSzPts val="1010"/>
              <a:buFont typeface="Arial"/>
              <a:buChar char="•"/>
            </a:pPr>
            <a:r>
              <a:rPr b="0" i="0" lang="en-US" sz="1010" u="none" cap="none" strike="noStrike">
                <a:solidFill>
                  <a:srgbClr val="ED4C4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Study the results in terms of True Positives, True Negatives, False Positives, and False Negatives : Confusion matrix</a:t>
            </a:r>
            <a:endParaRPr/>
          </a:p>
        </p:txBody>
      </p:sp>
      <p:sp>
        <p:nvSpPr>
          <p:cNvPr id="122" name="Google Shape;122;p2"/>
          <p:cNvSpPr/>
          <p:nvPr/>
        </p:nvSpPr>
        <p:spPr>
          <a:xfrm rot="-1497179">
            <a:off x="291627" y="2555150"/>
            <a:ext cx="345806" cy="345806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FED7D3">
              <a:alpha val="11372"/>
            </a:srgbClr>
          </a:solidFill>
          <a:ln>
            <a:noFill/>
          </a:ln>
        </p:spPr>
      </p:sp>
      <p:sp>
        <p:nvSpPr>
          <p:cNvPr id="123" name="Google Shape;123;p2"/>
          <p:cNvSpPr/>
          <p:nvPr/>
        </p:nvSpPr>
        <p:spPr>
          <a:xfrm rot="-1497179">
            <a:off x="237848" y="2580893"/>
            <a:ext cx="342716" cy="345806"/>
          </a:xfrm>
          <a:custGeom>
            <a:rect b="b" l="l" r="r" t="t"/>
            <a:pathLst>
              <a:path extrusionOk="0" h="24620542" w="24400590">
                <a:moveTo>
                  <a:pt x="24174529" y="0"/>
                </a:moveTo>
                <a:lnTo>
                  <a:pt x="0" y="0"/>
                </a:lnTo>
                <a:lnTo>
                  <a:pt x="0" y="24620542"/>
                </a:lnTo>
                <a:lnTo>
                  <a:pt x="24400590" y="24620542"/>
                </a:lnTo>
                <a:lnTo>
                  <a:pt x="24400590" y="0"/>
                </a:lnTo>
                <a:lnTo>
                  <a:pt x="24174529" y="0"/>
                </a:lnTo>
                <a:close/>
                <a:moveTo>
                  <a:pt x="24174529" y="24394483"/>
                </a:moveTo>
                <a:lnTo>
                  <a:pt x="228600" y="24394483"/>
                </a:lnTo>
                <a:lnTo>
                  <a:pt x="228600" y="228600"/>
                </a:lnTo>
                <a:lnTo>
                  <a:pt x="24174529" y="228600"/>
                </a:lnTo>
                <a:lnTo>
                  <a:pt x="24174529" y="24394483"/>
                </a:lnTo>
                <a:close/>
              </a:path>
            </a:pathLst>
          </a:custGeom>
          <a:solidFill>
            <a:srgbClr val="000000">
              <a:alpha val="11372"/>
            </a:srgbClr>
          </a:solid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