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1" r:id="rId6"/>
    <p:sldId id="283" r:id="rId7"/>
    <p:sldId id="279" r:id="rId8"/>
    <p:sldId id="281" r:id="rId9"/>
    <p:sldId id="289" r:id="rId10"/>
    <p:sldId id="291" r:id="rId11"/>
    <p:sldId id="280" r:id="rId12"/>
    <p:sldId id="257" r:id="rId13"/>
    <p:sldId id="275" r:id="rId14"/>
    <p:sldId id="276" r:id="rId15"/>
    <p:sldId id="284" r:id="rId16"/>
    <p:sldId id="285" r:id="rId17"/>
    <p:sldId id="286" r:id="rId18"/>
    <p:sldId id="287" r:id="rId19"/>
    <p:sldId id="288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71"/>
            <p14:sldId id="283"/>
            <p14:sldId id="279"/>
            <p14:sldId id="281"/>
            <p14:sldId id="289"/>
            <p14:sldId id="291"/>
            <p14:sldId id="280"/>
            <p14:sldId id="257"/>
            <p14:sldId id="275"/>
            <p14:sldId id="276"/>
            <p14:sldId id="284"/>
            <p14:sldId id="285"/>
            <p14:sldId id="286"/>
            <p14:sldId id="287"/>
            <p14:sldId id="288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FDC575-DEC8-FAE4-6552-7A2BD638862A}" v="32" dt="2025-04-23T04:26:12.713"/>
    <p1510:client id="{7AC880A6-F14E-127F-B386-90EE58E41F3B}" v="465" dt="2025-04-23T05:05:07.887"/>
    <p1510:client id="{E6E7D741-C00B-8550-EA96-BF26E330E14D}" v="702" dt="2025-04-23T04:05:07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08-May-25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08-May-25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https://aseblr-my.sharepoint.com/:x:/g/personal/bl_en_u4eac21075_bl_students_amrita_edu/EVMOkk2eTkBNqtnUrsGRbMQBWTL3iWxojzXG1VUzfUlVOg?e=IwgUuB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48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08-May-25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08-May-25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kthimahendran/cyclone-intensity-prediction-indianocean/dat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Cyclone Intensity Estimation Using Deep Learning Models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01DA91-D7B9-33E7-4F6B-3ED2150D4FFF}"/>
              </a:ext>
            </a:extLst>
          </p:cNvPr>
          <p:cNvSpPr txBox="1"/>
          <p:nvPr/>
        </p:nvSpPr>
        <p:spPr>
          <a:xfrm>
            <a:off x="952500" y="3619500"/>
            <a:ext cx="10160000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cs typeface="Segoe UI"/>
              </a:rPr>
              <a:t>Batch 1</a:t>
            </a:r>
          </a:p>
          <a:p>
            <a:pPr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cs typeface="Segoe UI"/>
              </a:rPr>
              <a:t>Team Members:</a:t>
            </a:r>
          </a:p>
          <a:p>
            <a:r>
              <a:rPr lang="en-US" dirty="0">
                <a:solidFill>
                  <a:srgbClr val="000000"/>
                </a:solidFill>
                <a:cs typeface="Segoe UI"/>
              </a:rPr>
              <a:t>BL.EN.U4EAC21035 Konduru Praveen Karthik</a:t>
            </a:r>
            <a:br>
              <a:rPr lang="en-US" dirty="0">
                <a:solidFill>
                  <a:schemeClr val="bg1"/>
                </a:solidFill>
                <a:cs typeface="Segoe UI"/>
              </a:rPr>
            </a:br>
            <a:r>
              <a:rPr lang="en-US" dirty="0">
                <a:solidFill>
                  <a:srgbClr val="000000"/>
                </a:solidFill>
                <a:cs typeface="Segoe UI"/>
              </a:rPr>
              <a:t>BL.EN.U4EAC21071 Sri Sai Suhas Sanisetty</a:t>
            </a:r>
          </a:p>
          <a:p>
            <a:r>
              <a:rPr lang="en-US" dirty="0">
                <a:solidFill>
                  <a:srgbClr val="000000"/>
                </a:solidFill>
                <a:cs typeface="Segoe UI"/>
              </a:rPr>
              <a:t>BL.EN.U4EAC21075 </a:t>
            </a:r>
            <a:r>
              <a:rPr lang="en-US" dirty="0" err="1">
                <a:solidFill>
                  <a:srgbClr val="000000"/>
                </a:solidFill>
                <a:cs typeface="Segoe UI"/>
              </a:rPr>
              <a:t>Tarduvai</a:t>
            </a:r>
            <a:r>
              <a:rPr lang="en-US" dirty="0">
                <a:solidFill>
                  <a:srgbClr val="000000"/>
                </a:solidFill>
                <a:cs typeface="Segoe UI"/>
              </a:rPr>
              <a:t> Satvik Gupta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/>
                <a:cs typeface="Segoe UI Light"/>
              </a:rPr>
              <a:t>Performance Of CNN</a:t>
            </a:r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E2E5C84-2325-1E75-A7AC-EBD9280854F1}"/>
              </a:ext>
            </a:extLst>
          </p:cNvPr>
          <p:cNvSpPr txBox="1">
            <a:spLocks/>
          </p:cNvSpPr>
          <p:nvPr/>
        </p:nvSpPr>
        <p:spPr>
          <a:xfrm>
            <a:off x="529887" y="1431010"/>
            <a:ext cx="11133810" cy="47908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Epochs = 20: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ea typeface="+mn-lt"/>
              <a:cs typeface="+mn-lt"/>
            </a:endParaRPr>
          </a:p>
          <a:p>
            <a:pPr marL="514350" lvl="1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Train R²: 0.785 | MAE: 12.34 | MSE: 254.72</a:t>
            </a:r>
            <a:endParaRPr lang="en-US">
              <a:cs typeface="Segoe UI"/>
            </a:endParaRPr>
          </a:p>
          <a:p>
            <a:pPr marL="514350" lvl="1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Validation R²: 0.7284 | MAE: 13.63 | MSE: 327.53</a:t>
            </a:r>
            <a:endParaRPr lang="en-US">
              <a:cs typeface="Segoe UI"/>
            </a:endParaRPr>
          </a:p>
          <a:p>
            <a:pPr marL="514350" lvl="1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Test R²: 0.7276 | MAE: 13.72 | MSE: 321.18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Insights: Stable generalization across splits; performs well.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Limitations: Requires fine-tuning.</a:t>
            </a: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cs typeface="Times New Roman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Training converged rapidly without overfitting.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Still room for improvement through regularization or deeper layers.</a:t>
            </a:r>
            <a:endParaRPr lang="en-US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/>
                <a:cs typeface="Segoe UI Light"/>
              </a:rPr>
              <a:t>Alternate Models used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1A8E8B-7102-3F3E-03C8-920297D4070A}"/>
              </a:ext>
            </a:extLst>
          </p:cNvPr>
          <p:cNvSpPr txBox="1">
            <a:spLocks/>
          </p:cNvSpPr>
          <p:nvPr/>
        </p:nvSpPr>
        <p:spPr>
          <a:xfrm>
            <a:off x="682287" y="1583410"/>
            <a:ext cx="11133810" cy="47908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PSO + Linear 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Segoe UI"/>
              </a:rPr>
              <a:t>Regression / Ridge / Lasso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: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ea typeface="+mn-lt"/>
              <a:cs typeface="Times New Roman"/>
            </a:endParaRPr>
          </a:p>
          <a:p>
            <a:pPr marL="514350" lvl="1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Works well for reduced dimensionality.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  <a:p>
            <a:pPr marL="514350" lvl="1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Ridge best with alpha = 100 → MAE: 22, R²: 0.31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PSO + SVM (RBF kernel):</a:t>
            </a:r>
            <a:endParaRPr lang="en-US"/>
          </a:p>
          <a:p>
            <a:pPr marL="514350" lvl="1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Outstanding performance with selected features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  <a:p>
            <a:pPr marL="514350" lvl="1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MAE: 14.9, R²: 0.64 (Test)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Better generalization with fewer assumptions than neural networks.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Easier to interpret and faster to train for real-time applications.</a:t>
            </a:r>
            <a:endParaRPr lang="en-US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51277-3C82-A7C0-5DBE-DE1F3E262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3F75334-04ED-1BB8-63D0-EAC81870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/>
                <a:cs typeface="Segoe UI Light"/>
              </a:rPr>
              <a:t>2nd Best Performing Model</a:t>
            </a:r>
            <a:endParaRPr lang="en-US" baseline="30000">
              <a:cs typeface="Segoe UI Light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7E6DDD5-77F1-E6E7-729B-FAE7E62661FA}"/>
              </a:ext>
            </a:extLst>
          </p:cNvPr>
          <p:cNvSpPr txBox="1">
            <a:spLocks/>
          </p:cNvSpPr>
          <p:nvPr/>
        </p:nvSpPr>
        <p:spPr>
          <a:xfrm>
            <a:off x="682287" y="1583410"/>
            <a:ext cx="11133810" cy="47908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Feature selection using PSO (feature count = 2141)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Model: SVM with RBF kernel, C=100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Results:  MAE: 14.9, R²: 0.64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Code Snippet (Scikit-learn):</a:t>
            </a:r>
            <a:b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</a:b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 from sklearn.svm import SVR
 model = SVR(kernel='rbf', C=100)
 model.fit(X_train_selected, y_train)
 y_pred = model.predict(X_test_selected)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Conclusion: Best hybrid model when using PSO for feature optimization.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Combines robust feature selection with powerful non-linear regression.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Suitable for rapid prediction deployment after initial training.</a:t>
            </a:r>
            <a:br>
              <a:rPr lang="en-US"/>
            </a:br>
            <a:endParaRPr lang="en-US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60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57052-75B0-588E-9D33-F1B221692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3964B75-4119-D46F-4414-9727F340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/>
                <a:cs typeface="Segoe UI Light"/>
              </a:rPr>
              <a:t>Summary Of Results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1DB758-3867-A92C-C7CB-F5AE82BB8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48" y="1256201"/>
            <a:ext cx="11018227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77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55A5B-29FF-8D70-D486-9CAE7EA29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25A55AD-723B-09FF-F8A1-F5E86D46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/>
                <a:cs typeface="Segoe UI Light"/>
              </a:rPr>
              <a:t>Output of 1st Best Performing Model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95BD38-2C25-E966-FCE8-8EE2BF71F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47" y="1524377"/>
            <a:ext cx="3228698" cy="32066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9D79FB-C00B-8891-6F91-5629A683D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336" y="1461189"/>
            <a:ext cx="3120197" cy="3317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309901-29BA-8B12-DCF7-FFAE095CA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047" y="5149436"/>
            <a:ext cx="150495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9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D6BF9-660F-7C7D-059B-CF7794A9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A8BBF59-1AD0-B417-3438-37364341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/>
                <a:cs typeface="Segoe UI Light"/>
              </a:rPr>
              <a:t>Output of 2nd Best Performing Model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CC91AD-1320-980A-505B-925858C9C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054" y="2275009"/>
            <a:ext cx="3495675" cy="3714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97CB84-FB77-F000-7487-284CEB9CA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69" y="2272445"/>
            <a:ext cx="3708154" cy="37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6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EE39F-7E8F-FB51-87DF-33256A9CA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9D19325-CB03-07E8-5014-327DE4AB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/>
                <a:cs typeface="Segoe UI Light"/>
              </a:rPr>
              <a:t>Conclusion &amp; Future Scope</a:t>
            </a:r>
            <a:endParaRPr lang="en-US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8DCC1E4-753F-2F04-FE4A-E3D3808A23CC}"/>
              </a:ext>
            </a:extLst>
          </p:cNvPr>
          <p:cNvSpPr txBox="1">
            <a:spLocks/>
          </p:cNvSpPr>
          <p:nvPr/>
        </p:nvSpPr>
        <p:spPr>
          <a:xfrm>
            <a:off x="682287" y="1583410"/>
            <a:ext cx="11133810" cy="47908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CNN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Segoe UI"/>
              </a:rPr>
              <a:t> provides a solid base model for cyclone prediction.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PSO is powerful for feature selection, not CNN weight tuning.</a:t>
            </a:r>
            <a:endParaRPr lang="en-US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Hybrid models (e.g., CNN + SVM) offer a balanced trade-off.</a:t>
            </a:r>
            <a:endParaRPr lang="en-US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Model performance depends on smart preprocessing and optimization.</a:t>
            </a:r>
            <a:endParaRPr lang="en-US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Evaluation metrics confirm generalization capabilities.</a:t>
            </a:r>
            <a:endParaRPr lang="en-US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Open avenues for further experimentation with ensemble methods.</a:t>
            </a:r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63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661AA-B5AB-3051-E07B-693115C9F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FE685B2-E9F8-DE8D-AA89-DC9B2358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/>
                <a:cs typeface="Segoe UI Light"/>
              </a:rPr>
              <a:t>References</a:t>
            </a:r>
            <a:endParaRPr lang="en-US"/>
          </a:p>
        </p:txBody>
      </p:sp>
      <p:sp>
        <p:nvSpPr>
          <p:cNvPr id="16" name="Content Placeholder 17">
            <a:extLst>
              <a:ext uri="{FF2B5EF4-FFF2-40B4-BE49-F238E27FC236}">
                <a16:creationId xmlns:a16="http://schemas.microsoft.com/office/drawing/2014/main" id="{4E48C558-1316-0ED7-A5C5-1A83BE3B4C4D}"/>
              </a:ext>
            </a:extLst>
          </p:cNvPr>
          <p:cNvSpPr txBox="1">
            <a:spLocks/>
          </p:cNvSpPr>
          <p:nvPr/>
        </p:nvSpPr>
        <p:spPr>
          <a:xfrm>
            <a:off x="521289" y="1296100"/>
            <a:ext cx="11081666" cy="52496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000"/>
              </a:spcAft>
              <a:buAutoNum type="arabicPeriod"/>
            </a:pPr>
            <a:r>
              <a:rPr lang="en-US">
                <a:ea typeface="+mn-lt"/>
                <a:cs typeface="+mn-lt"/>
                <a:hlinkClick r:id="rId2"/>
              </a:rPr>
              <a:t>Cyclone_Intensity_Prediction_IndianOcean</a:t>
            </a:r>
            <a:endParaRPr lang="en-US">
              <a:latin typeface="Times New Roman"/>
              <a:cs typeface="Segoe UI"/>
            </a:endParaRPr>
          </a:p>
          <a:p>
            <a:pPr>
              <a:spcAft>
                <a:spcPts val="2000"/>
              </a:spcAft>
              <a:buAutoNum type="arabicPeriod"/>
            </a:pPr>
            <a:r>
              <a:rPr lang="en-US">
                <a:latin typeface="Times New Roman"/>
                <a:cs typeface="Segoe UI"/>
              </a:rPr>
              <a:t>U</a:t>
            </a:r>
            <a:r>
              <a:rPr lang="en-US">
                <a:latin typeface="Times New Roman"/>
                <a:ea typeface="+mn-lt"/>
                <a:cs typeface="+mn-lt"/>
              </a:rPr>
              <a:t>. N, J. Vinod, K. M. Komal and J. James, "Deep Learning Based Cyclone Intensity Estimation using INSAT-3D IR Imagery," 2024 IEEE International Conference on Interdisciplinary Approaches in Technology and Management for Social Innovation (IATMSI), Gwalior, India, 2024, pp. 1-5.</a:t>
            </a:r>
            <a:endParaRPr lang="en-US"/>
          </a:p>
          <a:p>
            <a:pPr>
              <a:spcAft>
                <a:spcPts val="2000"/>
              </a:spcAft>
              <a:buAutoNum type="arabicPeriod"/>
            </a:pPr>
            <a:r>
              <a:rPr lang="en-US">
                <a:latin typeface="Times New Roman"/>
                <a:ea typeface="+mn-lt"/>
                <a:cs typeface="+mn-lt"/>
              </a:rPr>
              <a:t>M. -S. Chen and C. -J. Zhang, "Deep learning fusion of multi-channel satellite images improves the accuracy of tropical cyclone intensity estimation," 2024 16th International Conference on Intelligent Human-Machine Systems and Cybernetics (IHMSC), Hangzhou, China, 2024, pp. 124-127.</a:t>
            </a:r>
          </a:p>
          <a:p>
            <a:pPr>
              <a:spcAft>
                <a:spcPts val="2000"/>
              </a:spcAft>
              <a:buAutoNum type="arabicPeriod"/>
            </a:pPr>
            <a:r>
              <a:rPr lang="en-US">
                <a:latin typeface="Times New Roman"/>
                <a:ea typeface="+mn-lt"/>
                <a:cs typeface="+mn-lt"/>
              </a:rPr>
              <a:t>S. Shakya, S. Kumar and M. Goswami, "Deep Learning Algorithm for Satellite Imaging Based Cyclone Detection," in IEEE Journal of Selected Topics in Applied Earth Observations and Remote Sensing, vol. 13, pp. 827-839, 2020.</a:t>
            </a:r>
          </a:p>
          <a:p>
            <a:pPr>
              <a:spcAft>
                <a:spcPts val="2000"/>
              </a:spcAft>
              <a:buAutoNum type="arabicPeriod"/>
            </a:pPr>
            <a:r>
              <a:rPr lang="en-US" err="1">
                <a:latin typeface="Times New Roman"/>
                <a:ea typeface="+mn-lt"/>
                <a:cs typeface="+mn-lt"/>
              </a:rPr>
              <a:t>Panangadan</a:t>
            </a:r>
            <a:r>
              <a:rPr lang="en-US">
                <a:latin typeface="Times New Roman"/>
                <a:ea typeface="+mn-lt"/>
                <a:cs typeface="+mn-lt"/>
              </a:rPr>
              <a:t>, Anand, Shen-</a:t>
            </a:r>
            <a:r>
              <a:rPr lang="en-US" err="1">
                <a:latin typeface="Times New Roman"/>
                <a:ea typeface="+mn-lt"/>
                <a:cs typeface="+mn-lt"/>
              </a:rPr>
              <a:t>Shyang</a:t>
            </a:r>
            <a:r>
              <a:rPr lang="en-US">
                <a:latin typeface="Times New Roman"/>
                <a:ea typeface="+mn-lt"/>
                <a:cs typeface="+mn-lt"/>
              </a:rPr>
              <a:t> Ho, and Ashit Talukder. "Cyclone tracking using multiple satellite image sources." Proceedings of the 17th ACM SIGSPATIAL International Conference on Advances in Geographic Information Systems.</a:t>
            </a:r>
          </a:p>
        </p:txBody>
      </p:sp>
    </p:spTree>
    <p:extLst>
      <p:ext uri="{BB962C8B-B14F-4D97-AF65-F5344CB8AC3E}">
        <p14:creationId xmlns:p14="http://schemas.microsoft.com/office/powerpoint/2010/main" val="11061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latin typeface="Segoe UI Light"/>
                <a:cs typeface="Segoe UI Light"/>
              </a:rPr>
              <a:t>Introduction</a:t>
            </a:r>
            <a:endParaRPr lang="en-US"/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19524" y="1524708"/>
            <a:ext cx="10472920" cy="4788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  <a:defRPr/>
            </a:pPr>
            <a:r>
              <a:rPr lang="en-US" sz="1800" dirty="0">
                <a:latin typeface="Times New Roman"/>
                <a:ea typeface="+mn-lt"/>
                <a:cs typeface="+mn-lt"/>
              </a:rPr>
              <a:t>Cyclones cause widespread damage; early intensity prediction is critical.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  <a:defRPr/>
            </a:pPr>
            <a:r>
              <a:rPr lang="en-US" sz="1800" dirty="0">
                <a:latin typeface="Times New Roman"/>
                <a:ea typeface="+mn-lt"/>
                <a:cs typeface="+mn-lt"/>
              </a:rPr>
              <a:t>Traditional statistical models lack adaptability and spatial learning.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  <a:defRPr/>
            </a:pPr>
            <a:r>
              <a:rPr lang="en-US" sz="1800" dirty="0">
                <a:latin typeface="Times New Roman"/>
                <a:ea typeface="+mn-lt"/>
                <a:cs typeface="+mn-lt"/>
              </a:rPr>
              <a:t>Deep learning and hybrid AI approaches can potentially enhance accuracy.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  <a:defRPr/>
            </a:pPr>
            <a:r>
              <a:rPr lang="en-US" sz="1800" dirty="0">
                <a:latin typeface="Times New Roman"/>
                <a:ea typeface="+mn-lt"/>
                <a:cs typeface="+mn-lt"/>
              </a:rPr>
              <a:t>This project investigates CNNs, PSO, SVR, and regression models.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  <a:defRPr/>
            </a:pPr>
            <a:r>
              <a:rPr lang="en-US" sz="1800" dirty="0">
                <a:latin typeface="Times New Roman"/>
                <a:ea typeface="+mn-lt"/>
                <a:cs typeface="+mn-lt"/>
              </a:rPr>
              <a:t>Focused on the Indian Ocean region with real satellite data.</a:t>
            </a:r>
          </a:p>
          <a:p>
            <a:pPr>
              <a:buFont typeface="Arial"/>
              <a:buChar char="•"/>
              <a:defRPr/>
            </a:pPr>
            <a:r>
              <a:rPr lang="en-US" sz="1800" dirty="0">
                <a:latin typeface="Times New Roman"/>
                <a:ea typeface="+mn-lt"/>
                <a:cs typeface="+mn-lt"/>
              </a:rPr>
              <a:t>Aims to contribute to improved disaster response and mitigation systems.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800" dirty="0">
              <a:latin typeface="Times New Roman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F26C2-0821-F720-3F28-E590FA520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ECCAF48-EACF-8C58-CAF6-1DEB1E7A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>
                <a:latin typeface="Segoe UI Light"/>
                <a:cs typeface="Segoe UI Light"/>
              </a:rPr>
              <a:t>Problem Statement</a:t>
            </a:r>
            <a:endParaRPr lang="en-US">
              <a:cs typeface="Segoe UI Light"/>
            </a:endParaRPr>
          </a:p>
        </p:txBody>
      </p:sp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BF690400-5073-60CA-A38A-86923214ED84}"/>
              </a:ext>
            </a:extLst>
          </p:cNvPr>
          <p:cNvSpPr txBox="1">
            <a:spLocks/>
          </p:cNvSpPr>
          <p:nvPr/>
        </p:nvSpPr>
        <p:spPr>
          <a:xfrm>
            <a:off x="521290" y="1524708"/>
            <a:ext cx="11057784" cy="48875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  <a:defRPr/>
            </a:pPr>
            <a:r>
              <a:rPr lang="en-US" sz="1600">
                <a:latin typeface="Times New Roman"/>
                <a:ea typeface="+mn-lt"/>
                <a:cs typeface="+mn-lt"/>
              </a:rPr>
              <a:t>Accurate cyclone intensity prediction is challenging due to chaotic atmospheric dynamics.</a:t>
            </a:r>
            <a:endParaRPr lang="en-US" sz="1600">
              <a:latin typeface="Times New Roman"/>
              <a:cs typeface="Times New Roman"/>
            </a:endParaRPr>
          </a:p>
          <a:p>
            <a:pPr>
              <a:buFont typeface="Arial"/>
              <a:buChar char="•"/>
              <a:defRPr/>
            </a:pPr>
            <a:r>
              <a:rPr lang="en-US" sz="1600">
                <a:latin typeface="Times New Roman"/>
                <a:ea typeface="+mn-lt"/>
                <a:cs typeface="+mn-lt"/>
              </a:rPr>
              <a:t>Traditional meteorological models may fail to capture spatial texture in satellite imagery.</a:t>
            </a:r>
          </a:p>
          <a:p>
            <a:pPr>
              <a:buFont typeface="Arial"/>
              <a:buChar char="•"/>
              <a:defRPr/>
            </a:pPr>
            <a:r>
              <a:rPr lang="en-US" sz="1600">
                <a:latin typeface="Times New Roman"/>
                <a:ea typeface="+mn-lt"/>
                <a:cs typeface="+mn-lt"/>
              </a:rPr>
              <a:t>Need for models that can automatically learn relevant features from image data.</a:t>
            </a:r>
          </a:p>
          <a:p>
            <a:pPr>
              <a:buFont typeface="Arial"/>
              <a:buChar char="•"/>
              <a:defRPr/>
            </a:pPr>
            <a:r>
              <a:rPr lang="en-US" sz="1600">
                <a:latin typeface="Times New Roman"/>
                <a:ea typeface="+mn-lt"/>
                <a:cs typeface="+mn-lt"/>
              </a:rPr>
              <a:t>This project addresses the challenge using deep learning and hybrid optimization methods.</a:t>
            </a:r>
            <a:endParaRPr lang="en-US" sz="1600">
              <a:latin typeface="Times New Roman"/>
              <a:cs typeface="Times New Roman"/>
            </a:endParaRPr>
          </a:p>
          <a:p>
            <a:pPr>
              <a:buFont typeface="Arial"/>
              <a:buChar char="•"/>
              <a:defRPr/>
            </a:pPr>
            <a:r>
              <a:rPr lang="en-US" sz="1600">
                <a:latin typeface="Times New Roman"/>
                <a:ea typeface="+mn-lt"/>
                <a:cs typeface="+mn-lt"/>
              </a:rPr>
              <a:t>Goal: Predict cyclone intensity (Vmax) using infrared imagery.</a:t>
            </a:r>
            <a:endParaRPr lang="en-US" sz="1600">
              <a:latin typeface="Times New Roman"/>
              <a:cs typeface="Times New Roman"/>
            </a:endParaRPr>
          </a:p>
          <a:p>
            <a:pPr>
              <a:buFont typeface="Arial"/>
              <a:buChar char="•"/>
              <a:defRPr/>
            </a:pPr>
            <a:r>
              <a:rPr lang="en-US" sz="1600">
                <a:latin typeface="Times New Roman"/>
                <a:ea typeface="+mn-lt"/>
                <a:cs typeface="+mn-lt"/>
              </a:rPr>
              <a:t>Deliver robust predictions across unseen data for real-time forecasting use.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sz="1600">
              <a:latin typeface="Times New Roman"/>
              <a:ea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78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/>
                <a:cs typeface="Segoe UI Light"/>
              </a:rPr>
              <a:t>Objectives</a:t>
            </a:r>
            <a:endParaRPr lang="en-US"/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5115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104221" y="1509586"/>
            <a:ext cx="7718103" cy="408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Develop a predictive model for cyclone intensity.</a:t>
            </a: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01072" y="243849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105750" y="2441176"/>
            <a:ext cx="8716744" cy="4093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Use CNN and hybrid approaches like PSO + SVR and PSO + Regression.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cs typeface="Times New Roman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01072" y="3375179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93179" y="3378602"/>
            <a:ext cx="8602706" cy="4501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Optimize model performance using metaheuristic algorithms.</a:t>
            </a: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01072" y="4233139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104221" y="4200445"/>
            <a:ext cx="9086412" cy="4416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Identify models best suited for operational use</a:t>
            </a:r>
          </a:p>
        </p:txBody>
      </p:sp>
      <p:grpSp>
        <p:nvGrpSpPr>
          <p:cNvPr id="9" name="Group 8" descr="Small circle with number 3 inside  indicating step 3">
            <a:extLst>
              <a:ext uri="{FF2B5EF4-FFF2-40B4-BE49-F238E27FC236}">
                <a16:creationId xmlns:a16="http://schemas.microsoft.com/office/drawing/2014/main" id="{95421505-A240-02EE-8FFE-0F5D49661546}"/>
              </a:ext>
            </a:extLst>
          </p:cNvPr>
          <p:cNvGrpSpPr/>
          <p:nvPr/>
        </p:nvGrpSpPr>
        <p:grpSpPr bwMode="blackWhite">
          <a:xfrm>
            <a:off x="501071" y="5143019"/>
            <a:ext cx="558179" cy="409838"/>
            <a:chOff x="6953426" y="711274"/>
            <a:chExt cx="558179" cy="409838"/>
          </a:xfrm>
        </p:grpSpPr>
        <p:sp>
          <p:nvSpPr>
            <p:cNvPr id="10" name="Oval 9" descr="Small circle">
              <a:extLst>
                <a:ext uri="{FF2B5EF4-FFF2-40B4-BE49-F238E27FC236}">
                  <a16:creationId xmlns:a16="http://schemas.microsoft.com/office/drawing/2014/main" id="{DDE5CC46-7664-BC5F-60A9-6F865F84EFE9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 descr="Number 3">
              <a:extLst>
                <a:ext uri="{FF2B5EF4-FFF2-40B4-BE49-F238E27FC236}">
                  <a16:creationId xmlns:a16="http://schemas.microsoft.com/office/drawing/2014/main" id="{61D9E26A-9F54-D3F5-AB55-61793EB2BA0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12" name="Content Placeholder 17">
            <a:extLst>
              <a:ext uri="{FF2B5EF4-FFF2-40B4-BE49-F238E27FC236}">
                <a16:creationId xmlns:a16="http://schemas.microsoft.com/office/drawing/2014/main" id="{1BC716D8-E214-8C5A-FEB4-7AD6D223F6CB}"/>
              </a:ext>
            </a:extLst>
          </p:cNvPr>
          <p:cNvSpPr txBox="1">
            <a:spLocks/>
          </p:cNvSpPr>
          <p:nvPr/>
        </p:nvSpPr>
        <p:spPr>
          <a:xfrm>
            <a:off x="1093178" y="5146443"/>
            <a:ext cx="8437055" cy="5385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Provide interpretable results and benchmark multiple techniques.</a:t>
            </a: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cs typeface="Segoe UI"/>
            </a:endParaRPr>
          </a:p>
        </p:txBody>
      </p:sp>
      <p:grpSp>
        <p:nvGrpSpPr>
          <p:cNvPr id="13" name="Group 12" descr="Small circle with number 4 inside  indicating step 4">
            <a:extLst>
              <a:ext uri="{FF2B5EF4-FFF2-40B4-BE49-F238E27FC236}">
                <a16:creationId xmlns:a16="http://schemas.microsoft.com/office/drawing/2014/main" id="{3C437D5C-4385-6C4C-F0DA-EC7DBE321B4C}"/>
              </a:ext>
            </a:extLst>
          </p:cNvPr>
          <p:cNvGrpSpPr/>
          <p:nvPr/>
        </p:nvGrpSpPr>
        <p:grpSpPr bwMode="blackWhite">
          <a:xfrm>
            <a:off x="501071" y="6000979"/>
            <a:ext cx="558179" cy="409838"/>
            <a:chOff x="6953426" y="711274"/>
            <a:chExt cx="558179" cy="409838"/>
          </a:xfrm>
        </p:grpSpPr>
        <p:sp>
          <p:nvSpPr>
            <p:cNvPr id="14" name="Oval 13" descr="Small circle">
              <a:extLst>
                <a:ext uri="{FF2B5EF4-FFF2-40B4-BE49-F238E27FC236}">
                  <a16:creationId xmlns:a16="http://schemas.microsoft.com/office/drawing/2014/main" id="{7E43E176-0853-6DA6-9970-0942EE4DAC5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 descr="Number 4">
              <a:extLst>
                <a:ext uri="{FF2B5EF4-FFF2-40B4-BE49-F238E27FC236}">
                  <a16:creationId xmlns:a16="http://schemas.microsoft.com/office/drawing/2014/main" id="{F82DFD7C-2A84-8D89-7EC9-3AB90D6BE1F3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sp>
        <p:nvSpPr>
          <p:cNvPr id="16" name="Content Placeholder 17">
            <a:extLst>
              <a:ext uri="{FF2B5EF4-FFF2-40B4-BE49-F238E27FC236}">
                <a16:creationId xmlns:a16="http://schemas.microsoft.com/office/drawing/2014/main" id="{464DC6A1-7E0F-14DD-C056-3DC46CA2B7C1}"/>
              </a:ext>
            </a:extLst>
          </p:cNvPr>
          <p:cNvSpPr txBox="1">
            <a:spLocks/>
          </p:cNvSpPr>
          <p:nvPr/>
        </p:nvSpPr>
        <p:spPr>
          <a:xfrm>
            <a:off x="1104221" y="5979328"/>
            <a:ext cx="9086412" cy="4416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Validate robustness across training, validation, and test splits.</a:t>
            </a:r>
          </a:p>
          <a:p>
            <a:pPr marL="0" indent="0">
              <a:spcAft>
                <a:spcPts val="2000"/>
              </a:spcAft>
              <a:buNone/>
              <a:defRPr/>
            </a:pP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/>
                <a:cs typeface="Segoe UI Light"/>
              </a:rPr>
              <a:t>Literature Survey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2CF1F3F-CE77-536B-8DBA-1F2D8C3D6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178308"/>
              </p:ext>
            </p:extLst>
          </p:nvPr>
        </p:nvGraphicFramePr>
        <p:xfrm>
          <a:off x="521208" y="1251285"/>
          <a:ext cx="11141403" cy="5606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140">
                  <a:extLst>
                    <a:ext uri="{9D8B030D-6E8A-4147-A177-3AD203B41FA5}">
                      <a16:colId xmlns:a16="http://schemas.microsoft.com/office/drawing/2014/main" val="1328431465"/>
                    </a:ext>
                  </a:extLst>
                </a:gridCol>
                <a:gridCol w="1292684">
                  <a:extLst>
                    <a:ext uri="{9D8B030D-6E8A-4147-A177-3AD203B41FA5}">
                      <a16:colId xmlns:a16="http://schemas.microsoft.com/office/drawing/2014/main" val="109505801"/>
                    </a:ext>
                  </a:extLst>
                </a:gridCol>
                <a:gridCol w="2342147">
                  <a:extLst>
                    <a:ext uri="{9D8B030D-6E8A-4147-A177-3AD203B41FA5}">
                      <a16:colId xmlns:a16="http://schemas.microsoft.com/office/drawing/2014/main" val="3134457040"/>
                    </a:ext>
                  </a:extLst>
                </a:gridCol>
                <a:gridCol w="2927632">
                  <a:extLst>
                    <a:ext uri="{9D8B030D-6E8A-4147-A177-3AD203B41FA5}">
                      <a16:colId xmlns:a16="http://schemas.microsoft.com/office/drawing/2014/main" val="1276410103"/>
                    </a:ext>
                  </a:extLst>
                </a:gridCol>
                <a:gridCol w="1856900">
                  <a:extLst>
                    <a:ext uri="{9D8B030D-6E8A-4147-A177-3AD203B41FA5}">
                      <a16:colId xmlns:a16="http://schemas.microsoft.com/office/drawing/2014/main" val="4081330622"/>
                    </a:ext>
                  </a:extLst>
                </a:gridCol>
                <a:gridCol w="1856900">
                  <a:extLst>
                    <a:ext uri="{9D8B030D-6E8A-4147-A177-3AD203B41FA5}">
                      <a16:colId xmlns:a16="http://schemas.microsoft.com/office/drawing/2014/main" val="3649713333"/>
                    </a:ext>
                  </a:extLst>
                </a:gridCol>
              </a:tblGrid>
              <a:tr h="651463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SI.No.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used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Gap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897510"/>
                  </a:ext>
                </a:extLst>
              </a:tr>
              <a:tr h="895966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Larning Based Cyclone Intensity Estimation using INSAT -3D IR Imagery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deep learning to estimate cyclone strength from satellite images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Dvorak Technique, CNN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Focuses only on intensity estimation, not path prediction.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087022"/>
                  </a:ext>
                </a:extLst>
              </a:tr>
              <a:tr h="1178838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based Tropical Cyclone Intensity Estimation System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Estimates wind speed of cyclones using deep learning from satellite dataset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CNN, Advanced Dvorak Technique(ADT), Deviation Angle Variance (DAVT)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Struggles with accuracy for weaker storms with disorganized cloud patterns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403278"/>
                  </a:ext>
                </a:extLst>
              </a:tr>
              <a:tr h="1300595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Algorithm for Satellite Imaging-Based Cyclone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study focuses on classifying satellite images to detect cyclones and predict their path using deep learning.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Optical flow, interpolation, backward-warping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high-resolution satellite data. Better methods for predicting storms in real -time are needed.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304874"/>
                  </a:ext>
                </a:extLst>
              </a:tr>
              <a:tr h="1579853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Cyclone Tracking Using Multiple Satellite Image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introduces a system to track cyclones using multiple satellite images. It combines different detection methods for accuracy.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Hough transform, particle filter, Kalman filter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Struggles with low-resolution or incomplete satellite data. Improvements needed to handle diverse data sources.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01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79627-3245-5493-9CF1-5CD1A8031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829512-A2BD-7A67-59E7-42BD7D56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/>
                <a:cs typeface="Segoe UI Light"/>
              </a:rPr>
              <a:t>Dataset Description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BC866B-DA7A-1423-0A6F-3BA7B0EA128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29887" y="1431010"/>
            <a:ext cx="11133810" cy="47908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cs typeface="Segoe UI"/>
              </a:rPr>
              <a:t>Source: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cs typeface="Segoe UI"/>
              </a:rPr>
              <a:t> Kaggle Dataset - "Cyclone Intensity Prediction - Indian Ocean"</a:t>
            </a:r>
            <a:endParaRPr lang="en-US" sz="1600" b="1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Content Overview:</a:t>
            </a: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cs typeface="Segoe UI"/>
            </a:endParaRPr>
          </a:p>
          <a:p>
            <a:pPr marL="514350" lvl="1" indent="-285750">
              <a:buFont typeface="Courier New"/>
              <a:buChar char="o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Satellite infrared (IR) images of cyclones over the Indian Ocean.</a:t>
            </a: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cs typeface="Segoe UI"/>
            </a:endParaRPr>
          </a:p>
          <a:p>
            <a:pPr marL="514350" lvl="1" indent="-285750">
              <a:buFont typeface="Courier New"/>
              <a:buChar char="o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Each image represents a snapshot of cyclone activity.</a:t>
            </a: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cs typeface="Segoe UI"/>
            </a:endParaRPr>
          </a:p>
          <a:p>
            <a:pPr marL="514350" lvl="1" indent="-285750">
              <a:buFont typeface="Courier New"/>
              <a:buChar char="o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Labels provided as Vmax (maximum wind speed/intensity in knots).</a:t>
            </a: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cs typeface="Segoe UI"/>
            </a:endParaRPr>
          </a:p>
          <a:p>
            <a:pPr>
              <a:buFont typeface="Arial"/>
              <a:buChar char="•"/>
            </a:pPr>
            <a:r>
              <a:rPr 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    Data Composition:</a:t>
            </a: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cs typeface="Segoe UI"/>
            </a:endParaRPr>
          </a:p>
          <a:p>
            <a:pPr lvl="2">
              <a:buFont typeface="Wingdings"/>
              <a:buChar char="§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cs typeface="Segoe UI"/>
              </a:rPr>
              <a:t>Infrared/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: Contains grayscale cyclone IR images.</a:t>
            </a: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cs typeface="Segoe UI"/>
            </a:endParaRPr>
          </a:p>
          <a:p>
            <a:pPr lvl="2">
              <a:buFont typeface="Wingdings"/>
              <a:buChar char="§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cs typeface="Segoe UI"/>
              </a:rPr>
              <a:t>label.csv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: Contains 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cs typeface="Segoe UI"/>
              </a:rPr>
              <a:t>Filename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 and 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cs typeface="Segoe UI"/>
              </a:rPr>
              <a:t>Vmax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 columns.</a:t>
            </a: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8684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81694-8DA9-BCE0-8493-723A4B8A0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5033C3-1135-4F3B-324E-0BCE3EE4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/>
                <a:cs typeface="Segoe UI Light"/>
              </a:rPr>
              <a:t>Dataset Description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B2BE67-4D35-61A7-C7F4-DD00CA628A4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29887" y="1431010"/>
            <a:ext cx="11133810" cy="479088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cs typeface="Segoe UI"/>
              </a:rPr>
              <a:t>Image Characteristics:</a:t>
            </a: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cs typeface="Segoe UI"/>
            </a:endParaRPr>
          </a:p>
          <a:p>
            <a:pPr lvl="2">
              <a:buFont typeface="Wingdings"/>
              <a:buChar char="§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Resolution: ~64x64 pixels used in modeling (resized from originals).</a:t>
            </a: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cs typeface="Segoe UI"/>
            </a:endParaRPr>
          </a:p>
          <a:p>
            <a:pPr lvl="2">
              <a:buFont typeface="Wingdings"/>
              <a:buChar char="§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Grayscale (1 channel) input.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Dataset Size:</a:t>
            </a: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ea typeface="+mn-lt"/>
              <a:cs typeface="+mn-lt"/>
            </a:endParaRPr>
          </a:p>
          <a:p>
            <a:pPr lvl="2">
              <a:buFont typeface="Wingdings"/>
              <a:buChar char="§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15101 labeled images used for training and testing.</a:t>
            </a: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Challenge: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 Predicting a continuous value (regression) from visual texture and shape of cloud formations.</a:t>
            </a: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Potential for expansion with 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cs typeface="Segoe UI"/>
              </a:rPr>
              <a:t>time-series 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IR image stacking.</a:t>
            </a: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cs typeface="Segoe U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cs typeface="Segoe UI"/>
              </a:rPr>
              <a:t>Dataset is publicly available, 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aiding 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cs typeface="Segoe UI"/>
              </a:rPr>
              <a:t>reproducibility 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and benchmarking.</a:t>
            </a:r>
          </a:p>
        </p:txBody>
      </p:sp>
    </p:spTree>
    <p:extLst>
      <p:ext uri="{BB962C8B-B14F-4D97-AF65-F5344CB8AC3E}">
        <p14:creationId xmlns:p14="http://schemas.microsoft.com/office/powerpoint/2010/main" val="410802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DC9379D-85F4-8663-9F44-0F6250D261E4}"/>
              </a:ext>
            </a:extLst>
          </p:cNvPr>
          <p:cNvSpPr txBox="1">
            <a:spLocks/>
          </p:cNvSpPr>
          <p:nvPr/>
        </p:nvSpPr>
        <p:spPr>
          <a:xfrm>
            <a:off x="529887" y="1431010"/>
            <a:ext cx="11133810" cy="47908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Preprocessing steps:</a:t>
            </a: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ea typeface="+mn-lt"/>
              <a:cs typeface="+mn-lt"/>
            </a:endParaRPr>
          </a:p>
          <a:p>
            <a:pPr marL="742950" lvl="2">
              <a:lnSpc>
                <a:spcPct val="100000"/>
              </a:lnSpc>
              <a:buFont typeface="Wingdings"/>
              <a:buChar char="§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Resizing images to 64x64 pixels</a:t>
            </a:r>
          </a:p>
          <a:p>
            <a:pPr marL="742950" lvl="2">
              <a:lnSpc>
                <a:spcPct val="100000"/>
              </a:lnSpc>
              <a:buFont typeface="Wingdings"/>
              <a:buChar char="§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Grayscale normalization [0,1]</a:t>
            </a: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cs typeface="Segoe UI"/>
            </a:endParaRPr>
          </a:p>
          <a:p>
            <a:pPr marL="742950" lvl="2">
              <a:lnSpc>
                <a:spcPct val="100000"/>
              </a:lnSpc>
              <a:buFont typeface="Wingdings"/>
              <a:buChar char="§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Mapping Filename to full path</a:t>
            </a: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cs typeface="Segoe UI"/>
            </a:endParaRPr>
          </a:p>
          <a:p>
            <a:pPr marL="742950" lvl="2">
              <a:lnSpc>
                <a:spcPct val="100000"/>
              </a:lnSpc>
              <a:buFont typeface="Wingdings"/>
              <a:buChar char="§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Extracting Vmax labels from label.csv</a:t>
            </a: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cs typeface="Segoe UI"/>
            </a:endParaRPr>
          </a:p>
          <a:p>
            <a:pPr marL="742950" lvl="2">
              <a:lnSpc>
                <a:spcPct val="100000"/>
              </a:lnSpc>
              <a:buFont typeface="Wingdings"/>
              <a:buChar char="§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Splitting: Train (70%), Validation (15%), Test (15%)</a:t>
            </a: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Goal: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 Prepare consistent inputs for deep learning and regression models.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Data augmented through shuffling and batching.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Ensures uniform scale across all samples to reduce bias.</a:t>
            </a:r>
          </a:p>
          <a:p>
            <a:pPr marL="171450" indent="-171450">
              <a:buFont typeface="Arial"/>
              <a:buChar char="•"/>
            </a:pPr>
            <a:endParaRPr lang="en-US" sz="1600">
              <a:latin typeface="Times New Roman"/>
              <a:cs typeface="Segoe UI"/>
            </a:endParaRPr>
          </a:p>
          <a:p>
            <a:pPr marL="171450" indent="-171450">
              <a:buFont typeface="Arial"/>
              <a:buChar char="•"/>
            </a:pPr>
            <a:endParaRPr lang="en-US" sz="1600">
              <a:latin typeface="Times New Roman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sz="1600" b="1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Segoe UI Light"/>
                <a:cs typeface="Segoe UI Light"/>
              </a:rPr>
              <a:t>CNN Model Architecture</a:t>
            </a:r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13312E6E-3A2D-1184-8175-C00ED93D12FA}"/>
              </a:ext>
            </a:extLst>
          </p:cNvPr>
          <p:cNvSpPr txBox="1">
            <a:spLocks/>
          </p:cNvSpPr>
          <p:nvPr/>
        </p:nvSpPr>
        <p:spPr>
          <a:xfrm>
            <a:off x="529887" y="1431010"/>
            <a:ext cx="11133810" cy="47908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+mn-lt"/>
              </a:rPr>
              <a:t>Layer</a:t>
            </a: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Segoe UI"/>
              </a:rPr>
              <a:t> 1: Conv2D (16 filters, 3x3) + ReLU + MaxPool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Layer 2: Conv2D (32 filters, 3x3) + ReLU + MaxPool</a:t>
            </a:r>
            <a:endParaRPr lang="en-US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Layer 3: Conv2D (64 filters, 3x3) + ReLU + MaxPool</a:t>
            </a:r>
            <a:endParaRPr lang="en-US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Flatten → Dense (128 units) → Output (1 unit for regression)</a:t>
            </a:r>
            <a:endParaRPr lang="en-US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Training: Adam optimizer, MSE loss, 20 epochs</a:t>
            </a:r>
            <a:endParaRPr lang="en-US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Batch Size: 32, Input Shape: (1, 64, 64)</a:t>
            </a:r>
            <a:endParaRPr lang="en-US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 sz="1600">
                <a:solidFill>
                  <a:prstClr val="black">
                    <a:lumMod val="75000"/>
                    <a:lumOff val="25000"/>
                  </a:prstClr>
                </a:solidFill>
                <a:latin typeface="Times New Roman"/>
                <a:ea typeface="+mn-lt"/>
                <a:cs typeface="Times New Roman"/>
              </a:rPr>
              <a:t>No dropout used; kept minimal for interpretability.</a:t>
            </a:r>
            <a:endParaRPr lang="en-US"/>
          </a:p>
          <a:p>
            <a:pPr>
              <a:lnSpc>
                <a:spcPct val="100000"/>
              </a:lnSpc>
            </a:pPr>
            <a:endParaRPr lang="en-US" sz="1600">
              <a:solidFill>
                <a:prstClr val="black">
                  <a:lumMod val="75000"/>
                  <a:lumOff val="25000"/>
                </a:prstClr>
              </a:solidFill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3EE4EA-81C0-48D0-BEBD-A2EFD6B38B4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{B8BD66DF-27C8-4282-AE93-AD704BFA7FE7}tf10001108_win32</Template>
  <TotalTime>156</TotalTime>
  <Words>1351</Words>
  <Application>Microsoft Office PowerPoint</Application>
  <PresentationFormat>Widescreen</PresentationFormat>
  <Paragraphs>145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Arial,Sans-Serif</vt:lpstr>
      <vt:lpstr>Calibri</vt:lpstr>
      <vt:lpstr>Courier New</vt:lpstr>
      <vt:lpstr>Segoe UI</vt:lpstr>
      <vt:lpstr>Segoe UI Light</vt:lpstr>
      <vt:lpstr>Segoe UI Semibold</vt:lpstr>
      <vt:lpstr>Times New Roman</vt:lpstr>
      <vt:lpstr>Wingdings</vt:lpstr>
      <vt:lpstr>Custom</vt:lpstr>
      <vt:lpstr>Cyclone Intensity Estimation Using Deep Learning Models</vt:lpstr>
      <vt:lpstr>Introduction</vt:lpstr>
      <vt:lpstr>Problem Statement</vt:lpstr>
      <vt:lpstr>Objectives</vt:lpstr>
      <vt:lpstr>Literature Survey</vt:lpstr>
      <vt:lpstr>Dataset Description</vt:lpstr>
      <vt:lpstr>Dataset Description</vt:lpstr>
      <vt:lpstr>Data Preprocessing</vt:lpstr>
      <vt:lpstr>CNN Model Architecture</vt:lpstr>
      <vt:lpstr>Performance Of CNN</vt:lpstr>
      <vt:lpstr>Alternate Models used</vt:lpstr>
      <vt:lpstr>2nd Best Performing Model</vt:lpstr>
      <vt:lpstr>Summary Of Results</vt:lpstr>
      <vt:lpstr>Output of 1st Best Performing Model</vt:lpstr>
      <vt:lpstr>Output of 2nd Best Performing Model</vt:lpstr>
      <vt:lpstr>Conclusion &amp; Future Scope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 Sai Suhas Sanisetty</dc:creator>
  <cp:keywords/>
  <cp:lastModifiedBy>Taduvai Satvik Gupta</cp:lastModifiedBy>
  <cp:revision>13</cp:revision>
  <dcterms:created xsi:type="dcterms:W3CDTF">2025-04-23T03:37:22Z</dcterms:created>
  <dcterms:modified xsi:type="dcterms:W3CDTF">2025-05-08T08:31:03Z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