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9" r:id="rId1"/>
    <p:sldMasterId id="2147483861" r:id="rId2"/>
  </p:sldMasterIdLst>
  <p:notesMasterIdLst>
    <p:notesMasterId r:id="rId23"/>
  </p:notesMasterIdLst>
  <p:sldIdLst>
    <p:sldId id="265" r:id="rId3"/>
    <p:sldId id="257" r:id="rId4"/>
    <p:sldId id="272" r:id="rId5"/>
    <p:sldId id="266" r:id="rId6"/>
    <p:sldId id="267" r:id="rId7"/>
    <p:sldId id="268" r:id="rId8"/>
    <p:sldId id="269" r:id="rId9"/>
    <p:sldId id="270" r:id="rId10"/>
    <p:sldId id="276" r:id="rId11"/>
    <p:sldId id="277" r:id="rId12"/>
    <p:sldId id="278" r:id="rId13"/>
    <p:sldId id="279" r:id="rId14"/>
    <p:sldId id="280" r:id="rId15"/>
    <p:sldId id="281" r:id="rId16"/>
    <p:sldId id="282" r:id="rId17"/>
    <p:sldId id="283" r:id="rId18"/>
    <p:sldId id="271"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11445-E067-45ED-BC6F-941892D9178A}" v="123" dt="2023-12-12T08:46:59.445"/>
    <p1510:client id="{EB1B975F-FC2B-CCCF-2B95-833DCE6E8C18}" v="2" dt="2023-12-11T12:21:17.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82" d="100"/>
          <a:sy n="82" d="100"/>
        </p:scale>
        <p:origin x="6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0162C-6669-4AE6-9385-07DE39EAAB9F}"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091ED-1CD7-473E-BB88-821CDC34CF8A}" type="slidenum">
              <a:rPr lang="en-IN" smtClean="0"/>
              <a:t>‹#›</a:t>
            </a:fld>
            <a:endParaRPr lang="en-IN"/>
          </a:p>
        </p:txBody>
      </p:sp>
    </p:spTree>
    <p:extLst>
      <p:ext uri="{BB962C8B-B14F-4D97-AF65-F5344CB8AC3E}">
        <p14:creationId xmlns:p14="http://schemas.microsoft.com/office/powerpoint/2010/main" val="270347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49298C-E0E9-4C0E-B3A7-847B996C0BD3}"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5837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785E70-8106-4B2C-9C80-D6BC31314D10}"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345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7926E1-DEAB-4FCA-886F-305AA5420033}"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4079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9298C-E0E9-4C0E-B3A7-847B996C0BD3}"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39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FCA1E-C077-4841-97EE-F7F17C64ABC8}"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0468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6AC13-9DCF-4812-9707-7467DCAC482A}"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164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99DB0-00B8-41B2-9A22-FA5C6E5B20A5}" type="datetime1">
              <a:rPr lang="en-US" smtClean="0"/>
              <a:t>12/12/2023</a:t>
            </a:fld>
            <a:endParaRPr lang="en-US" dirty="0"/>
          </a:p>
        </p:txBody>
      </p:sp>
      <p:sp>
        <p:nvSpPr>
          <p:cNvPr id="6" name="Footer Placeholder 5"/>
          <p:cNvSpPr>
            <a:spLocks noGrp="1"/>
          </p:cNvSpPr>
          <p:nvPr>
            <p:ph type="ftr" sz="quarter" idx="11"/>
          </p:nvPr>
        </p:nvSpPr>
        <p:spPr/>
        <p:txBody>
          <a:body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41206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F82F9F-E24F-41AF-BA6F-01E72AF6EA6B}" type="datetime1">
              <a:rPr lang="en-US" smtClean="0"/>
              <a:t>12/12/2023</a:t>
            </a:fld>
            <a:endParaRPr lang="en-US" dirty="0"/>
          </a:p>
        </p:txBody>
      </p:sp>
      <p:sp>
        <p:nvSpPr>
          <p:cNvPr id="8" name="Footer Placeholder 7"/>
          <p:cNvSpPr>
            <a:spLocks noGrp="1"/>
          </p:cNvSpPr>
          <p:nvPr>
            <p:ph type="ftr" sz="quarter" idx="11"/>
          </p:nvPr>
        </p:nvSpPr>
        <p:spPr/>
        <p:txBody>
          <a:bodyPr/>
          <a:lstStyle/>
          <a:p>
            <a:r>
              <a:rPr lang="en-US"/>
              <a:t>19CSE459 - Advanced Algorithms and Analysis</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520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1EEC5-FBE3-474D-8149-246F5870F9E7}"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a:t>19CSE459 - Advanced Algorithms and Analysis</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3170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6DF8A8-926F-4A54-B615-7B55955B0711}" type="datetime1">
              <a:rPr lang="en-US" smtClean="0"/>
              <a:t>12/12/2023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19CSE459 - Advanced Algorithms and Analysis</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4498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E9D06B-9A9B-47D0-9671-20B861AC1177}" type="datetime1">
              <a:rPr lang="en-US" smtClean="0"/>
              <a:t>12/12/2023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3197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EFCA1E-C077-4841-97EE-F7F17C64ABC8}"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4966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D41A3-69A6-40F2-958C-B2F55886F3B5}" type="datetime1">
              <a:rPr lang="en-US" smtClean="0"/>
              <a:t>12/12/2023</a:t>
            </a:fld>
            <a:endParaRPr lang="en-US" dirty="0"/>
          </a:p>
        </p:txBody>
      </p:sp>
      <p:sp>
        <p:nvSpPr>
          <p:cNvPr id="6" name="Footer Placeholder 5"/>
          <p:cNvSpPr>
            <a:spLocks noGrp="1"/>
          </p:cNvSpPr>
          <p:nvPr>
            <p:ph type="ftr" sz="quarter" idx="11"/>
          </p:nvPr>
        </p:nvSpPr>
        <p:spPr/>
        <p:txBody>
          <a:body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2683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85E70-8106-4B2C-9C80-D6BC31314D10}"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7363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926E1-DEAB-4FCA-886F-305AA5420033}"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6214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E16AC13-9DCF-4812-9707-7467DCAC482A}" type="datetime1">
              <a:rPr lang="en-US" smtClean="0"/>
              <a:t>12/12/2023</a:t>
            </a:fld>
            <a:endParaRPr lang="en-US" dirty="0"/>
          </a:p>
        </p:txBody>
      </p:sp>
      <p:sp>
        <p:nvSpPr>
          <p:cNvPr id="5" name="Footer Placeholder 4"/>
          <p:cNvSpPr>
            <a:spLocks noGrp="1"/>
          </p:cNvSpPr>
          <p:nvPr>
            <p:ph type="ftr" sz="quarter" idx="11"/>
          </p:nvPr>
        </p:nvSpPr>
        <p:spPr/>
        <p:txBody>
          <a:bodyPr/>
          <a:lstStyle/>
          <a:p>
            <a:r>
              <a:rPr lang="en-US"/>
              <a:t>19CSE459 - Advanced Algorithms and Analysis</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604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D199DB0-00B8-41B2-9A22-FA5C6E5B20A5}" type="datetime1">
              <a:rPr lang="en-US" smtClean="0"/>
              <a:t>12/12/2023</a:t>
            </a:fld>
            <a:endParaRPr lang="en-US" dirty="0"/>
          </a:p>
        </p:txBody>
      </p:sp>
      <p:sp>
        <p:nvSpPr>
          <p:cNvPr id="6" name="Footer Placeholder 5"/>
          <p:cNvSpPr>
            <a:spLocks noGrp="1"/>
          </p:cNvSpPr>
          <p:nvPr>
            <p:ph type="ftr" sz="quarter" idx="11"/>
          </p:nvPr>
        </p:nvSpPr>
        <p:spPr/>
        <p:txBody>
          <a:body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898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2F82F9F-E24F-41AF-BA6F-01E72AF6EA6B}" type="datetime1">
              <a:rPr lang="en-US" smtClean="0"/>
              <a:t>12/12/2023</a:t>
            </a:fld>
            <a:endParaRPr lang="en-US" dirty="0"/>
          </a:p>
        </p:txBody>
      </p:sp>
      <p:sp>
        <p:nvSpPr>
          <p:cNvPr id="8" name="Footer Placeholder 7"/>
          <p:cNvSpPr>
            <a:spLocks noGrp="1"/>
          </p:cNvSpPr>
          <p:nvPr>
            <p:ph type="ftr" sz="quarter" idx="11"/>
          </p:nvPr>
        </p:nvSpPr>
        <p:spPr/>
        <p:txBody>
          <a:bodyPr/>
          <a:lstStyle/>
          <a:p>
            <a:r>
              <a:rPr lang="en-US"/>
              <a:t>19CSE459 - Advanced Algorithms and Analysis</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630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381EEC5-FBE3-474D-8149-246F5870F9E7}"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a:t>19CSE459 - Advanced Algorithms and Analysis</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122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DF8A8-926F-4A54-B615-7B55955B0711}" type="datetime1">
              <a:rPr lang="en-US" smtClean="0"/>
              <a:t>12/12/2023</a:t>
            </a:fld>
            <a:endParaRPr lang="en-US" dirty="0"/>
          </a:p>
        </p:txBody>
      </p:sp>
      <p:sp>
        <p:nvSpPr>
          <p:cNvPr id="3" name="Footer Placeholder 2"/>
          <p:cNvSpPr>
            <a:spLocks noGrp="1"/>
          </p:cNvSpPr>
          <p:nvPr>
            <p:ph type="ftr" sz="quarter" idx="11"/>
          </p:nvPr>
        </p:nvSpPr>
        <p:spPr/>
        <p:txBody>
          <a:bodyPr/>
          <a:lstStyle/>
          <a:p>
            <a:r>
              <a:rPr lang="en-US"/>
              <a:t>19CSE459 - Advanced Algorithms and Analysis</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836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6E9D06B-9A9B-47D0-9671-20B861AC1177}" type="datetime1">
              <a:rPr lang="en-US" smtClean="0"/>
              <a:t>12/12/2023</a:t>
            </a:fld>
            <a:endParaRPr lang="en-US" dirty="0"/>
          </a:p>
        </p:txBody>
      </p:sp>
      <p:sp>
        <p:nvSpPr>
          <p:cNvPr id="6" name="Footer Placeholder 5"/>
          <p:cNvSpPr>
            <a:spLocks noGrp="1"/>
          </p:cNvSpPr>
          <p:nvPr>
            <p:ph type="ftr" sz="quarter" idx="11"/>
          </p:nvPr>
        </p:nvSpPr>
        <p:spPr/>
        <p:txBody>
          <a:body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608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B6D41A3-69A6-40F2-958C-B2F55886F3B5}" type="datetime1">
              <a:rPr lang="en-US" smtClean="0"/>
              <a:t>12/12/2023</a:t>
            </a:fld>
            <a:endParaRPr lang="en-US" dirty="0"/>
          </a:p>
        </p:txBody>
      </p:sp>
      <p:sp>
        <p:nvSpPr>
          <p:cNvPr id="6" name="Footer Placeholder 5"/>
          <p:cNvSpPr>
            <a:spLocks noGrp="1"/>
          </p:cNvSpPr>
          <p:nvPr>
            <p:ph type="ftr" sz="quarter" idx="11"/>
          </p:nvPr>
        </p:nvSpPr>
        <p:spPr/>
        <p:txBody>
          <a:bodyPr/>
          <a:lstStyle/>
          <a:p>
            <a:r>
              <a:rPr lang="en-US"/>
              <a:t>19CSE459 - Advanced Algorithms and Analysis</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520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9CC4-9CDD-40C7-9D56-1726F888A87B}" type="datetime1">
              <a:rPr lang="en-US" smtClean="0"/>
              <a:t>12/12/2023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19CSE459 - Advanced Algorithms and Analysis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69499448"/>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219CC4-9CDD-40C7-9D56-1726F888A87B}" type="datetime1">
              <a:rPr lang="en-US" smtClean="0"/>
              <a:t>12/12/2023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19CSE459 - Advanced Algorithms and Analysis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22776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livery Drones: Transforming Logistics and Last-Mile Delivery - Technology  Innovators">
            <a:extLst>
              <a:ext uri="{FF2B5EF4-FFF2-40B4-BE49-F238E27FC236}">
                <a16:creationId xmlns:a16="http://schemas.microsoft.com/office/drawing/2014/main" id="{9245123E-98D5-138A-4774-13F4C7AC639E}"/>
              </a:ext>
            </a:extLst>
          </p:cNvPr>
          <p:cNvPicPr>
            <a:picLocks noGrp="1" noChangeAspect="1" noChangeArrowheads="1"/>
          </p:cNvPicPr>
          <p:nvPr>
            <p:ph idx="1"/>
          </p:nvPr>
        </p:nvPicPr>
        <p:blipFill rotWithShape="1">
          <a:blip r:embed="rId2">
            <a:alphaModFix amt="50000"/>
            <a:extLst>
              <a:ext uri="{28A0092B-C50C-407E-A947-70E740481C1C}">
                <a14:useLocalDpi xmlns:a14="http://schemas.microsoft.com/office/drawing/2010/main" val="0"/>
              </a:ext>
            </a:extLst>
          </a:blip>
          <a:srcRect t="10935" b="4795"/>
          <a:stretch/>
        </p:blipFill>
        <p:spPr bwMode="auto">
          <a:xfrm>
            <a:off x="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B65471-C0C5-4FC0-9E87-D2A0BAEE4C7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Path Finding Visualizer For Drone Delivery</a:t>
            </a:r>
          </a:p>
        </p:txBody>
      </p:sp>
      <p:sp>
        <p:nvSpPr>
          <p:cNvPr id="5" name="TextBox 4">
            <a:extLst>
              <a:ext uri="{FF2B5EF4-FFF2-40B4-BE49-F238E27FC236}">
                <a16:creationId xmlns:a16="http://schemas.microsoft.com/office/drawing/2014/main" id="{05D3B6C6-D44B-78CB-8FAA-E501BAEA3C47}"/>
              </a:ext>
            </a:extLst>
          </p:cNvPr>
          <p:cNvSpPr txBox="1"/>
          <p:nvPr/>
        </p:nvSpPr>
        <p:spPr>
          <a:xfrm>
            <a:off x="989044" y="4357396"/>
            <a:ext cx="6876661" cy="1785104"/>
          </a:xfrm>
          <a:prstGeom prst="rect">
            <a:avLst/>
          </a:prstGeom>
          <a:noFill/>
        </p:spPr>
        <p:txBody>
          <a:bodyPr wrap="square" rtlCol="0">
            <a:spAutoFit/>
          </a:bodyPr>
          <a:lstStyle/>
          <a:p>
            <a:pPr marL="0" indent="0">
              <a:spcBef>
                <a:spcPts val="0"/>
              </a:spcBef>
              <a:spcAft>
                <a:spcPts val="600"/>
              </a:spcAft>
              <a:buNone/>
            </a:pPr>
            <a:r>
              <a:rPr lang="en-US" sz="1800" dirty="0">
                <a:cs typeface="Calibri"/>
              </a:rPr>
              <a:t>Team Members:</a:t>
            </a:r>
          </a:p>
          <a:p>
            <a:pPr marL="0" indent="0">
              <a:spcBef>
                <a:spcPts val="0"/>
              </a:spcBef>
              <a:spcAft>
                <a:spcPts val="600"/>
              </a:spcAft>
              <a:buNone/>
            </a:pPr>
            <a:r>
              <a:rPr lang="en-US" sz="1800" dirty="0">
                <a:cs typeface="Calibri"/>
              </a:rPr>
              <a:t>Konduru Praveen Karthik- BL.EN.U4EAC21035</a:t>
            </a:r>
          </a:p>
          <a:p>
            <a:pPr marL="0" indent="0">
              <a:spcBef>
                <a:spcPts val="0"/>
              </a:spcBef>
              <a:spcAft>
                <a:spcPts val="600"/>
              </a:spcAft>
              <a:buNone/>
            </a:pPr>
            <a:r>
              <a:rPr lang="en-US" sz="1800" dirty="0">
                <a:cs typeface="Calibri"/>
              </a:rPr>
              <a:t>Taduvai Satvik Gupta- BL.EN.U4EAC21075</a:t>
            </a:r>
          </a:p>
          <a:p>
            <a:pPr marL="0" indent="0">
              <a:spcBef>
                <a:spcPts val="0"/>
              </a:spcBef>
              <a:spcAft>
                <a:spcPts val="600"/>
              </a:spcAft>
              <a:buNone/>
            </a:pPr>
            <a:r>
              <a:rPr lang="en-US" sz="1800" dirty="0">
                <a:cs typeface="Calibri"/>
              </a:rPr>
              <a:t>Aditya Thelu - BL.EN.U4EAC21076</a:t>
            </a:r>
          </a:p>
          <a:p>
            <a:endParaRPr lang="en-IN" dirty="0"/>
          </a:p>
        </p:txBody>
      </p:sp>
    </p:spTree>
    <p:extLst>
      <p:ext uri="{BB962C8B-B14F-4D97-AF65-F5344CB8AC3E}">
        <p14:creationId xmlns:p14="http://schemas.microsoft.com/office/powerpoint/2010/main" val="22786924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6" name="TextBox 5">
            <a:extLst>
              <a:ext uri="{FF2B5EF4-FFF2-40B4-BE49-F238E27FC236}">
                <a16:creationId xmlns:a16="http://schemas.microsoft.com/office/drawing/2014/main" id="{23A95F9C-69A6-0F1A-220F-F46D48B81D13}"/>
              </a:ext>
            </a:extLst>
          </p:cNvPr>
          <p:cNvSpPr txBox="1"/>
          <p:nvPr/>
        </p:nvSpPr>
        <p:spPr>
          <a:xfrm>
            <a:off x="690465" y="178230"/>
            <a:ext cx="9339943" cy="6186309"/>
          </a:xfrm>
          <a:prstGeom prst="rect">
            <a:avLst/>
          </a:prstGeom>
          <a:noFill/>
        </p:spPr>
        <p:txBody>
          <a:bodyPr wrap="square" rtlCol="0">
            <a:spAutoFit/>
          </a:bodyPr>
          <a:lstStyle/>
          <a:p>
            <a:r>
              <a:rPr lang="en-IN" b="0" dirty="0">
                <a:effectLst/>
                <a:latin typeface="Courier New" panose="02070309020205020404" pitchFamily="49" charset="0"/>
              </a:rPr>
              <a:t>def </a:t>
            </a:r>
            <a:r>
              <a:rPr lang="en-IN" b="0" dirty="0" err="1">
                <a:effectLst/>
                <a:latin typeface="Courier New" panose="02070309020205020404" pitchFamily="49" charset="0"/>
              </a:rPr>
              <a:t>distance_matrix</a:t>
            </a:r>
            <a:r>
              <a:rPr lang="en-IN" b="0" dirty="0">
                <a:effectLst/>
                <a:latin typeface="Courier New" panose="02070309020205020404" pitchFamily="49" charset="0"/>
              </a:rPr>
              <a:t>(</a:t>
            </a:r>
            <a:r>
              <a:rPr lang="en-IN" b="0" dirty="0" err="1">
                <a:effectLst/>
                <a:latin typeface="Courier New" panose="02070309020205020404" pitchFamily="49" charset="0"/>
              </a:rPr>
              <a:t>point_dict</a:t>
            </a:r>
            <a:r>
              <a:rPr lang="en-IN" b="0" dirty="0">
                <a:effectLst/>
                <a:latin typeface="Courier New" panose="02070309020205020404" pitchFamily="49" charset="0"/>
              </a:rPr>
              <a:t>):</a:t>
            </a:r>
          </a:p>
          <a:p>
            <a:r>
              <a:rPr lang="en-IN" b="0" dirty="0">
                <a:effectLst/>
                <a:latin typeface="Courier New" panose="02070309020205020404" pitchFamily="49" charset="0"/>
              </a:rPr>
              <a:t>    </a:t>
            </a:r>
            <a:r>
              <a:rPr lang="en-IN" b="0" dirty="0" err="1">
                <a:effectLst/>
                <a:latin typeface="Courier New" panose="02070309020205020404" pitchFamily="49" charset="0"/>
              </a:rPr>
              <a:t>point_names</a:t>
            </a:r>
            <a:r>
              <a:rPr lang="en-IN" b="0" dirty="0">
                <a:effectLst/>
                <a:latin typeface="Courier New" panose="02070309020205020404" pitchFamily="49" charset="0"/>
              </a:rPr>
              <a:t> = list(</a:t>
            </a:r>
            <a:r>
              <a:rPr lang="en-IN" b="0" dirty="0" err="1">
                <a:effectLst/>
                <a:latin typeface="Courier New" panose="02070309020205020404" pitchFamily="49" charset="0"/>
              </a:rPr>
              <a:t>point_dict.keys</a:t>
            </a:r>
            <a:r>
              <a:rPr lang="en-IN" b="0" dirty="0">
                <a:effectLst/>
                <a:latin typeface="Courier New" panose="02070309020205020404" pitchFamily="49" charset="0"/>
              </a:rPr>
              <a:t>())</a:t>
            </a:r>
          </a:p>
          <a:p>
            <a:r>
              <a:rPr lang="en-IN" b="0" dirty="0">
                <a:effectLst/>
                <a:latin typeface="Courier New" panose="02070309020205020404" pitchFamily="49" charset="0"/>
              </a:rPr>
              <a:t>    </a:t>
            </a:r>
            <a:r>
              <a:rPr lang="en-IN" b="0" dirty="0" err="1">
                <a:effectLst/>
                <a:latin typeface="Courier New" panose="02070309020205020404" pitchFamily="49" charset="0"/>
              </a:rPr>
              <a:t>num_points</a:t>
            </a:r>
            <a:r>
              <a:rPr lang="en-IN" b="0" dirty="0">
                <a:effectLst/>
                <a:latin typeface="Courier New" panose="02070309020205020404" pitchFamily="49" charset="0"/>
              </a:rPr>
              <a:t> = </a:t>
            </a:r>
            <a:r>
              <a:rPr lang="en-IN" b="0" dirty="0" err="1">
                <a:effectLst/>
                <a:latin typeface="Courier New" panose="02070309020205020404" pitchFamily="49" charset="0"/>
              </a:rPr>
              <a:t>len</a:t>
            </a:r>
            <a:r>
              <a:rPr lang="en-IN" b="0" dirty="0">
                <a:effectLst/>
                <a:latin typeface="Courier New" panose="02070309020205020404" pitchFamily="49" charset="0"/>
              </a:rPr>
              <a:t>(</a:t>
            </a:r>
            <a:r>
              <a:rPr lang="en-IN" b="0" dirty="0" err="1">
                <a:effectLst/>
                <a:latin typeface="Courier New" panose="02070309020205020404" pitchFamily="49" charset="0"/>
              </a:rPr>
              <a:t>point_names</a:t>
            </a:r>
            <a:r>
              <a:rPr lang="en-IN" b="0" dirty="0">
                <a:effectLst/>
                <a:latin typeface="Courier New" panose="02070309020205020404" pitchFamily="49" charset="0"/>
              </a:rPr>
              <a:t>)</a:t>
            </a:r>
          </a:p>
          <a:p>
            <a:r>
              <a:rPr lang="en-IN" b="0" dirty="0">
                <a:effectLst/>
                <a:latin typeface="Courier New" panose="02070309020205020404" pitchFamily="49" charset="0"/>
              </a:rPr>
              <a:t>    matrix = </a:t>
            </a:r>
            <a:r>
              <a:rPr lang="en-IN" b="0" dirty="0" err="1">
                <a:effectLst/>
                <a:latin typeface="Courier New" panose="02070309020205020404" pitchFamily="49" charset="0"/>
              </a:rPr>
              <a:t>np.zeros</a:t>
            </a:r>
            <a:r>
              <a:rPr lang="en-IN" b="0" dirty="0">
                <a:effectLst/>
                <a:latin typeface="Courier New" panose="02070309020205020404" pitchFamily="49" charset="0"/>
              </a:rPr>
              <a:t>((</a:t>
            </a:r>
            <a:r>
              <a:rPr lang="en-IN" b="0" dirty="0" err="1">
                <a:effectLst/>
                <a:latin typeface="Courier New" panose="02070309020205020404" pitchFamily="49" charset="0"/>
              </a:rPr>
              <a:t>num_points</a:t>
            </a:r>
            <a:r>
              <a:rPr lang="en-IN" b="0" dirty="0">
                <a:effectLst/>
                <a:latin typeface="Courier New" panose="02070309020205020404" pitchFamily="49" charset="0"/>
              </a:rPr>
              <a:t>, </a:t>
            </a:r>
            <a:r>
              <a:rPr lang="en-IN" b="0" dirty="0" err="1">
                <a:effectLst/>
                <a:latin typeface="Courier New" panose="02070309020205020404" pitchFamily="49" charset="0"/>
              </a:rPr>
              <a:t>num_points</a:t>
            </a:r>
            <a:r>
              <a:rPr lang="en-IN" b="0" dirty="0">
                <a:effectLst/>
                <a:latin typeface="Courier New" panose="02070309020205020404" pitchFamily="49" charset="0"/>
              </a:rPr>
              <a:t>))</a:t>
            </a:r>
          </a:p>
          <a:p>
            <a:br>
              <a:rPr lang="en-IN" b="0" dirty="0">
                <a:effectLst/>
                <a:latin typeface="Courier New" panose="02070309020205020404" pitchFamily="49" charset="0"/>
              </a:rPr>
            </a:br>
            <a:r>
              <a:rPr lang="en-IN" b="0" dirty="0">
                <a:effectLst/>
                <a:latin typeface="Courier New" panose="02070309020205020404" pitchFamily="49" charset="0"/>
              </a:rPr>
              <a:t>    for i in range(</a:t>
            </a:r>
            <a:r>
              <a:rPr lang="en-IN" b="0" dirty="0" err="1">
                <a:effectLst/>
                <a:latin typeface="Courier New" panose="02070309020205020404" pitchFamily="49" charset="0"/>
              </a:rPr>
              <a:t>num_points</a:t>
            </a:r>
            <a:r>
              <a:rPr lang="en-IN" b="0" dirty="0">
                <a:effectLst/>
                <a:latin typeface="Courier New" panose="02070309020205020404" pitchFamily="49" charset="0"/>
              </a:rPr>
              <a:t>):</a:t>
            </a:r>
          </a:p>
          <a:p>
            <a:r>
              <a:rPr lang="en-IN" b="0" dirty="0">
                <a:effectLst/>
                <a:latin typeface="Courier New" panose="02070309020205020404" pitchFamily="49" charset="0"/>
              </a:rPr>
              <a:t>        for j in range(</a:t>
            </a:r>
            <a:r>
              <a:rPr lang="en-IN" b="0" dirty="0" err="1">
                <a:effectLst/>
                <a:latin typeface="Courier New" panose="02070309020205020404" pitchFamily="49" charset="0"/>
              </a:rPr>
              <a:t>num_points</a:t>
            </a:r>
            <a:r>
              <a:rPr lang="en-IN" b="0" dirty="0">
                <a:effectLst/>
                <a:latin typeface="Courier New" panose="02070309020205020404" pitchFamily="49" charset="0"/>
              </a:rPr>
              <a:t>):</a:t>
            </a:r>
          </a:p>
          <a:p>
            <a:r>
              <a:rPr lang="en-IN" b="0" dirty="0">
                <a:effectLst/>
                <a:latin typeface="Courier New" panose="02070309020205020404" pitchFamily="49" charset="0"/>
              </a:rPr>
              <a:t>            matrix[i, j] = </a:t>
            </a:r>
            <a:r>
              <a:rPr lang="en-IN" b="0" dirty="0" err="1">
                <a:effectLst/>
                <a:latin typeface="Courier New" panose="02070309020205020404" pitchFamily="49" charset="0"/>
              </a:rPr>
              <a:t>euclidean_distance</a:t>
            </a:r>
            <a:r>
              <a:rPr lang="en-IN" b="0" dirty="0">
                <a:effectLst/>
                <a:latin typeface="Courier New" panose="02070309020205020404" pitchFamily="49" charset="0"/>
              </a:rPr>
              <a:t>(</a:t>
            </a:r>
            <a:r>
              <a:rPr lang="en-IN" b="0" dirty="0" err="1">
                <a:effectLst/>
                <a:latin typeface="Courier New" panose="02070309020205020404" pitchFamily="49" charset="0"/>
              </a:rPr>
              <a:t>point_dict</a:t>
            </a:r>
            <a:r>
              <a:rPr lang="en-IN" b="0" dirty="0">
                <a:effectLst/>
                <a:latin typeface="Courier New" panose="02070309020205020404" pitchFamily="49" charset="0"/>
              </a:rPr>
              <a:t>[</a:t>
            </a:r>
            <a:r>
              <a:rPr lang="en-IN" b="0" dirty="0" err="1">
                <a:effectLst/>
                <a:latin typeface="Courier New" panose="02070309020205020404" pitchFamily="49" charset="0"/>
              </a:rPr>
              <a:t>point_names</a:t>
            </a:r>
            <a:r>
              <a:rPr lang="en-IN" b="0" dirty="0">
                <a:effectLst/>
                <a:latin typeface="Courier New" panose="02070309020205020404" pitchFamily="49" charset="0"/>
              </a:rPr>
              <a:t>[i]], </a:t>
            </a:r>
            <a:r>
              <a:rPr lang="en-IN" b="0" dirty="0" err="1">
                <a:effectLst/>
                <a:latin typeface="Courier New" panose="02070309020205020404" pitchFamily="49" charset="0"/>
              </a:rPr>
              <a:t>point_dict</a:t>
            </a:r>
            <a:r>
              <a:rPr lang="en-IN" b="0" dirty="0">
                <a:effectLst/>
                <a:latin typeface="Courier New" panose="02070309020205020404" pitchFamily="49" charset="0"/>
              </a:rPr>
              <a:t>[</a:t>
            </a:r>
            <a:r>
              <a:rPr lang="en-IN" b="0" dirty="0" err="1">
                <a:effectLst/>
                <a:latin typeface="Courier New" panose="02070309020205020404" pitchFamily="49" charset="0"/>
              </a:rPr>
              <a:t>point_names</a:t>
            </a:r>
            <a:r>
              <a:rPr lang="en-IN" b="0" dirty="0">
                <a:effectLst/>
                <a:latin typeface="Courier New" panose="02070309020205020404" pitchFamily="49" charset="0"/>
              </a:rPr>
              <a:t>[j]])</a:t>
            </a:r>
          </a:p>
          <a:p>
            <a:br>
              <a:rPr lang="en-IN" b="0" dirty="0">
                <a:effectLst/>
                <a:latin typeface="Courier New" panose="02070309020205020404" pitchFamily="49" charset="0"/>
              </a:rPr>
            </a:br>
            <a:r>
              <a:rPr lang="en-IN" b="0" dirty="0">
                <a:effectLst/>
                <a:latin typeface="Courier New" panose="02070309020205020404" pitchFamily="49" charset="0"/>
              </a:rPr>
              <a:t>    return matrix, </a:t>
            </a:r>
            <a:r>
              <a:rPr lang="en-IN" b="0" dirty="0" err="1">
                <a:effectLst/>
                <a:latin typeface="Courier New" panose="02070309020205020404" pitchFamily="49" charset="0"/>
              </a:rPr>
              <a:t>point_names</a:t>
            </a:r>
            <a:endParaRPr lang="en-IN" b="0" dirty="0">
              <a:effectLst/>
              <a:latin typeface="Courier New" panose="02070309020205020404" pitchFamily="49" charset="0"/>
            </a:endParaRPr>
          </a:p>
          <a:p>
            <a:br>
              <a:rPr lang="en-IN" b="0" dirty="0">
                <a:effectLst/>
                <a:latin typeface="Courier New" panose="02070309020205020404" pitchFamily="49" charset="0"/>
              </a:rPr>
            </a:br>
            <a:r>
              <a:rPr lang="en-IN" b="0" dirty="0">
                <a:effectLst/>
                <a:latin typeface="Courier New" panose="02070309020205020404" pitchFamily="49" charset="0"/>
              </a:rPr>
              <a:t># Function to calculate total distance of the path</a:t>
            </a:r>
          </a:p>
          <a:p>
            <a:r>
              <a:rPr lang="en-IN" b="0" dirty="0">
                <a:effectLst/>
                <a:latin typeface="Courier New" panose="02070309020205020404" pitchFamily="49" charset="0"/>
              </a:rPr>
              <a:t>def </a:t>
            </a:r>
            <a:r>
              <a:rPr lang="en-IN" b="0" dirty="0" err="1">
                <a:effectLst/>
                <a:latin typeface="Courier New" panose="02070309020205020404" pitchFamily="49" charset="0"/>
              </a:rPr>
              <a:t>calculate_path_distance</a:t>
            </a:r>
            <a:r>
              <a:rPr lang="en-IN" b="0" dirty="0">
                <a:effectLst/>
                <a:latin typeface="Courier New" panose="02070309020205020404" pitchFamily="49" charset="0"/>
              </a:rPr>
              <a:t>(graph, path):</a:t>
            </a:r>
          </a:p>
          <a:p>
            <a:r>
              <a:rPr lang="en-IN" b="0" dirty="0">
                <a:effectLst/>
                <a:latin typeface="Courier New" panose="02070309020205020404" pitchFamily="49" charset="0"/>
              </a:rPr>
              <a:t>    distance = 0</a:t>
            </a:r>
          </a:p>
          <a:p>
            <a:r>
              <a:rPr lang="en-IN" b="0" dirty="0">
                <a:effectLst/>
                <a:latin typeface="Courier New" panose="02070309020205020404" pitchFamily="49" charset="0"/>
              </a:rPr>
              <a:t>    for i in range(</a:t>
            </a:r>
            <a:r>
              <a:rPr lang="en-IN" b="0" dirty="0" err="1">
                <a:effectLst/>
                <a:latin typeface="Courier New" panose="02070309020205020404" pitchFamily="49" charset="0"/>
              </a:rPr>
              <a:t>len</a:t>
            </a:r>
            <a:r>
              <a:rPr lang="en-IN" b="0" dirty="0">
                <a:effectLst/>
                <a:latin typeface="Courier New" panose="02070309020205020404" pitchFamily="49" charset="0"/>
              </a:rPr>
              <a:t>(path) - 1):</a:t>
            </a:r>
          </a:p>
          <a:p>
            <a:r>
              <a:rPr lang="en-IN" b="0" dirty="0">
                <a:effectLst/>
                <a:latin typeface="Courier New" panose="02070309020205020404" pitchFamily="49" charset="0"/>
              </a:rPr>
              <a:t>        distance += graph[path[i]][path[i + 1]]</a:t>
            </a:r>
          </a:p>
          <a:p>
            <a:r>
              <a:rPr lang="en-IN" b="0" dirty="0">
                <a:effectLst/>
                <a:latin typeface="Courier New" panose="02070309020205020404" pitchFamily="49" charset="0"/>
              </a:rPr>
              <a:t>    distance += graph[path[-1]][path[0]]  # Return to the starting point</a:t>
            </a:r>
          </a:p>
          <a:p>
            <a:r>
              <a:rPr lang="en-IN" b="0" dirty="0">
                <a:effectLst/>
                <a:latin typeface="Courier New" panose="02070309020205020404" pitchFamily="49" charset="0"/>
              </a:rPr>
              <a:t>    return distance</a:t>
            </a:r>
          </a:p>
          <a:p>
            <a:endParaRPr lang="en-IN" dirty="0"/>
          </a:p>
        </p:txBody>
      </p:sp>
    </p:spTree>
    <p:extLst>
      <p:ext uri="{BB962C8B-B14F-4D97-AF65-F5344CB8AC3E}">
        <p14:creationId xmlns:p14="http://schemas.microsoft.com/office/powerpoint/2010/main" val="276032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6" name="TextBox 5">
            <a:extLst>
              <a:ext uri="{FF2B5EF4-FFF2-40B4-BE49-F238E27FC236}">
                <a16:creationId xmlns:a16="http://schemas.microsoft.com/office/drawing/2014/main" id="{23A95F9C-69A6-0F1A-220F-F46D48B81D13}"/>
              </a:ext>
            </a:extLst>
          </p:cNvPr>
          <p:cNvSpPr txBox="1"/>
          <p:nvPr/>
        </p:nvSpPr>
        <p:spPr>
          <a:xfrm>
            <a:off x="690465" y="178230"/>
            <a:ext cx="9339943" cy="5632311"/>
          </a:xfrm>
          <a:prstGeom prst="rect">
            <a:avLst/>
          </a:prstGeom>
          <a:noFill/>
        </p:spPr>
        <p:txBody>
          <a:bodyPr wrap="square" rtlCol="0">
            <a:spAutoFit/>
          </a:bodyPr>
          <a:lstStyle/>
          <a:p>
            <a:r>
              <a:rPr lang="en-IN" b="0" dirty="0">
                <a:effectLst/>
                <a:latin typeface="Courier New" panose="02070309020205020404" pitchFamily="49" charset="0"/>
              </a:rPr>
              <a:t># Function to solve TSP using brute-force method</a:t>
            </a:r>
          </a:p>
          <a:p>
            <a:r>
              <a:rPr lang="en-IN" b="0" dirty="0">
                <a:effectLst/>
                <a:latin typeface="Courier New" panose="02070309020205020404" pitchFamily="49" charset="0"/>
              </a:rPr>
              <a:t>def </a:t>
            </a:r>
            <a:r>
              <a:rPr lang="en-IN" b="0" dirty="0" err="1">
                <a:effectLst/>
                <a:latin typeface="Courier New" panose="02070309020205020404" pitchFamily="49" charset="0"/>
              </a:rPr>
              <a:t>tsp_brute_force</a:t>
            </a:r>
            <a:r>
              <a:rPr lang="en-IN" b="0" dirty="0">
                <a:effectLst/>
                <a:latin typeface="Courier New" panose="02070309020205020404" pitchFamily="49" charset="0"/>
              </a:rPr>
              <a:t>(graph, start):</a:t>
            </a:r>
          </a:p>
          <a:p>
            <a:r>
              <a:rPr lang="en-IN" b="0" dirty="0">
                <a:effectLst/>
                <a:latin typeface="Courier New" panose="02070309020205020404" pitchFamily="49" charset="0"/>
              </a:rPr>
              <a:t>    </a:t>
            </a:r>
            <a:r>
              <a:rPr lang="en-IN" b="0" dirty="0" err="1">
                <a:effectLst/>
                <a:latin typeface="Courier New" panose="02070309020205020404" pitchFamily="49" charset="0"/>
              </a:rPr>
              <a:t>num_nodes</a:t>
            </a:r>
            <a:r>
              <a:rPr lang="en-IN" b="0" dirty="0">
                <a:effectLst/>
                <a:latin typeface="Courier New" panose="02070309020205020404" pitchFamily="49" charset="0"/>
              </a:rPr>
              <a:t> = </a:t>
            </a:r>
            <a:r>
              <a:rPr lang="en-IN" b="0" dirty="0" err="1">
                <a:effectLst/>
                <a:latin typeface="Courier New" panose="02070309020205020404" pitchFamily="49" charset="0"/>
              </a:rPr>
              <a:t>len</a:t>
            </a:r>
            <a:r>
              <a:rPr lang="en-IN" b="0" dirty="0">
                <a:effectLst/>
                <a:latin typeface="Courier New" panose="02070309020205020404" pitchFamily="49" charset="0"/>
              </a:rPr>
              <a:t>(graph)</a:t>
            </a:r>
          </a:p>
          <a:p>
            <a:r>
              <a:rPr lang="en-IN" b="0" dirty="0">
                <a:effectLst/>
                <a:latin typeface="Courier New" panose="02070309020205020404" pitchFamily="49" charset="0"/>
              </a:rPr>
              <a:t>    nodes = list(range(</a:t>
            </a:r>
            <a:r>
              <a:rPr lang="en-IN" b="0" dirty="0" err="1">
                <a:effectLst/>
                <a:latin typeface="Courier New" panose="02070309020205020404" pitchFamily="49" charset="0"/>
              </a:rPr>
              <a:t>num_nodes</a:t>
            </a:r>
            <a:r>
              <a:rPr lang="en-IN" b="0" dirty="0">
                <a:effectLst/>
                <a:latin typeface="Courier New" panose="02070309020205020404" pitchFamily="49" charset="0"/>
              </a:rPr>
              <a:t>))</a:t>
            </a:r>
          </a:p>
          <a:p>
            <a:r>
              <a:rPr lang="en-IN" b="0" dirty="0">
                <a:effectLst/>
                <a:latin typeface="Courier New" panose="02070309020205020404" pitchFamily="49" charset="0"/>
              </a:rPr>
              <a:t>    </a:t>
            </a:r>
            <a:r>
              <a:rPr lang="en-IN" b="0" dirty="0" err="1">
                <a:effectLst/>
                <a:latin typeface="Courier New" panose="02070309020205020404" pitchFamily="49" charset="0"/>
              </a:rPr>
              <a:t>nodes.remove</a:t>
            </a:r>
            <a:r>
              <a:rPr lang="en-IN" b="0" dirty="0">
                <a:effectLst/>
                <a:latin typeface="Courier New" panose="02070309020205020404" pitchFamily="49" charset="0"/>
              </a:rPr>
              <a:t>(start)</a:t>
            </a:r>
          </a:p>
          <a:p>
            <a:br>
              <a:rPr lang="en-IN" b="0" dirty="0">
                <a:effectLst/>
                <a:latin typeface="Courier New" panose="02070309020205020404" pitchFamily="49" charset="0"/>
              </a:rPr>
            </a:br>
            <a:r>
              <a:rPr lang="en-IN" b="0" dirty="0">
                <a:effectLst/>
                <a:latin typeface="Courier New" panose="02070309020205020404" pitchFamily="49" charset="0"/>
              </a:rPr>
              <a:t>    </a:t>
            </a:r>
            <a:r>
              <a:rPr lang="en-IN" b="0" dirty="0" err="1">
                <a:effectLst/>
                <a:latin typeface="Courier New" panose="02070309020205020404" pitchFamily="49" charset="0"/>
              </a:rPr>
              <a:t>min_distance</a:t>
            </a:r>
            <a:r>
              <a:rPr lang="en-IN" b="0" dirty="0">
                <a:effectLst/>
                <a:latin typeface="Courier New" panose="02070309020205020404" pitchFamily="49" charset="0"/>
              </a:rPr>
              <a:t> = float('inf')</a:t>
            </a:r>
          </a:p>
          <a:p>
            <a:r>
              <a:rPr lang="en-IN" b="0" dirty="0">
                <a:effectLst/>
                <a:latin typeface="Courier New" panose="02070309020205020404" pitchFamily="49" charset="0"/>
              </a:rPr>
              <a:t>    </a:t>
            </a:r>
            <a:r>
              <a:rPr lang="en-IN" b="0" dirty="0" err="1">
                <a:effectLst/>
                <a:latin typeface="Courier New" panose="02070309020205020404" pitchFamily="49" charset="0"/>
              </a:rPr>
              <a:t>min_path</a:t>
            </a:r>
            <a:r>
              <a:rPr lang="en-IN" b="0" dirty="0">
                <a:effectLst/>
                <a:latin typeface="Courier New" panose="02070309020205020404" pitchFamily="49" charset="0"/>
              </a:rPr>
              <a:t> = None</a:t>
            </a:r>
          </a:p>
          <a:p>
            <a:br>
              <a:rPr lang="en-IN" b="0" dirty="0">
                <a:effectLst/>
                <a:latin typeface="Courier New" panose="02070309020205020404" pitchFamily="49" charset="0"/>
              </a:rPr>
            </a:br>
            <a:r>
              <a:rPr lang="en-IN" b="0" dirty="0">
                <a:effectLst/>
                <a:latin typeface="Courier New" panose="02070309020205020404" pitchFamily="49" charset="0"/>
              </a:rPr>
              <a:t>    for perm in </a:t>
            </a:r>
            <a:r>
              <a:rPr lang="en-IN" b="0" dirty="0" err="1">
                <a:effectLst/>
                <a:latin typeface="Courier New" panose="02070309020205020404" pitchFamily="49" charset="0"/>
              </a:rPr>
              <a:t>itertools.permutations</a:t>
            </a:r>
            <a:r>
              <a:rPr lang="en-IN" b="0" dirty="0">
                <a:effectLst/>
                <a:latin typeface="Courier New" panose="02070309020205020404" pitchFamily="49" charset="0"/>
              </a:rPr>
              <a:t>(nodes):</a:t>
            </a:r>
          </a:p>
          <a:p>
            <a:r>
              <a:rPr lang="en-IN" b="0" dirty="0">
                <a:effectLst/>
                <a:latin typeface="Courier New" panose="02070309020205020404" pitchFamily="49" charset="0"/>
              </a:rPr>
              <a:t>        path = [start] + list(perm)</a:t>
            </a:r>
          </a:p>
          <a:p>
            <a:r>
              <a:rPr lang="en-IN" b="0" dirty="0">
                <a:effectLst/>
                <a:latin typeface="Courier New" panose="02070309020205020404" pitchFamily="49" charset="0"/>
              </a:rPr>
              <a:t>        distance = </a:t>
            </a:r>
            <a:r>
              <a:rPr lang="en-IN" b="0" dirty="0" err="1">
                <a:effectLst/>
                <a:latin typeface="Courier New" panose="02070309020205020404" pitchFamily="49" charset="0"/>
              </a:rPr>
              <a:t>calculate_path_distance</a:t>
            </a:r>
            <a:r>
              <a:rPr lang="en-IN" b="0" dirty="0">
                <a:effectLst/>
                <a:latin typeface="Courier New" panose="02070309020205020404" pitchFamily="49" charset="0"/>
              </a:rPr>
              <a:t>(graph, path)</a:t>
            </a:r>
          </a:p>
          <a:p>
            <a:r>
              <a:rPr lang="en-IN" b="0" dirty="0">
                <a:effectLst/>
                <a:latin typeface="Courier New" panose="02070309020205020404" pitchFamily="49" charset="0"/>
              </a:rPr>
              <a:t>        if distance &lt; </a:t>
            </a:r>
            <a:r>
              <a:rPr lang="en-IN" b="0" dirty="0" err="1">
                <a:effectLst/>
                <a:latin typeface="Courier New" panose="02070309020205020404" pitchFamily="49" charset="0"/>
              </a:rPr>
              <a:t>min_distance</a:t>
            </a:r>
            <a:r>
              <a:rPr lang="en-IN" b="0" dirty="0">
                <a:effectLst/>
                <a:latin typeface="Courier New" panose="02070309020205020404" pitchFamily="49" charset="0"/>
              </a:rPr>
              <a:t>:</a:t>
            </a:r>
          </a:p>
          <a:p>
            <a:r>
              <a:rPr lang="en-IN" b="0" dirty="0">
                <a:effectLst/>
                <a:latin typeface="Courier New" panose="02070309020205020404" pitchFamily="49" charset="0"/>
              </a:rPr>
              <a:t>            </a:t>
            </a:r>
            <a:r>
              <a:rPr lang="en-IN" b="0" dirty="0" err="1">
                <a:effectLst/>
                <a:latin typeface="Courier New" panose="02070309020205020404" pitchFamily="49" charset="0"/>
              </a:rPr>
              <a:t>min_distance</a:t>
            </a:r>
            <a:r>
              <a:rPr lang="en-IN" b="0" dirty="0">
                <a:effectLst/>
                <a:latin typeface="Courier New" panose="02070309020205020404" pitchFamily="49" charset="0"/>
              </a:rPr>
              <a:t> = distance</a:t>
            </a:r>
          </a:p>
          <a:p>
            <a:r>
              <a:rPr lang="en-IN" b="0" dirty="0">
                <a:effectLst/>
                <a:latin typeface="Courier New" panose="02070309020205020404" pitchFamily="49" charset="0"/>
              </a:rPr>
              <a:t>            </a:t>
            </a:r>
            <a:r>
              <a:rPr lang="en-IN" b="0" dirty="0" err="1">
                <a:effectLst/>
                <a:latin typeface="Courier New" panose="02070309020205020404" pitchFamily="49" charset="0"/>
              </a:rPr>
              <a:t>min_path</a:t>
            </a:r>
            <a:r>
              <a:rPr lang="en-IN" b="0" dirty="0">
                <a:effectLst/>
                <a:latin typeface="Courier New" panose="02070309020205020404" pitchFamily="49" charset="0"/>
              </a:rPr>
              <a:t> = path</a:t>
            </a:r>
          </a:p>
          <a:p>
            <a:br>
              <a:rPr lang="en-IN" b="0" dirty="0">
                <a:effectLst/>
                <a:latin typeface="Courier New" panose="02070309020205020404" pitchFamily="49" charset="0"/>
              </a:rPr>
            </a:br>
            <a:r>
              <a:rPr lang="en-IN" b="0" dirty="0">
                <a:effectLst/>
                <a:latin typeface="Courier New" panose="02070309020205020404" pitchFamily="49" charset="0"/>
              </a:rPr>
              <a:t>    return </a:t>
            </a:r>
            <a:r>
              <a:rPr lang="en-IN" b="0" dirty="0" err="1">
                <a:effectLst/>
                <a:latin typeface="Courier New" panose="02070309020205020404" pitchFamily="49" charset="0"/>
              </a:rPr>
              <a:t>min_path</a:t>
            </a:r>
            <a:r>
              <a:rPr lang="en-IN" b="0" dirty="0">
                <a:effectLst/>
                <a:latin typeface="Courier New" panose="02070309020205020404" pitchFamily="49" charset="0"/>
              </a:rPr>
              <a:t>, </a:t>
            </a:r>
            <a:r>
              <a:rPr lang="en-IN" b="0" dirty="0" err="1">
                <a:effectLst/>
                <a:latin typeface="Courier New" panose="02070309020205020404" pitchFamily="49" charset="0"/>
              </a:rPr>
              <a:t>min_distance</a:t>
            </a:r>
            <a:endParaRPr lang="en-IN" b="0" dirty="0">
              <a:effectLst/>
              <a:latin typeface="Courier New" panose="02070309020205020404" pitchFamily="49" charset="0"/>
            </a:endParaRPr>
          </a:p>
          <a:p>
            <a:r>
              <a:rPr lang="en-IN" b="0" dirty="0">
                <a:effectLst/>
                <a:latin typeface="Courier New" panose="02070309020205020404" pitchFamily="49" charset="0"/>
              </a:rPr>
              <a:t>               </a:t>
            </a:r>
            <a:br>
              <a:rPr lang="en-IN" b="0" dirty="0">
                <a:effectLst/>
                <a:latin typeface="Courier New" panose="02070309020205020404" pitchFamily="49" charset="0"/>
              </a:rPr>
            </a:b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77026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2" name="TextBox 1">
            <a:extLst>
              <a:ext uri="{FF2B5EF4-FFF2-40B4-BE49-F238E27FC236}">
                <a16:creationId xmlns:a16="http://schemas.microsoft.com/office/drawing/2014/main" id="{121D4618-5124-DBD7-0FA8-A3611A380DDB}"/>
              </a:ext>
            </a:extLst>
          </p:cNvPr>
          <p:cNvSpPr txBox="1"/>
          <p:nvPr/>
        </p:nvSpPr>
        <p:spPr>
          <a:xfrm>
            <a:off x="867747" y="543356"/>
            <a:ext cx="10161037" cy="5632311"/>
          </a:xfrm>
          <a:prstGeom prst="rect">
            <a:avLst/>
          </a:prstGeom>
          <a:noFill/>
        </p:spPr>
        <p:txBody>
          <a:bodyPr wrap="square" rtlCol="0">
            <a:spAutoFit/>
          </a:bodyPr>
          <a:lstStyle/>
          <a:p>
            <a:r>
              <a:rPr lang="en-IN" sz="1200" b="0" dirty="0">
                <a:effectLst/>
                <a:latin typeface="Courier New" panose="02070309020205020404" pitchFamily="49" charset="0"/>
              </a:rPr>
              <a:t>def </a:t>
            </a:r>
            <a:r>
              <a:rPr lang="en-IN" sz="1200" b="0" dirty="0" err="1">
                <a:effectLst/>
                <a:latin typeface="Courier New" panose="02070309020205020404" pitchFamily="49" charset="0"/>
              </a:rPr>
              <a:t>visualize_optimal_path</a:t>
            </a:r>
            <a:r>
              <a:rPr lang="en-IN" sz="1200" b="0" dirty="0">
                <a:effectLst/>
                <a:latin typeface="Courier New" panose="02070309020205020404" pitchFamily="49" charset="0"/>
              </a:rPr>
              <a:t>(graph, </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 </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p>
          <a:p>
            <a:r>
              <a:rPr lang="en-IN" sz="1200" b="0" dirty="0">
                <a:effectLst/>
                <a:latin typeface="Courier New" panose="02070309020205020404" pitchFamily="49" charset="0"/>
              </a:rPr>
              <a:t>    G = </a:t>
            </a:r>
            <a:r>
              <a:rPr lang="en-IN" sz="1200" b="0" dirty="0" err="1">
                <a:effectLst/>
                <a:latin typeface="Courier New" panose="02070309020205020404" pitchFamily="49" charset="0"/>
              </a:rPr>
              <a:t>nx.DiGraph</a:t>
            </a:r>
            <a:r>
              <a:rPr lang="en-IN" sz="1200" b="0" dirty="0">
                <a:effectLst/>
                <a:latin typeface="Courier New" panose="02070309020205020404" pitchFamily="49" charset="0"/>
              </a:rPr>
              <a:t>()  # Use </a:t>
            </a:r>
            <a:r>
              <a:rPr lang="en-IN" sz="1200" b="0" dirty="0" err="1">
                <a:effectLst/>
                <a:latin typeface="Courier New" panose="02070309020205020404" pitchFamily="49" charset="0"/>
              </a:rPr>
              <a:t>DiGraph</a:t>
            </a:r>
            <a:r>
              <a:rPr lang="en-IN" sz="1200" b="0" dirty="0">
                <a:effectLst/>
                <a:latin typeface="Courier New" panose="02070309020205020404" pitchFamily="49" charset="0"/>
              </a:rPr>
              <a:t> to represent a directed graph</a:t>
            </a:r>
            <a:br>
              <a:rPr lang="en-IN" sz="1200" b="0" dirty="0">
                <a:effectLst/>
                <a:latin typeface="Courier New" panose="02070309020205020404" pitchFamily="49" charset="0"/>
              </a:rPr>
            </a:br>
            <a:r>
              <a:rPr lang="en-IN" sz="1200" b="0" dirty="0">
                <a:effectLst/>
                <a:latin typeface="Courier New" panose="02070309020205020404" pitchFamily="49" charset="0"/>
              </a:rPr>
              <a:t>    for i, name in enumerate(</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G.add_node</a:t>
            </a:r>
            <a:r>
              <a:rPr lang="en-IN" sz="1200" b="0" dirty="0">
                <a:effectLst/>
                <a:latin typeface="Courier New" panose="02070309020205020404" pitchFamily="49" charset="0"/>
              </a:rPr>
              <a:t>(name, </a:t>
            </a:r>
            <a:r>
              <a:rPr lang="en-IN" sz="1200" b="0" dirty="0" err="1">
                <a:effectLst/>
                <a:latin typeface="Courier New" panose="02070309020205020404" pitchFamily="49" charset="0"/>
              </a:rPr>
              <a:t>pos</a:t>
            </a:r>
            <a:r>
              <a:rPr lang="en-IN" sz="1200" b="0" dirty="0">
                <a:effectLst/>
                <a:latin typeface="Courier New" panose="02070309020205020404" pitchFamily="49" charset="0"/>
              </a:rPr>
              <a:t>=(locations[name][0], locations[name][1]))</a:t>
            </a:r>
            <a:br>
              <a:rPr lang="en-IN" sz="1200" b="0" dirty="0">
                <a:effectLst/>
                <a:latin typeface="Courier New" panose="02070309020205020404" pitchFamily="49" charset="0"/>
              </a:rPr>
            </a:br>
            <a:r>
              <a:rPr lang="en-IN" sz="1200" b="0" dirty="0">
                <a:effectLst/>
                <a:latin typeface="Courier New" panose="02070309020205020404" pitchFamily="49" charset="0"/>
              </a:rPr>
              <a:t>    for i in range(</a:t>
            </a:r>
            <a:r>
              <a:rPr lang="en-IN" sz="1200" b="0" dirty="0" err="1">
                <a:effectLst/>
                <a:latin typeface="Courier New" panose="02070309020205020404" pitchFamily="49" charset="0"/>
              </a:rPr>
              <a:t>len</a:t>
            </a:r>
            <a:r>
              <a:rPr lang="en-IN" sz="1200" b="0" dirty="0">
                <a:effectLst/>
                <a:latin typeface="Courier New" panose="02070309020205020404" pitchFamily="49" charset="0"/>
              </a:rPr>
              <a:t>(graph)):</a:t>
            </a:r>
          </a:p>
          <a:p>
            <a:r>
              <a:rPr lang="en-IN" sz="1200" b="0" dirty="0">
                <a:effectLst/>
                <a:latin typeface="Courier New" panose="02070309020205020404" pitchFamily="49" charset="0"/>
              </a:rPr>
              <a:t>        for j in range(</a:t>
            </a:r>
            <a:r>
              <a:rPr lang="en-IN" sz="1200" b="0" dirty="0" err="1">
                <a:effectLst/>
                <a:latin typeface="Courier New" panose="02070309020205020404" pitchFamily="49" charset="0"/>
              </a:rPr>
              <a:t>len</a:t>
            </a:r>
            <a:r>
              <a:rPr lang="en-IN" sz="1200" b="0" dirty="0">
                <a:effectLst/>
                <a:latin typeface="Courier New" panose="02070309020205020404" pitchFamily="49" charset="0"/>
              </a:rPr>
              <a:t>(graph[i])):</a:t>
            </a:r>
          </a:p>
          <a:p>
            <a:r>
              <a:rPr lang="en-IN" sz="1200" b="0" dirty="0">
                <a:effectLst/>
                <a:latin typeface="Courier New" panose="02070309020205020404" pitchFamily="49" charset="0"/>
              </a:rPr>
              <a:t>            if i &lt; j:</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G.add_edge</a:t>
            </a:r>
            <a:r>
              <a:rPr lang="en-IN" sz="1200" b="0" dirty="0">
                <a:effectLst/>
                <a:latin typeface="Courier New" panose="02070309020205020404" pitchFamily="49" charset="0"/>
              </a:rPr>
              <a:t>(</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[i], </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[j], weight=graph[i][j])</a:t>
            </a:r>
            <a:br>
              <a:rPr lang="en-IN" sz="1200" b="0" dirty="0">
                <a:effectLst/>
                <a:latin typeface="Courier New" panose="02070309020205020404" pitchFamily="49" charset="0"/>
              </a:rPr>
            </a:br>
            <a:r>
              <a:rPr lang="en-IN" sz="1200" b="0" dirty="0">
                <a:effectLst/>
                <a:latin typeface="Courier New" panose="02070309020205020404" pitchFamily="49" charset="0"/>
              </a:rPr>
              <a:t>    </a:t>
            </a:r>
            <a:r>
              <a:rPr lang="en-IN" sz="1200" b="0" dirty="0" err="1">
                <a:effectLst/>
                <a:latin typeface="Courier New" panose="02070309020205020404" pitchFamily="49" charset="0"/>
              </a:rPr>
              <a:t>pos</a:t>
            </a:r>
            <a:r>
              <a:rPr lang="en-IN" sz="1200" b="0" dirty="0">
                <a:effectLst/>
                <a:latin typeface="Courier New" panose="02070309020205020404" pitchFamily="49" charset="0"/>
              </a:rPr>
              <a:t> = </a:t>
            </a:r>
            <a:r>
              <a:rPr lang="en-IN" sz="1200" b="0" dirty="0" err="1">
                <a:effectLst/>
                <a:latin typeface="Courier New" panose="02070309020205020404" pitchFamily="49" charset="0"/>
              </a:rPr>
              <a:t>nx.get_node_attributes</a:t>
            </a:r>
            <a:r>
              <a:rPr lang="en-IN" sz="1200" b="0" dirty="0">
                <a:effectLst/>
                <a:latin typeface="Courier New" panose="02070309020205020404" pitchFamily="49" charset="0"/>
              </a:rPr>
              <a:t>(G, '</a:t>
            </a:r>
            <a:r>
              <a:rPr lang="en-IN" sz="1200" b="0" dirty="0" err="1">
                <a:effectLst/>
                <a:latin typeface="Courier New" panose="02070309020205020404" pitchFamily="49" charset="0"/>
              </a:rPr>
              <a:t>pos</a:t>
            </a:r>
            <a:r>
              <a:rPr lang="en-IN" sz="1200" b="0" dirty="0">
                <a:effectLst/>
                <a:latin typeface="Courier New" panose="02070309020205020404" pitchFamily="49" charset="0"/>
              </a:rPr>
              <a:t>')</a:t>
            </a:r>
            <a:br>
              <a:rPr lang="en-IN" sz="1200" b="0" dirty="0">
                <a:effectLst/>
                <a:latin typeface="Courier New" panose="02070309020205020404" pitchFamily="49" charset="0"/>
              </a:rPr>
            </a:br>
            <a:r>
              <a:rPr lang="en-IN" sz="1200" b="0" dirty="0">
                <a:effectLst/>
                <a:latin typeface="Courier New" panose="02070309020205020404" pitchFamily="49" charset="0"/>
              </a:rPr>
              <a:t>    # Draw the graph</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nx.draw</a:t>
            </a:r>
            <a:r>
              <a:rPr lang="en-IN" sz="1200" b="0" dirty="0">
                <a:effectLst/>
                <a:latin typeface="Courier New" panose="02070309020205020404" pitchFamily="49" charset="0"/>
              </a:rPr>
              <a:t>(G, </a:t>
            </a:r>
            <a:r>
              <a:rPr lang="en-IN" sz="1200" b="0" dirty="0" err="1">
                <a:effectLst/>
                <a:latin typeface="Courier New" panose="02070309020205020404" pitchFamily="49" charset="0"/>
              </a:rPr>
              <a:t>pos</a:t>
            </a:r>
            <a:r>
              <a:rPr lang="en-IN" sz="1200" b="0" dirty="0">
                <a:effectLst/>
                <a:latin typeface="Courier New" panose="02070309020205020404" pitchFamily="49" charset="0"/>
              </a:rPr>
              <a:t>, </a:t>
            </a:r>
            <a:r>
              <a:rPr lang="en-IN" sz="1200" b="0" dirty="0" err="1">
                <a:effectLst/>
                <a:latin typeface="Courier New" panose="02070309020205020404" pitchFamily="49" charset="0"/>
              </a:rPr>
              <a:t>with_labels</a:t>
            </a:r>
            <a:r>
              <a:rPr lang="en-IN" sz="1200" b="0" dirty="0">
                <a:effectLst/>
                <a:latin typeface="Courier New" panose="02070309020205020404" pitchFamily="49" charset="0"/>
              </a:rPr>
              <a:t>=True, </a:t>
            </a:r>
            <a:r>
              <a:rPr lang="en-IN" sz="1200" b="0" dirty="0" err="1">
                <a:effectLst/>
                <a:latin typeface="Courier New" panose="02070309020205020404" pitchFamily="49" charset="0"/>
              </a:rPr>
              <a:t>font_weight</a:t>
            </a:r>
            <a:r>
              <a:rPr lang="en-IN" sz="1200" b="0" dirty="0">
                <a:effectLst/>
                <a:latin typeface="Courier New" panose="02070309020205020404" pitchFamily="49" charset="0"/>
              </a:rPr>
              <a:t>='bold', </a:t>
            </a:r>
            <a:r>
              <a:rPr lang="en-IN" sz="1200" b="0" dirty="0" err="1">
                <a:effectLst/>
                <a:latin typeface="Courier New" panose="02070309020205020404" pitchFamily="49" charset="0"/>
              </a:rPr>
              <a:t>node_size</a:t>
            </a:r>
            <a:r>
              <a:rPr lang="en-IN" sz="1200" b="0" dirty="0">
                <a:effectLst/>
                <a:latin typeface="Courier New" panose="02070309020205020404" pitchFamily="49" charset="0"/>
              </a:rPr>
              <a:t>=700, </a:t>
            </a:r>
            <a:r>
              <a:rPr lang="en-IN" sz="1200" b="0" dirty="0" err="1">
                <a:effectLst/>
                <a:latin typeface="Courier New" panose="02070309020205020404" pitchFamily="49" charset="0"/>
              </a:rPr>
              <a:t>node_color</a:t>
            </a:r>
            <a:r>
              <a:rPr lang="en-IN" sz="1200" b="0" dirty="0">
                <a:effectLst/>
                <a:latin typeface="Courier New" panose="02070309020205020404" pitchFamily="49" charset="0"/>
              </a:rPr>
              <a:t>='</a:t>
            </a:r>
            <a:r>
              <a:rPr lang="en-IN" sz="1200" b="0" dirty="0" err="1">
                <a:effectLst/>
                <a:latin typeface="Courier New" panose="02070309020205020404" pitchFamily="49" charset="0"/>
              </a:rPr>
              <a:t>skyblue</a:t>
            </a:r>
            <a:r>
              <a:rPr lang="en-IN" sz="1200" b="0" dirty="0">
                <a:effectLst/>
                <a:latin typeface="Courier New" panose="02070309020205020404" pitchFamily="49" charset="0"/>
              </a:rPr>
              <a:t>', </a:t>
            </a:r>
            <a:r>
              <a:rPr lang="en-IN" sz="1200" b="0" dirty="0" err="1">
                <a:effectLst/>
                <a:latin typeface="Courier New" panose="02070309020205020404" pitchFamily="49" charset="0"/>
              </a:rPr>
              <a:t>font_color</a:t>
            </a:r>
            <a:r>
              <a:rPr lang="en-IN" sz="1200" b="0" dirty="0">
                <a:effectLst/>
                <a:latin typeface="Courier New" panose="02070309020205020404" pitchFamily="49" charset="0"/>
              </a:rPr>
              <a:t>='black', </a:t>
            </a:r>
            <a:r>
              <a:rPr lang="en-IN" sz="1200" b="0" dirty="0" err="1">
                <a:effectLst/>
                <a:latin typeface="Courier New" panose="02070309020205020404" pitchFamily="49" charset="0"/>
              </a:rPr>
              <a:t>font_size</a:t>
            </a:r>
            <a:r>
              <a:rPr lang="en-IN" sz="1200" b="0" dirty="0">
                <a:effectLst/>
                <a:latin typeface="Courier New" panose="02070309020205020404" pitchFamily="49" charset="0"/>
              </a:rPr>
              <a:t>=8)</a:t>
            </a:r>
          </a:p>
          <a:p>
            <a:br>
              <a:rPr lang="en-IN" sz="1200" b="0" dirty="0">
                <a:effectLst/>
                <a:latin typeface="Courier New" panose="02070309020205020404" pitchFamily="49" charset="0"/>
              </a:rPr>
            </a:br>
            <a:r>
              <a:rPr lang="en-IN" sz="1200" b="0" dirty="0">
                <a:effectLst/>
                <a:latin typeface="Courier New" panose="02070309020205020404" pitchFamily="49" charset="0"/>
              </a:rPr>
              <a:t>    # Highlight the optimal path</a:t>
            </a:r>
          </a:p>
          <a:p>
            <a:r>
              <a:rPr lang="en-IN" sz="1200" b="0" dirty="0">
                <a:effectLst/>
                <a:latin typeface="Courier New" panose="02070309020205020404" pitchFamily="49" charset="0"/>
              </a:rPr>
              <a:t>    edges = [(</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[i]], </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[i + 1]]) for i in range(</a:t>
            </a:r>
            <a:r>
              <a:rPr lang="en-IN" sz="1200" b="0" dirty="0" err="1">
                <a:effectLst/>
                <a:latin typeface="Courier New" panose="02070309020205020404" pitchFamily="49" charset="0"/>
              </a:rPr>
              <a:t>len</a:t>
            </a:r>
            <a:r>
              <a:rPr lang="en-IN" sz="1200" b="0" dirty="0">
                <a:effectLst/>
                <a:latin typeface="Courier New" panose="02070309020205020404" pitchFamily="49" charset="0"/>
              </a:rPr>
              <a:t>(</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 - 1)]</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edges.append</a:t>
            </a:r>
            <a:r>
              <a:rPr lang="en-IN" sz="1200" b="0" dirty="0">
                <a:effectLst/>
                <a:latin typeface="Courier New" panose="02070309020205020404" pitchFamily="49" charset="0"/>
              </a:rPr>
              <a:t>((</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[-1]], </a:t>
            </a:r>
            <a:r>
              <a:rPr lang="en-IN" sz="1200" b="0" dirty="0" err="1">
                <a:effectLst/>
                <a:latin typeface="Courier New" panose="02070309020205020404" pitchFamily="49" charset="0"/>
              </a:rPr>
              <a:t>point_names</a:t>
            </a:r>
            <a:r>
              <a:rPr lang="en-IN" sz="1200" b="0" dirty="0">
                <a:effectLst/>
                <a:latin typeface="Courier New" panose="02070309020205020404" pitchFamily="49" charset="0"/>
              </a:rPr>
              <a:t>[</a:t>
            </a:r>
            <a:r>
              <a:rPr lang="en-IN" sz="1200" b="0" dirty="0" err="1">
                <a:effectLst/>
                <a:latin typeface="Courier New" panose="02070309020205020404" pitchFamily="49" charset="0"/>
              </a:rPr>
              <a:t>optimal_path</a:t>
            </a:r>
            <a:r>
              <a:rPr lang="en-IN" sz="1200" b="0" dirty="0">
                <a:effectLst/>
                <a:latin typeface="Courier New" panose="02070309020205020404" pitchFamily="49" charset="0"/>
              </a:rPr>
              <a:t>[0]]))  # Connect back to the starting point</a:t>
            </a:r>
          </a:p>
          <a:p>
            <a:br>
              <a:rPr lang="en-IN" sz="1200" b="0" dirty="0">
                <a:effectLst/>
                <a:latin typeface="Courier New" panose="02070309020205020404" pitchFamily="49" charset="0"/>
              </a:rPr>
            </a:br>
            <a:r>
              <a:rPr lang="en-IN" sz="1200" b="0" dirty="0">
                <a:effectLst/>
                <a:latin typeface="Courier New" panose="02070309020205020404" pitchFamily="49" charset="0"/>
              </a:rPr>
              <a:t>    # Draw directed edges for the optimal path</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nx.draw_networkx_edges</a:t>
            </a:r>
            <a:r>
              <a:rPr lang="en-IN" sz="1200" b="0" dirty="0">
                <a:effectLst/>
                <a:latin typeface="Courier New" panose="02070309020205020404" pitchFamily="49" charset="0"/>
              </a:rPr>
              <a:t>(G, </a:t>
            </a:r>
            <a:r>
              <a:rPr lang="en-IN" sz="1200" b="0" dirty="0" err="1">
                <a:effectLst/>
                <a:latin typeface="Courier New" panose="02070309020205020404" pitchFamily="49" charset="0"/>
              </a:rPr>
              <a:t>pos</a:t>
            </a:r>
            <a:r>
              <a:rPr lang="en-IN" sz="1200" b="0" dirty="0">
                <a:effectLst/>
                <a:latin typeface="Courier New" panose="02070309020205020404" pitchFamily="49" charset="0"/>
              </a:rPr>
              <a:t>, </a:t>
            </a:r>
            <a:r>
              <a:rPr lang="en-IN" sz="1200" b="0" dirty="0" err="1">
                <a:effectLst/>
                <a:latin typeface="Courier New" panose="02070309020205020404" pitchFamily="49" charset="0"/>
              </a:rPr>
              <a:t>edgelist</a:t>
            </a:r>
            <a:r>
              <a:rPr lang="en-IN" sz="1200" b="0" dirty="0">
                <a:effectLst/>
                <a:latin typeface="Courier New" panose="02070309020205020404" pitchFamily="49" charset="0"/>
              </a:rPr>
              <a:t>=edges, </a:t>
            </a:r>
            <a:r>
              <a:rPr lang="en-IN" sz="1200" b="0" dirty="0" err="1">
                <a:effectLst/>
                <a:latin typeface="Courier New" panose="02070309020205020404" pitchFamily="49" charset="0"/>
              </a:rPr>
              <a:t>edge_color</a:t>
            </a:r>
            <a:r>
              <a:rPr lang="en-IN" sz="1200" b="0" dirty="0">
                <a:effectLst/>
                <a:latin typeface="Courier New" panose="02070309020205020404" pitchFamily="49" charset="0"/>
              </a:rPr>
              <a:t>='r', width=2, </a:t>
            </a:r>
            <a:r>
              <a:rPr lang="en-IN" sz="1200" b="0" dirty="0" err="1">
                <a:effectLst/>
                <a:latin typeface="Courier New" panose="02070309020205020404" pitchFamily="49" charset="0"/>
              </a:rPr>
              <a:t>connectionstyle</a:t>
            </a:r>
            <a:r>
              <a:rPr lang="en-IN" sz="1200" b="0" dirty="0">
                <a:effectLst/>
                <a:latin typeface="Courier New" panose="02070309020205020404" pitchFamily="49" charset="0"/>
              </a:rPr>
              <a:t>='arc3,rad=0.1')</a:t>
            </a:r>
          </a:p>
          <a:p>
            <a:br>
              <a:rPr lang="en-IN" sz="1200" b="0" dirty="0">
                <a:effectLst/>
                <a:latin typeface="Courier New" panose="02070309020205020404" pitchFamily="49" charset="0"/>
              </a:rPr>
            </a:br>
            <a:r>
              <a:rPr lang="en-IN" sz="1200" b="0" dirty="0">
                <a:effectLst/>
                <a:latin typeface="Courier New" panose="02070309020205020404" pitchFamily="49" charset="0"/>
              </a:rPr>
              <a:t>    # Display distances for the red arcs</a:t>
            </a:r>
          </a:p>
          <a:p>
            <a:r>
              <a:rPr lang="en-IN" sz="1200" b="0" dirty="0">
                <a:effectLst/>
                <a:latin typeface="Courier New" panose="02070309020205020404" pitchFamily="49" charset="0"/>
              </a:rPr>
              <a:t>    for edge in edges:</a:t>
            </a:r>
          </a:p>
          <a:p>
            <a:r>
              <a:rPr lang="en-IN" sz="1200" b="0" dirty="0">
                <a:effectLst/>
                <a:latin typeface="Courier New" panose="02070309020205020404" pitchFamily="49" charset="0"/>
              </a:rPr>
              <a:t>        distance = graph[</a:t>
            </a:r>
            <a:r>
              <a:rPr lang="en-IN" sz="1200" b="0" dirty="0" err="1">
                <a:effectLst/>
                <a:latin typeface="Courier New" panose="02070309020205020404" pitchFamily="49" charset="0"/>
              </a:rPr>
              <a:t>point_names.index</a:t>
            </a:r>
            <a:r>
              <a:rPr lang="en-IN" sz="1200" b="0" dirty="0">
                <a:effectLst/>
                <a:latin typeface="Courier New" panose="02070309020205020404" pitchFamily="49" charset="0"/>
              </a:rPr>
              <a:t>(edge[0])][</a:t>
            </a:r>
            <a:r>
              <a:rPr lang="en-IN" sz="1200" b="0" dirty="0" err="1">
                <a:effectLst/>
                <a:latin typeface="Courier New" panose="02070309020205020404" pitchFamily="49" charset="0"/>
              </a:rPr>
              <a:t>point_names.index</a:t>
            </a:r>
            <a:r>
              <a:rPr lang="en-IN" sz="1200" b="0" dirty="0">
                <a:effectLst/>
                <a:latin typeface="Courier New" panose="02070309020205020404" pitchFamily="49" charset="0"/>
              </a:rPr>
              <a:t>(edge[1])]</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plt.text</a:t>
            </a:r>
            <a:r>
              <a:rPr lang="en-IN" sz="1200" b="0" dirty="0">
                <a:effectLst/>
                <a:latin typeface="Courier New" panose="02070309020205020404" pitchFamily="49" charset="0"/>
              </a:rPr>
              <a:t>((</a:t>
            </a:r>
            <a:r>
              <a:rPr lang="en-IN" sz="1200" b="0" dirty="0" err="1">
                <a:effectLst/>
                <a:latin typeface="Courier New" panose="02070309020205020404" pitchFamily="49" charset="0"/>
              </a:rPr>
              <a:t>pos</a:t>
            </a:r>
            <a:r>
              <a:rPr lang="en-IN" sz="1200" b="0" dirty="0">
                <a:effectLst/>
                <a:latin typeface="Courier New" panose="02070309020205020404" pitchFamily="49" charset="0"/>
              </a:rPr>
              <a:t>[edge[0]][0] + </a:t>
            </a:r>
            <a:r>
              <a:rPr lang="en-IN" sz="1200" b="0" dirty="0" err="1">
                <a:effectLst/>
                <a:latin typeface="Courier New" panose="02070309020205020404" pitchFamily="49" charset="0"/>
              </a:rPr>
              <a:t>pos</a:t>
            </a:r>
            <a:r>
              <a:rPr lang="en-IN" sz="1200" b="0" dirty="0">
                <a:effectLst/>
                <a:latin typeface="Courier New" panose="02070309020205020404" pitchFamily="49" charset="0"/>
              </a:rPr>
              <a:t>[edge[1]][0]) / 2, (</a:t>
            </a:r>
            <a:r>
              <a:rPr lang="en-IN" sz="1200" b="0" dirty="0" err="1">
                <a:effectLst/>
                <a:latin typeface="Courier New" panose="02070309020205020404" pitchFamily="49" charset="0"/>
              </a:rPr>
              <a:t>pos</a:t>
            </a:r>
            <a:r>
              <a:rPr lang="en-IN" sz="1200" b="0" dirty="0">
                <a:effectLst/>
                <a:latin typeface="Courier New" panose="02070309020205020404" pitchFamily="49" charset="0"/>
              </a:rPr>
              <a:t>[edge[0]][1] + </a:t>
            </a:r>
            <a:r>
              <a:rPr lang="en-IN" sz="1200" b="0" dirty="0" err="1">
                <a:effectLst/>
                <a:latin typeface="Courier New" panose="02070309020205020404" pitchFamily="49" charset="0"/>
              </a:rPr>
              <a:t>pos</a:t>
            </a:r>
            <a:r>
              <a:rPr lang="en-IN" sz="1200" b="0" dirty="0">
                <a:effectLst/>
                <a:latin typeface="Courier New" panose="02070309020205020404" pitchFamily="49" charset="0"/>
              </a:rPr>
              <a:t>[edge[1]][1]) / 2, f'{distance:.2f}', </a:t>
            </a:r>
            <a:r>
              <a:rPr lang="en-IN" sz="1200" b="0" dirty="0" err="1">
                <a:effectLst/>
                <a:latin typeface="Courier New" panose="02070309020205020404" pitchFamily="49" charset="0"/>
              </a:rPr>
              <a:t>color</a:t>
            </a:r>
            <a:r>
              <a:rPr lang="en-IN" sz="1200" b="0" dirty="0">
                <a:effectLst/>
                <a:latin typeface="Courier New" panose="02070309020205020404" pitchFamily="49" charset="0"/>
              </a:rPr>
              <a:t>='red')</a:t>
            </a:r>
          </a:p>
          <a:p>
            <a:br>
              <a:rPr lang="en-IN" sz="1200" b="0" dirty="0">
                <a:effectLst/>
                <a:latin typeface="Courier New" panose="02070309020205020404" pitchFamily="49" charset="0"/>
              </a:rPr>
            </a:br>
            <a:r>
              <a:rPr lang="en-IN" sz="1200" b="0" dirty="0">
                <a:effectLst/>
                <a:latin typeface="Courier New" panose="02070309020205020404" pitchFamily="49" charset="0"/>
              </a:rPr>
              <a:t>    # Display the plot</a:t>
            </a:r>
          </a:p>
          <a:p>
            <a:r>
              <a:rPr lang="en-IN" sz="1200" b="0" dirty="0">
                <a:effectLst/>
                <a:latin typeface="Courier New" panose="02070309020205020404" pitchFamily="49" charset="0"/>
              </a:rPr>
              <a:t>    </a:t>
            </a:r>
            <a:r>
              <a:rPr lang="en-IN" sz="1200" b="0" dirty="0" err="1">
                <a:effectLst/>
                <a:latin typeface="Courier New" panose="02070309020205020404" pitchFamily="49" charset="0"/>
              </a:rPr>
              <a:t>plt.show</a:t>
            </a:r>
            <a:r>
              <a:rPr lang="en-IN" sz="1200" b="0" dirty="0">
                <a:effectLst/>
                <a:latin typeface="Courier New" panose="02070309020205020404" pitchFamily="49" charset="0"/>
              </a:rPr>
              <a:t>()</a:t>
            </a:r>
          </a:p>
        </p:txBody>
      </p:sp>
    </p:spTree>
    <p:extLst>
      <p:ext uri="{BB962C8B-B14F-4D97-AF65-F5344CB8AC3E}">
        <p14:creationId xmlns:p14="http://schemas.microsoft.com/office/powerpoint/2010/main" val="83494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2" name="TextBox 1">
            <a:extLst>
              <a:ext uri="{FF2B5EF4-FFF2-40B4-BE49-F238E27FC236}">
                <a16:creationId xmlns:a16="http://schemas.microsoft.com/office/drawing/2014/main" id="{121D4618-5124-DBD7-0FA8-A3611A380DDB}"/>
              </a:ext>
            </a:extLst>
          </p:cNvPr>
          <p:cNvSpPr txBox="1"/>
          <p:nvPr/>
        </p:nvSpPr>
        <p:spPr>
          <a:xfrm>
            <a:off x="867747" y="543356"/>
            <a:ext cx="10459616" cy="6370975"/>
          </a:xfrm>
          <a:prstGeom prst="rect">
            <a:avLst/>
          </a:prstGeom>
          <a:noFill/>
        </p:spPr>
        <p:txBody>
          <a:bodyPr wrap="square" rtlCol="0">
            <a:spAutoFit/>
          </a:bodyPr>
          <a:lstStyle/>
          <a:p>
            <a:r>
              <a:rPr lang="en-US" sz="1200" b="0" dirty="0">
                <a:effectLst/>
                <a:latin typeface="Consolas" panose="020B0609020204030204" pitchFamily="49" charset="0"/>
              </a:rPr>
              <a:t>def main():</a:t>
            </a:r>
          </a:p>
          <a:p>
            <a:r>
              <a:rPr lang="en-US" sz="1200" b="0" dirty="0">
                <a:effectLst/>
                <a:latin typeface="Consolas" panose="020B0609020204030204" pitchFamily="49" charset="0"/>
              </a:rPr>
              <a:t>    </a:t>
            </a:r>
            <a:r>
              <a:rPr lang="en-US" sz="1200" b="0" dirty="0" err="1">
                <a:effectLst/>
                <a:latin typeface="Consolas" panose="020B0609020204030204" pitchFamily="49" charset="0"/>
              </a:rPr>
              <a:t>num_locations</a:t>
            </a:r>
            <a:r>
              <a:rPr lang="en-US" sz="1200" b="0" dirty="0">
                <a:effectLst/>
                <a:latin typeface="Consolas" panose="020B0609020204030204" pitchFamily="49" charset="0"/>
              </a:rPr>
              <a:t> = int(input("Enter the number of locations: "))</a:t>
            </a:r>
          </a:p>
          <a:p>
            <a:r>
              <a:rPr lang="en-US" sz="1200" b="0" dirty="0">
                <a:effectLst/>
                <a:latin typeface="Consolas" panose="020B0609020204030204" pitchFamily="49" charset="0"/>
              </a:rPr>
              <a:t>    locations = {}</a:t>
            </a:r>
          </a:p>
          <a:p>
            <a:r>
              <a:rPr lang="en-US" sz="1200" b="0" dirty="0">
                <a:effectLst/>
                <a:latin typeface="Consolas" panose="020B0609020204030204" pitchFamily="49" charset="0"/>
              </a:rPr>
              <a:t>    </a:t>
            </a:r>
            <a:r>
              <a:rPr lang="en-US" sz="1200" b="0" dirty="0" err="1">
                <a:effectLst/>
                <a:latin typeface="Consolas" panose="020B0609020204030204" pitchFamily="49" charset="0"/>
              </a:rPr>
              <a:t>sel_loc</a:t>
            </a:r>
            <a:r>
              <a:rPr lang="en-US" sz="1200" b="0" dirty="0">
                <a:effectLst/>
                <a:latin typeface="Consolas" panose="020B0609020204030204" pitchFamily="49" charset="0"/>
              </a:rPr>
              <a:t> = {}</a:t>
            </a:r>
          </a:p>
          <a:p>
            <a:r>
              <a:rPr lang="en-US" sz="1200" b="0" dirty="0">
                <a:effectLst/>
                <a:latin typeface="Consolas" panose="020B0609020204030204" pitchFamily="49" charset="0"/>
              </a:rPr>
              <a:t>    items = []</a:t>
            </a:r>
          </a:p>
          <a:p>
            <a:r>
              <a:rPr lang="en-US" sz="1200" b="0" dirty="0">
                <a:effectLst/>
                <a:latin typeface="Consolas" panose="020B0609020204030204" pitchFamily="49" charset="0"/>
              </a:rPr>
              <a:t>    for i in range(</a:t>
            </a:r>
            <a:r>
              <a:rPr lang="en-US" sz="1200" b="0" dirty="0" err="1">
                <a:effectLst/>
                <a:latin typeface="Consolas" panose="020B0609020204030204" pitchFamily="49" charset="0"/>
              </a:rPr>
              <a:t>num_locations</a:t>
            </a:r>
            <a:r>
              <a:rPr lang="en-US" sz="1200" b="0" dirty="0">
                <a:effectLst/>
                <a:latin typeface="Consolas" panose="020B0609020204030204" pitchFamily="49" charset="0"/>
              </a:rPr>
              <a:t>):</a:t>
            </a:r>
          </a:p>
          <a:p>
            <a:r>
              <a:rPr lang="en-US" sz="1200" b="0" dirty="0">
                <a:effectLst/>
                <a:latin typeface="Consolas" panose="020B0609020204030204" pitchFamily="49" charset="0"/>
              </a:rPr>
              <a:t>        name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name for location {i + 1}: ")</a:t>
            </a:r>
          </a:p>
          <a:p>
            <a:r>
              <a:rPr lang="en-US" sz="1200" b="0" dirty="0">
                <a:effectLst/>
                <a:latin typeface="Consolas" panose="020B0609020204030204" pitchFamily="49" charset="0"/>
              </a:rPr>
              <a:t>        coordinates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coordinates for {name} (x y): ").split()</a:t>
            </a:r>
          </a:p>
          <a:p>
            <a:r>
              <a:rPr lang="en-US" sz="1200" b="0" dirty="0">
                <a:effectLst/>
                <a:latin typeface="Consolas" panose="020B0609020204030204" pitchFamily="49" charset="0"/>
              </a:rPr>
              <a:t>        if </a:t>
            </a:r>
            <a:r>
              <a:rPr lang="en-US" sz="1200" b="0" dirty="0" err="1">
                <a:effectLst/>
                <a:latin typeface="Consolas" panose="020B0609020204030204" pitchFamily="49" charset="0"/>
              </a:rPr>
              <a:t>len</a:t>
            </a:r>
            <a:r>
              <a:rPr lang="en-US" sz="1200" b="0" dirty="0">
                <a:effectLst/>
                <a:latin typeface="Consolas" panose="020B0609020204030204" pitchFamily="49" charset="0"/>
              </a:rPr>
              <a:t>(coordinates) != 2:</a:t>
            </a:r>
          </a:p>
          <a:p>
            <a:r>
              <a:rPr lang="en-US" sz="1200" b="0" dirty="0">
                <a:effectLst/>
                <a:latin typeface="Consolas" panose="020B0609020204030204" pitchFamily="49" charset="0"/>
              </a:rPr>
              <a:t>            print("Invalid coordinates. Please enter two space-separated values.")</a:t>
            </a:r>
          </a:p>
          <a:p>
            <a:r>
              <a:rPr lang="en-US" sz="1200" b="0" dirty="0">
                <a:effectLst/>
                <a:latin typeface="Consolas" panose="020B0609020204030204" pitchFamily="49" charset="0"/>
              </a:rPr>
              <a:t>            exit(1)</a:t>
            </a:r>
          </a:p>
          <a:p>
            <a:r>
              <a:rPr lang="en-US" sz="1200" b="0" dirty="0">
                <a:effectLst/>
                <a:latin typeface="Consolas" panose="020B0609020204030204" pitchFamily="49" charset="0"/>
              </a:rPr>
              <a:t>        x, y = map(float, coordinates)</a:t>
            </a:r>
          </a:p>
          <a:p>
            <a:r>
              <a:rPr lang="en-US" sz="1200" b="0" dirty="0">
                <a:effectLst/>
                <a:latin typeface="Consolas" panose="020B0609020204030204" pitchFamily="49" charset="0"/>
              </a:rPr>
              <a:t>        weight = float(input(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weight for {name}: "))</a:t>
            </a:r>
          </a:p>
          <a:p>
            <a:r>
              <a:rPr lang="en-US" sz="1200" b="0" dirty="0">
                <a:effectLst/>
                <a:latin typeface="Consolas" panose="020B0609020204030204" pitchFamily="49" charset="0"/>
              </a:rPr>
              <a:t>        profit = float(input(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profit for {name}: "))</a:t>
            </a:r>
          </a:p>
          <a:p>
            <a:r>
              <a:rPr lang="en-US" sz="1200" b="0" dirty="0">
                <a:effectLst/>
                <a:latin typeface="Consolas" panose="020B0609020204030204" pitchFamily="49" charset="0"/>
              </a:rPr>
              <a:t>        locations[name] = (x, y)</a:t>
            </a:r>
          </a:p>
          <a:p>
            <a:r>
              <a:rPr lang="en-US" sz="1200" b="0" dirty="0">
                <a:effectLst/>
                <a:latin typeface="Consolas" panose="020B0609020204030204" pitchFamily="49" charset="0"/>
              </a:rPr>
              <a:t>        </a:t>
            </a:r>
            <a:r>
              <a:rPr lang="en-US" sz="1200" b="0" dirty="0" err="1">
                <a:effectLst/>
                <a:latin typeface="Consolas" panose="020B0609020204030204" pitchFamily="49" charset="0"/>
              </a:rPr>
              <a:t>items.append</a:t>
            </a:r>
            <a:r>
              <a:rPr lang="en-US" sz="1200" b="0" dirty="0">
                <a:effectLst/>
                <a:latin typeface="Consolas" panose="020B0609020204030204" pitchFamily="49" charset="0"/>
              </a:rPr>
              <a:t>((profit, weight, (x, y)))</a:t>
            </a:r>
            <a:br>
              <a:rPr lang="en-US" sz="1200" b="0" dirty="0">
                <a:effectLst/>
                <a:latin typeface="Consolas" panose="020B0609020204030204" pitchFamily="49" charset="0"/>
              </a:rPr>
            </a:br>
            <a:r>
              <a:rPr lang="en-US" sz="1200" b="0" dirty="0">
                <a:effectLst/>
                <a:latin typeface="Consolas" panose="020B0609020204030204" pitchFamily="49" charset="0"/>
              </a:rPr>
              <a:t>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 input("Enter the starting location: ")</a:t>
            </a:r>
            <a:br>
              <a:rPr lang="en-US" sz="1200" b="0" dirty="0">
                <a:effectLst/>
                <a:latin typeface="Consolas" panose="020B0609020204030204" pitchFamily="49" charset="0"/>
              </a:rPr>
            </a:br>
            <a:r>
              <a:rPr lang="en-US" sz="1200" b="0" dirty="0">
                <a:effectLst/>
                <a:latin typeface="Consolas" panose="020B0609020204030204" pitchFamily="49" charset="0"/>
              </a:rPr>
              <a:t>    if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not in locations:</a:t>
            </a:r>
          </a:p>
          <a:p>
            <a:r>
              <a:rPr lang="en-US" sz="1200" b="0" dirty="0">
                <a:effectLst/>
                <a:latin typeface="Consolas" panose="020B0609020204030204" pitchFamily="49" charset="0"/>
              </a:rPr>
              <a:t>        print("Start location not found in provided locations. Adding start location to the locations.")</a:t>
            </a:r>
          </a:p>
          <a:p>
            <a:r>
              <a:rPr lang="en-US" sz="1200" b="0" dirty="0">
                <a:effectLst/>
                <a:latin typeface="Consolas" panose="020B0609020204030204" pitchFamily="49" charset="0"/>
              </a:rPr>
              <a:t>        coordinates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coordinates for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(x y): ").split()</a:t>
            </a:r>
          </a:p>
          <a:p>
            <a:r>
              <a:rPr lang="en-US" sz="1200" b="0" dirty="0">
                <a:effectLst/>
                <a:latin typeface="Consolas" panose="020B0609020204030204" pitchFamily="49" charset="0"/>
              </a:rPr>
              <a:t>        if </a:t>
            </a:r>
            <a:r>
              <a:rPr lang="en-US" sz="1200" b="0" dirty="0" err="1">
                <a:effectLst/>
                <a:latin typeface="Consolas" panose="020B0609020204030204" pitchFamily="49" charset="0"/>
              </a:rPr>
              <a:t>len</a:t>
            </a:r>
            <a:r>
              <a:rPr lang="en-US" sz="1200" b="0" dirty="0">
                <a:effectLst/>
                <a:latin typeface="Consolas" panose="020B0609020204030204" pitchFamily="49" charset="0"/>
              </a:rPr>
              <a:t>(coordinates) != 2:</a:t>
            </a:r>
          </a:p>
          <a:p>
            <a:r>
              <a:rPr lang="en-US" sz="1200" b="0" dirty="0">
                <a:effectLst/>
                <a:latin typeface="Consolas" panose="020B0609020204030204" pitchFamily="49" charset="0"/>
              </a:rPr>
              <a:t>            print("Invalid coordinates. Please enter two space-separated values.")</a:t>
            </a:r>
          </a:p>
          <a:p>
            <a:r>
              <a:rPr lang="en-US" sz="1200" b="0" dirty="0">
                <a:effectLst/>
                <a:latin typeface="Consolas" panose="020B0609020204030204" pitchFamily="49" charset="0"/>
              </a:rPr>
              <a:t>            exit(1)</a:t>
            </a:r>
          </a:p>
          <a:p>
            <a:r>
              <a:rPr lang="en-US" sz="1200" b="0" dirty="0">
                <a:effectLst/>
                <a:latin typeface="Consolas" panose="020B0609020204030204" pitchFamily="49" charset="0"/>
              </a:rPr>
              <a:t>        x, y = map(float, coordinates)</a:t>
            </a:r>
          </a:p>
          <a:p>
            <a:r>
              <a:rPr lang="en-US" sz="1200" b="0" dirty="0">
                <a:effectLst/>
                <a:latin typeface="Consolas" panose="020B0609020204030204" pitchFamily="49" charset="0"/>
              </a:rPr>
              <a:t>        locations[</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 (x, y)</a:t>
            </a:r>
            <a:br>
              <a:rPr lang="en-US" sz="1200" b="0" dirty="0">
                <a:effectLst/>
                <a:latin typeface="Consolas" panose="020B0609020204030204" pitchFamily="49" charset="0"/>
              </a:rPr>
            </a:br>
            <a:r>
              <a:rPr lang="en-US" sz="1200" b="0" dirty="0">
                <a:effectLst/>
                <a:latin typeface="Consolas" panose="020B0609020204030204" pitchFamily="49" charset="0"/>
              </a:rPr>
              <a:t>    # Knapsack to find selected locations based on weight and profit capacity</a:t>
            </a:r>
          </a:p>
          <a:p>
            <a:r>
              <a:rPr lang="en-US" sz="1200" b="0" dirty="0">
                <a:effectLst/>
                <a:latin typeface="Consolas" panose="020B0609020204030204" pitchFamily="49" charset="0"/>
              </a:rPr>
              <a:t>    capacity = float(input("Enter the weight capacity of the drone: "))</a:t>
            </a:r>
          </a:p>
          <a:p>
            <a:r>
              <a:rPr lang="en-US" sz="1200" b="0" dirty="0">
                <a:effectLst/>
                <a:latin typeface="Consolas" panose="020B0609020204030204" pitchFamily="49" charset="0"/>
              </a:rPr>
              <a:t>    </a:t>
            </a:r>
            <a:r>
              <a:rPr lang="en-US" sz="1200" b="0" dirty="0" err="1">
                <a:effectLst/>
                <a:latin typeface="Consolas" panose="020B0609020204030204" pitchFamily="49" charset="0"/>
              </a:rPr>
              <a:t>selected_items</a:t>
            </a:r>
            <a:r>
              <a:rPr lang="en-US" sz="1200" b="0" dirty="0">
                <a:effectLst/>
                <a:latin typeface="Consolas" panose="020B0609020204030204" pitchFamily="49" charset="0"/>
              </a:rPr>
              <a:t> = knapsack(items, capacity)</a:t>
            </a:r>
            <a:br>
              <a:rPr lang="en-US" sz="1200" b="0" dirty="0">
                <a:effectLst/>
                <a:latin typeface="Consolas" panose="020B0609020204030204" pitchFamily="49" charset="0"/>
              </a:rPr>
            </a:br>
            <a:r>
              <a:rPr lang="en-US" sz="1200" b="0" dirty="0">
                <a:effectLst/>
                <a:latin typeface="Consolas" panose="020B0609020204030204" pitchFamily="49" charset="0"/>
              </a:rPr>
              <a:t>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 = [name for profit, weight, coord in </a:t>
            </a:r>
            <a:r>
              <a:rPr lang="en-US" sz="1200" b="0" dirty="0" err="1">
                <a:effectLst/>
                <a:latin typeface="Consolas" panose="020B0609020204030204" pitchFamily="49" charset="0"/>
              </a:rPr>
              <a:t>selected_items</a:t>
            </a:r>
            <a:r>
              <a:rPr lang="en-US" sz="1200" b="0" dirty="0">
                <a:effectLst/>
                <a:latin typeface="Consolas" panose="020B0609020204030204" pitchFamily="49" charset="0"/>
              </a:rPr>
              <a:t> for name, coordinates in </a:t>
            </a:r>
            <a:r>
              <a:rPr lang="en-US" sz="1200" b="0" dirty="0" err="1">
                <a:effectLst/>
                <a:latin typeface="Consolas" panose="020B0609020204030204" pitchFamily="49" charset="0"/>
              </a:rPr>
              <a:t>locations.items</a:t>
            </a:r>
            <a:r>
              <a:rPr lang="en-US" sz="1200" b="0" dirty="0">
                <a:effectLst/>
                <a:latin typeface="Consolas" panose="020B0609020204030204" pitchFamily="49" charset="0"/>
              </a:rPr>
              <a:t>() if</a:t>
            </a:r>
          </a:p>
          <a:p>
            <a:r>
              <a:rPr lang="en-US" sz="1200" b="0" dirty="0">
                <a:effectLst/>
                <a:latin typeface="Consolas" panose="020B0609020204030204" pitchFamily="49" charset="0"/>
              </a:rPr>
              <a:t>                        coordinates == coord]</a:t>
            </a:r>
          </a:p>
          <a:p>
            <a:endParaRPr lang="en-US" sz="1200" b="0" dirty="0">
              <a:effectLst/>
              <a:latin typeface="Consolas" panose="020B0609020204030204" pitchFamily="49" charset="0"/>
            </a:endParaRPr>
          </a:p>
          <a:p>
            <a:br>
              <a:rPr lang="en-US" sz="1200" b="0" dirty="0">
                <a:effectLst/>
                <a:latin typeface="Consolas" panose="020B0609020204030204" pitchFamily="49" charset="0"/>
              </a:rPr>
            </a:br>
            <a:endParaRPr lang="en-US" sz="1200" b="0" dirty="0">
              <a:effectLst/>
              <a:latin typeface="Consolas" panose="020B0609020204030204" pitchFamily="49" charset="0"/>
            </a:endParaRPr>
          </a:p>
          <a:p>
            <a:endParaRPr lang="en-IN" sz="1200" b="0" dirty="0">
              <a:effectLst/>
              <a:latin typeface="Courier New" panose="02070309020205020404" pitchFamily="49" charset="0"/>
            </a:endParaRPr>
          </a:p>
        </p:txBody>
      </p:sp>
    </p:spTree>
    <p:extLst>
      <p:ext uri="{BB962C8B-B14F-4D97-AF65-F5344CB8AC3E}">
        <p14:creationId xmlns:p14="http://schemas.microsoft.com/office/powerpoint/2010/main" val="265357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2" name="TextBox 1">
            <a:extLst>
              <a:ext uri="{FF2B5EF4-FFF2-40B4-BE49-F238E27FC236}">
                <a16:creationId xmlns:a16="http://schemas.microsoft.com/office/drawing/2014/main" id="{121D4618-5124-DBD7-0FA8-A3611A380DDB}"/>
              </a:ext>
            </a:extLst>
          </p:cNvPr>
          <p:cNvSpPr txBox="1"/>
          <p:nvPr/>
        </p:nvSpPr>
        <p:spPr>
          <a:xfrm>
            <a:off x="867747" y="543356"/>
            <a:ext cx="10459616" cy="6370975"/>
          </a:xfrm>
          <a:prstGeom prst="rect">
            <a:avLst/>
          </a:prstGeom>
          <a:noFill/>
        </p:spPr>
        <p:txBody>
          <a:bodyPr wrap="square" rtlCol="0">
            <a:spAutoFit/>
          </a:bodyPr>
          <a:lstStyle/>
          <a:p>
            <a:r>
              <a:rPr lang="en-US" sz="1200" b="0" dirty="0">
                <a:effectLst/>
                <a:latin typeface="Consolas" panose="020B0609020204030204" pitchFamily="49" charset="0"/>
              </a:rPr>
              <a:t>def main():</a:t>
            </a:r>
          </a:p>
          <a:p>
            <a:r>
              <a:rPr lang="en-US" sz="1200" b="0" dirty="0">
                <a:effectLst/>
                <a:latin typeface="Consolas" panose="020B0609020204030204" pitchFamily="49" charset="0"/>
              </a:rPr>
              <a:t>    </a:t>
            </a:r>
            <a:r>
              <a:rPr lang="en-US" sz="1200" b="0" dirty="0" err="1">
                <a:effectLst/>
                <a:latin typeface="Consolas" panose="020B0609020204030204" pitchFamily="49" charset="0"/>
              </a:rPr>
              <a:t>num_locations</a:t>
            </a:r>
            <a:r>
              <a:rPr lang="en-US" sz="1200" b="0" dirty="0">
                <a:effectLst/>
                <a:latin typeface="Consolas" panose="020B0609020204030204" pitchFamily="49" charset="0"/>
              </a:rPr>
              <a:t> = int(input("Enter the number of locations: "))</a:t>
            </a:r>
          </a:p>
          <a:p>
            <a:r>
              <a:rPr lang="en-US" sz="1200" b="0" dirty="0">
                <a:effectLst/>
                <a:latin typeface="Consolas" panose="020B0609020204030204" pitchFamily="49" charset="0"/>
              </a:rPr>
              <a:t>    locations = {}</a:t>
            </a:r>
          </a:p>
          <a:p>
            <a:r>
              <a:rPr lang="en-US" sz="1200" b="0" dirty="0">
                <a:effectLst/>
                <a:latin typeface="Consolas" panose="020B0609020204030204" pitchFamily="49" charset="0"/>
              </a:rPr>
              <a:t>    </a:t>
            </a:r>
            <a:r>
              <a:rPr lang="en-US" sz="1200" b="0" dirty="0" err="1">
                <a:effectLst/>
                <a:latin typeface="Consolas" panose="020B0609020204030204" pitchFamily="49" charset="0"/>
              </a:rPr>
              <a:t>sel_loc</a:t>
            </a:r>
            <a:r>
              <a:rPr lang="en-US" sz="1200" b="0" dirty="0">
                <a:effectLst/>
                <a:latin typeface="Consolas" panose="020B0609020204030204" pitchFamily="49" charset="0"/>
              </a:rPr>
              <a:t> = {}</a:t>
            </a:r>
          </a:p>
          <a:p>
            <a:r>
              <a:rPr lang="en-US" sz="1200" b="0" dirty="0">
                <a:effectLst/>
                <a:latin typeface="Consolas" panose="020B0609020204030204" pitchFamily="49" charset="0"/>
              </a:rPr>
              <a:t>    items = []</a:t>
            </a:r>
          </a:p>
          <a:p>
            <a:r>
              <a:rPr lang="en-US" sz="1200" b="0" dirty="0">
                <a:effectLst/>
                <a:latin typeface="Consolas" panose="020B0609020204030204" pitchFamily="49" charset="0"/>
              </a:rPr>
              <a:t>    for i in range(</a:t>
            </a:r>
            <a:r>
              <a:rPr lang="en-US" sz="1200" b="0" dirty="0" err="1">
                <a:effectLst/>
                <a:latin typeface="Consolas" panose="020B0609020204030204" pitchFamily="49" charset="0"/>
              </a:rPr>
              <a:t>num_locations</a:t>
            </a:r>
            <a:r>
              <a:rPr lang="en-US" sz="1200" b="0" dirty="0">
                <a:effectLst/>
                <a:latin typeface="Consolas" panose="020B0609020204030204" pitchFamily="49" charset="0"/>
              </a:rPr>
              <a:t>):</a:t>
            </a:r>
          </a:p>
          <a:p>
            <a:r>
              <a:rPr lang="en-US" sz="1200" b="0" dirty="0">
                <a:effectLst/>
                <a:latin typeface="Consolas" panose="020B0609020204030204" pitchFamily="49" charset="0"/>
              </a:rPr>
              <a:t>        name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name for location {i + 1}: ")</a:t>
            </a:r>
          </a:p>
          <a:p>
            <a:r>
              <a:rPr lang="en-US" sz="1200" b="0" dirty="0">
                <a:effectLst/>
                <a:latin typeface="Consolas" panose="020B0609020204030204" pitchFamily="49" charset="0"/>
              </a:rPr>
              <a:t>        coordinates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coordinates for {name} (x y): ").split()</a:t>
            </a:r>
          </a:p>
          <a:p>
            <a:r>
              <a:rPr lang="en-US" sz="1200" b="0" dirty="0">
                <a:effectLst/>
                <a:latin typeface="Consolas" panose="020B0609020204030204" pitchFamily="49" charset="0"/>
              </a:rPr>
              <a:t>        if </a:t>
            </a:r>
            <a:r>
              <a:rPr lang="en-US" sz="1200" b="0" dirty="0" err="1">
                <a:effectLst/>
                <a:latin typeface="Consolas" panose="020B0609020204030204" pitchFamily="49" charset="0"/>
              </a:rPr>
              <a:t>len</a:t>
            </a:r>
            <a:r>
              <a:rPr lang="en-US" sz="1200" b="0" dirty="0">
                <a:effectLst/>
                <a:latin typeface="Consolas" panose="020B0609020204030204" pitchFamily="49" charset="0"/>
              </a:rPr>
              <a:t>(coordinates) != 2:</a:t>
            </a:r>
          </a:p>
          <a:p>
            <a:r>
              <a:rPr lang="en-US" sz="1200" b="0" dirty="0">
                <a:effectLst/>
                <a:latin typeface="Consolas" panose="020B0609020204030204" pitchFamily="49" charset="0"/>
              </a:rPr>
              <a:t>            print("Invalid coordinates. Please enter two space-separated values.")</a:t>
            </a:r>
          </a:p>
          <a:p>
            <a:r>
              <a:rPr lang="en-US" sz="1200" b="0" dirty="0">
                <a:effectLst/>
                <a:latin typeface="Consolas" panose="020B0609020204030204" pitchFamily="49" charset="0"/>
              </a:rPr>
              <a:t>            exit(1)</a:t>
            </a:r>
          </a:p>
          <a:p>
            <a:r>
              <a:rPr lang="en-US" sz="1200" b="0" dirty="0">
                <a:effectLst/>
                <a:latin typeface="Consolas" panose="020B0609020204030204" pitchFamily="49" charset="0"/>
              </a:rPr>
              <a:t>        x, y = map(float, coordinates)</a:t>
            </a:r>
          </a:p>
          <a:p>
            <a:r>
              <a:rPr lang="en-US" sz="1200" b="0" dirty="0">
                <a:effectLst/>
                <a:latin typeface="Consolas" panose="020B0609020204030204" pitchFamily="49" charset="0"/>
              </a:rPr>
              <a:t>        weight = float(input(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weight for {name}: "))</a:t>
            </a:r>
          </a:p>
          <a:p>
            <a:r>
              <a:rPr lang="en-US" sz="1200" b="0" dirty="0">
                <a:effectLst/>
                <a:latin typeface="Consolas" panose="020B0609020204030204" pitchFamily="49" charset="0"/>
              </a:rPr>
              <a:t>        profit = float(input(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profit for {name}: "))</a:t>
            </a:r>
          </a:p>
          <a:p>
            <a:r>
              <a:rPr lang="en-US" sz="1200" b="0" dirty="0">
                <a:effectLst/>
                <a:latin typeface="Consolas" panose="020B0609020204030204" pitchFamily="49" charset="0"/>
              </a:rPr>
              <a:t>        locations[name] = (x, y)</a:t>
            </a:r>
          </a:p>
          <a:p>
            <a:r>
              <a:rPr lang="en-US" sz="1200" b="0" dirty="0">
                <a:effectLst/>
                <a:latin typeface="Consolas" panose="020B0609020204030204" pitchFamily="49" charset="0"/>
              </a:rPr>
              <a:t>        </a:t>
            </a:r>
            <a:r>
              <a:rPr lang="en-US" sz="1200" b="0" dirty="0" err="1">
                <a:effectLst/>
                <a:latin typeface="Consolas" panose="020B0609020204030204" pitchFamily="49" charset="0"/>
              </a:rPr>
              <a:t>items.append</a:t>
            </a:r>
            <a:r>
              <a:rPr lang="en-US" sz="1200" b="0" dirty="0">
                <a:effectLst/>
                <a:latin typeface="Consolas" panose="020B0609020204030204" pitchFamily="49" charset="0"/>
              </a:rPr>
              <a:t>((profit, weight, (x, y)))</a:t>
            </a:r>
            <a:br>
              <a:rPr lang="en-US" sz="1200" b="0" dirty="0">
                <a:effectLst/>
                <a:latin typeface="Consolas" panose="020B0609020204030204" pitchFamily="49" charset="0"/>
              </a:rPr>
            </a:br>
            <a:r>
              <a:rPr lang="en-US" sz="1200" b="0" dirty="0">
                <a:effectLst/>
                <a:latin typeface="Consolas" panose="020B0609020204030204" pitchFamily="49" charset="0"/>
              </a:rPr>
              <a:t>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 input("Enter the starting location: ")</a:t>
            </a:r>
            <a:br>
              <a:rPr lang="en-US" sz="1200" b="0" dirty="0">
                <a:effectLst/>
                <a:latin typeface="Consolas" panose="020B0609020204030204" pitchFamily="49" charset="0"/>
              </a:rPr>
            </a:br>
            <a:r>
              <a:rPr lang="en-US" sz="1200" b="0" dirty="0">
                <a:effectLst/>
                <a:latin typeface="Consolas" panose="020B0609020204030204" pitchFamily="49" charset="0"/>
              </a:rPr>
              <a:t>    if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not in locations:</a:t>
            </a:r>
          </a:p>
          <a:p>
            <a:r>
              <a:rPr lang="en-US" sz="1200" b="0" dirty="0">
                <a:effectLst/>
                <a:latin typeface="Consolas" panose="020B0609020204030204" pitchFamily="49" charset="0"/>
              </a:rPr>
              <a:t>        print("Start location not found in provided locations. Adding start location to the locations.")</a:t>
            </a:r>
          </a:p>
          <a:p>
            <a:r>
              <a:rPr lang="en-US" sz="1200" b="0" dirty="0">
                <a:effectLst/>
                <a:latin typeface="Consolas" panose="020B0609020204030204" pitchFamily="49" charset="0"/>
              </a:rPr>
              <a:t>        coordinates = input(</a:t>
            </a:r>
            <a:r>
              <a:rPr lang="en-US" sz="1200" b="0" dirty="0" err="1">
                <a:effectLst/>
                <a:latin typeface="Consolas" panose="020B0609020204030204" pitchFamily="49" charset="0"/>
              </a:rPr>
              <a:t>f"Enter</a:t>
            </a:r>
            <a:r>
              <a:rPr lang="en-US" sz="1200" b="0" dirty="0">
                <a:effectLst/>
                <a:latin typeface="Consolas" panose="020B0609020204030204" pitchFamily="49" charset="0"/>
              </a:rPr>
              <a:t> coordinates for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(x y): ").split()</a:t>
            </a:r>
          </a:p>
          <a:p>
            <a:r>
              <a:rPr lang="en-US" sz="1200" b="0" dirty="0">
                <a:effectLst/>
                <a:latin typeface="Consolas" panose="020B0609020204030204" pitchFamily="49" charset="0"/>
              </a:rPr>
              <a:t>        if </a:t>
            </a:r>
            <a:r>
              <a:rPr lang="en-US" sz="1200" b="0" dirty="0" err="1">
                <a:effectLst/>
                <a:latin typeface="Consolas" panose="020B0609020204030204" pitchFamily="49" charset="0"/>
              </a:rPr>
              <a:t>len</a:t>
            </a:r>
            <a:r>
              <a:rPr lang="en-US" sz="1200" b="0" dirty="0">
                <a:effectLst/>
                <a:latin typeface="Consolas" panose="020B0609020204030204" pitchFamily="49" charset="0"/>
              </a:rPr>
              <a:t>(coordinates) != 2:</a:t>
            </a:r>
          </a:p>
          <a:p>
            <a:r>
              <a:rPr lang="en-US" sz="1200" b="0" dirty="0">
                <a:effectLst/>
                <a:latin typeface="Consolas" panose="020B0609020204030204" pitchFamily="49" charset="0"/>
              </a:rPr>
              <a:t>            print("Invalid coordinates. Please enter two space-separated values.")</a:t>
            </a:r>
          </a:p>
          <a:p>
            <a:r>
              <a:rPr lang="en-US" sz="1200" b="0" dirty="0">
                <a:effectLst/>
                <a:latin typeface="Consolas" panose="020B0609020204030204" pitchFamily="49" charset="0"/>
              </a:rPr>
              <a:t>            exit(1)</a:t>
            </a:r>
          </a:p>
          <a:p>
            <a:r>
              <a:rPr lang="en-US" sz="1200" b="0" dirty="0">
                <a:effectLst/>
                <a:latin typeface="Consolas" panose="020B0609020204030204" pitchFamily="49" charset="0"/>
              </a:rPr>
              <a:t>        x, y = map(float, coordinates)</a:t>
            </a:r>
          </a:p>
          <a:p>
            <a:r>
              <a:rPr lang="en-US" sz="1200" b="0" dirty="0">
                <a:effectLst/>
                <a:latin typeface="Consolas" panose="020B0609020204030204" pitchFamily="49" charset="0"/>
              </a:rPr>
              <a:t>        locations[</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 (x, y)</a:t>
            </a:r>
            <a:br>
              <a:rPr lang="en-US" sz="1200" b="0" dirty="0">
                <a:effectLst/>
                <a:latin typeface="Consolas" panose="020B0609020204030204" pitchFamily="49" charset="0"/>
              </a:rPr>
            </a:br>
            <a:r>
              <a:rPr lang="en-US" sz="1200" b="0" dirty="0">
                <a:effectLst/>
                <a:latin typeface="Consolas" panose="020B0609020204030204" pitchFamily="49" charset="0"/>
              </a:rPr>
              <a:t>    # Knapsack to find selected locations based on weight and profit capacity</a:t>
            </a:r>
          </a:p>
          <a:p>
            <a:r>
              <a:rPr lang="en-US" sz="1200" b="0" dirty="0">
                <a:effectLst/>
                <a:latin typeface="Consolas" panose="020B0609020204030204" pitchFamily="49" charset="0"/>
              </a:rPr>
              <a:t>    capacity = float(input("Enter the weight capacity of the drone: "))</a:t>
            </a:r>
          </a:p>
          <a:p>
            <a:r>
              <a:rPr lang="en-US" sz="1200" b="0" dirty="0">
                <a:effectLst/>
                <a:latin typeface="Consolas" panose="020B0609020204030204" pitchFamily="49" charset="0"/>
              </a:rPr>
              <a:t>    </a:t>
            </a:r>
            <a:r>
              <a:rPr lang="en-US" sz="1200" b="0" dirty="0" err="1">
                <a:effectLst/>
                <a:latin typeface="Consolas" panose="020B0609020204030204" pitchFamily="49" charset="0"/>
              </a:rPr>
              <a:t>selected_items</a:t>
            </a:r>
            <a:r>
              <a:rPr lang="en-US" sz="1200" b="0" dirty="0">
                <a:effectLst/>
                <a:latin typeface="Consolas" panose="020B0609020204030204" pitchFamily="49" charset="0"/>
              </a:rPr>
              <a:t> = knapsack(items, capacity)</a:t>
            </a:r>
            <a:br>
              <a:rPr lang="en-US" sz="1200" b="0" dirty="0">
                <a:effectLst/>
                <a:latin typeface="Consolas" panose="020B0609020204030204" pitchFamily="49" charset="0"/>
              </a:rPr>
            </a:br>
            <a:r>
              <a:rPr lang="en-US" sz="1200" b="0" dirty="0">
                <a:effectLst/>
                <a:latin typeface="Consolas" panose="020B0609020204030204" pitchFamily="49" charset="0"/>
              </a:rPr>
              <a:t>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 = [name for profit, weight, coord in </a:t>
            </a:r>
            <a:r>
              <a:rPr lang="en-US" sz="1200" b="0" dirty="0" err="1">
                <a:effectLst/>
                <a:latin typeface="Consolas" panose="020B0609020204030204" pitchFamily="49" charset="0"/>
              </a:rPr>
              <a:t>selected_items</a:t>
            </a:r>
            <a:r>
              <a:rPr lang="en-US" sz="1200" b="0" dirty="0">
                <a:effectLst/>
                <a:latin typeface="Consolas" panose="020B0609020204030204" pitchFamily="49" charset="0"/>
              </a:rPr>
              <a:t> for name, coordinates in </a:t>
            </a:r>
            <a:r>
              <a:rPr lang="en-US" sz="1200" b="0" dirty="0" err="1">
                <a:effectLst/>
                <a:latin typeface="Consolas" panose="020B0609020204030204" pitchFamily="49" charset="0"/>
              </a:rPr>
              <a:t>locations.items</a:t>
            </a:r>
            <a:r>
              <a:rPr lang="en-US" sz="1200" b="0" dirty="0">
                <a:effectLst/>
                <a:latin typeface="Consolas" panose="020B0609020204030204" pitchFamily="49" charset="0"/>
              </a:rPr>
              <a:t>() if</a:t>
            </a:r>
          </a:p>
          <a:p>
            <a:r>
              <a:rPr lang="en-US" sz="1200" b="0" dirty="0">
                <a:effectLst/>
                <a:latin typeface="Consolas" panose="020B0609020204030204" pitchFamily="49" charset="0"/>
              </a:rPr>
              <a:t>                        coordinates == coord]</a:t>
            </a:r>
          </a:p>
          <a:p>
            <a:endParaRPr lang="en-US" sz="1200" b="0" dirty="0">
              <a:effectLst/>
              <a:latin typeface="Consolas" panose="020B0609020204030204" pitchFamily="49" charset="0"/>
            </a:endParaRPr>
          </a:p>
          <a:p>
            <a:br>
              <a:rPr lang="en-US" sz="1200" b="0" dirty="0">
                <a:effectLst/>
                <a:latin typeface="Consolas" panose="020B0609020204030204" pitchFamily="49" charset="0"/>
              </a:rPr>
            </a:br>
            <a:endParaRPr lang="en-US" sz="1200" b="0" dirty="0">
              <a:effectLst/>
              <a:latin typeface="Consolas" panose="020B0609020204030204" pitchFamily="49" charset="0"/>
            </a:endParaRPr>
          </a:p>
          <a:p>
            <a:endParaRPr lang="en-IN" sz="1200" b="0" dirty="0">
              <a:effectLst/>
              <a:latin typeface="Courier New" panose="02070309020205020404" pitchFamily="49" charset="0"/>
            </a:endParaRPr>
          </a:p>
        </p:txBody>
      </p:sp>
    </p:spTree>
    <p:extLst>
      <p:ext uri="{BB962C8B-B14F-4D97-AF65-F5344CB8AC3E}">
        <p14:creationId xmlns:p14="http://schemas.microsoft.com/office/powerpoint/2010/main" val="2241398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2" name="TextBox 1">
            <a:extLst>
              <a:ext uri="{FF2B5EF4-FFF2-40B4-BE49-F238E27FC236}">
                <a16:creationId xmlns:a16="http://schemas.microsoft.com/office/drawing/2014/main" id="{121D4618-5124-DBD7-0FA8-A3611A380DDB}"/>
              </a:ext>
            </a:extLst>
          </p:cNvPr>
          <p:cNvSpPr txBox="1"/>
          <p:nvPr/>
        </p:nvSpPr>
        <p:spPr>
          <a:xfrm>
            <a:off x="867747" y="543356"/>
            <a:ext cx="10459616" cy="5632311"/>
          </a:xfrm>
          <a:prstGeom prst="rect">
            <a:avLst/>
          </a:prstGeom>
          <a:noFill/>
        </p:spPr>
        <p:txBody>
          <a:bodyPr wrap="square" rtlCol="0">
            <a:spAutoFit/>
          </a:bodyPr>
          <a:lstStyle/>
          <a:p>
            <a:r>
              <a:rPr lang="en-US" sz="1200" b="0" dirty="0">
                <a:effectLst/>
                <a:latin typeface="Consolas" panose="020B0609020204030204" pitchFamily="49" charset="0"/>
              </a:rPr>
              <a:t> print("Selected Coordinates:")</a:t>
            </a:r>
          </a:p>
          <a:p>
            <a:r>
              <a:rPr lang="en-US" sz="1200" b="0" dirty="0">
                <a:effectLst/>
                <a:latin typeface="Consolas" panose="020B0609020204030204" pitchFamily="49" charset="0"/>
              </a:rPr>
              <a:t>    for loc in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a:t>
            </a:r>
          </a:p>
          <a:p>
            <a:r>
              <a:rPr lang="en-US" sz="1200" b="0" dirty="0">
                <a:effectLst/>
                <a:latin typeface="Consolas" panose="020B0609020204030204" pitchFamily="49" charset="0"/>
              </a:rPr>
              <a:t>        print(f"{loc}: {locations[loc]}")</a:t>
            </a:r>
          </a:p>
          <a:p>
            <a:r>
              <a:rPr lang="en-US" sz="1200" b="0" dirty="0">
                <a:effectLst/>
                <a:latin typeface="Consolas" panose="020B0609020204030204" pitchFamily="49" charset="0"/>
              </a:rPr>
              <a:t>        </a:t>
            </a:r>
            <a:r>
              <a:rPr lang="en-US" sz="1200" b="0" dirty="0" err="1">
                <a:effectLst/>
                <a:latin typeface="Consolas" panose="020B0609020204030204" pitchFamily="49" charset="0"/>
              </a:rPr>
              <a:t>sel_loc</a:t>
            </a:r>
            <a:r>
              <a:rPr lang="en-US" sz="1200" b="0" dirty="0">
                <a:effectLst/>
                <a:latin typeface="Consolas" panose="020B0609020204030204" pitchFamily="49" charset="0"/>
              </a:rPr>
              <a:t>[loc] = locations[loc]</a:t>
            </a:r>
          </a:p>
          <a:p>
            <a:br>
              <a:rPr lang="en-US" sz="1200" b="0" dirty="0">
                <a:effectLst/>
                <a:latin typeface="Consolas" panose="020B0609020204030204" pitchFamily="49" charset="0"/>
              </a:rPr>
            </a:br>
            <a:br>
              <a:rPr lang="en-US" sz="1200" b="0" dirty="0">
                <a:effectLst/>
                <a:latin typeface="Consolas" panose="020B0609020204030204" pitchFamily="49" charset="0"/>
              </a:rPr>
            </a:br>
            <a:r>
              <a:rPr lang="en-US" sz="1200" b="0" dirty="0">
                <a:effectLst/>
                <a:latin typeface="Consolas" panose="020B0609020204030204" pitchFamily="49" charset="0"/>
              </a:rPr>
              <a:t>    # Add start location to the graph if it's not already present</a:t>
            </a:r>
          </a:p>
          <a:p>
            <a:r>
              <a:rPr lang="en-US" sz="1200" b="0" dirty="0">
                <a:effectLst/>
                <a:latin typeface="Consolas" panose="020B0609020204030204" pitchFamily="49" charset="0"/>
              </a:rPr>
              <a:t>    if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not in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a:t>
            </a:r>
          </a:p>
          <a:p>
            <a:r>
              <a:rPr lang="en-US" sz="1200" b="0" dirty="0">
                <a:effectLst/>
                <a:latin typeface="Consolas" panose="020B0609020204030204" pitchFamily="49" charset="0"/>
              </a:rPr>
              <a:t>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 += [</a:t>
            </a:r>
            <a:r>
              <a:rPr lang="en-US" sz="1200" b="0" dirty="0" err="1">
                <a:effectLst/>
                <a:latin typeface="Consolas" panose="020B0609020204030204" pitchFamily="49" charset="0"/>
              </a:rPr>
              <a:t>start_location</a:t>
            </a:r>
            <a:r>
              <a:rPr lang="en-US" sz="1200" b="0" dirty="0">
                <a:effectLst/>
                <a:latin typeface="Consolas" panose="020B0609020204030204" pitchFamily="49" charset="0"/>
              </a:rPr>
              <a:t>]  # Using the + operator for concatenation instead of append</a:t>
            </a:r>
          </a:p>
          <a:p>
            <a:br>
              <a:rPr lang="en-US" sz="1200" b="0" dirty="0">
                <a:effectLst/>
                <a:latin typeface="Consolas" panose="020B0609020204030204" pitchFamily="49" charset="0"/>
              </a:rPr>
            </a:br>
            <a:r>
              <a:rPr lang="en-US" sz="1200" b="0" dirty="0">
                <a:effectLst/>
                <a:latin typeface="Consolas" panose="020B0609020204030204" pitchFamily="49" charset="0"/>
              </a:rPr>
              <a:t>    for loc in </a:t>
            </a:r>
            <a:r>
              <a:rPr lang="en-US" sz="1200" b="0" dirty="0" err="1">
                <a:effectLst/>
                <a:latin typeface="Consolas" panose="020B0609020204030204" pitchFamily="49" charset="0"/>
              </a:rPr>
              <a:t>selected_locations</a:t>
            </a:r>
            <a:r>
              <a:rPr lang="en-US" sz="1200" b="0" dirty="0">
                <a:effectLst/>
                <a:latin typeface="Consolas" panose="020B0609020204030204" pitchFamily="49" charset="0"/>
              </a:rPr>
              <a:t>:</a:t>
            </a:r>
          </a:p>
          <a:p>
            <a:r>
              <a:rPr lang="en-US" sz="1200" b="0" dirty="0">
                <a:effectLst/>
                <a:latin typeface="Consolas" panose="020B0609020204030204" pitchFamily="49" charset="0"/>
              </a:rPr>
              <a:t>        </a:t>
            </a:r>
            <a:r>
              <a:rPr lang="en-US" sz="1200" b="0" dirty="0" err="1">
                <a:effectLst/>
                <a:latin typeface="Consolas" panose="020B0609020204030204" pitchFamily="49" charset="0"/>
              </a:rPr>
              <a:t>sel_loc</a:t>
            </a:r>
            <a:r>
              <a:rPr lang="en-US" sz="1200" b="0" dirty="0">
                <a:effectLst/>
                <a:latin typeface="Consolas" panose="020B0609020204030204" pitchFamily="49" charset="0"/>
              </a:rPr>
              <a:t>[loc] = locations[loc]</a:t>
            </a:r>
          </a:p>
          <a:p>
            <a:br>
              <a:rPr lang="en-US" sz="1200" b="0" dirty="0">
                <a:effectLst/>
                <a:latin typeface="Consolas" panose="020B0609020204030204" pitchFamily="49" charset="0"/>
              </a:rPr>
            </a:br>
            <a:br>
              <a:rPr lang="en-US" sz="1200" b="0" dirty="0">
                <a:effectLst/>
                <a:latin typeface="Consolas" panose="020B0609020204030204" pitchFamily="49" charset="0"/>
              </a:rPr>
            </a:br>
            <a:r>
              <a:rPr lang="en-US" sz="1200" b="0" dirty="0">
                <a:effectLst/>
                <a:latin typeface="Consolas" panose="020B0609020204030204" pitchFamily="49" charset="0"/>
              </a:rPr>
              <a:t>    # Calculate distance matrix</a:t>
            </a:r>
          </a:p>
          <a:p>
            <a:r>
              <a:rPr lang="en-US" sz="1200" b="0" dirty="0">
                <a:effectLst/>
                <a:latin typeface="Consolas" panose="020B0609020204030204" pitchFamily="49" charset="0"/>
              </a:rPr>
              <a:t>    </a:t>
            </a:r>
            <a:r>
              <a:rPr lang="en-US" sz="1200" b="0" dirty="0" err="1">
                <a:effectLst/>
                <a:latin typeface="Consolas" panose="020B0609020204030204" pitchFamily="49" charset="0"/>
              </a:rPr>
              <a:t>dist_matrix</a:t>
            </a:r>
            <a:r>
              <a:rPr lang="en-US" sz="1200" b="0" dirty="0">
                <a:effectLst/>
                <a:latin typeface="Consolas" panose="020B0609020204030204" pitchFamily="49" charset="0"/>
              </a:rPr>
              <a:t>, </a:t>
            </a:r>
            <a:r>
              <a:rPr lang="en-US" sz="1200" b="0" dirty="0" err="1">
                <a:effectLst/>
                <a:latin typeface="Consolas" panose="020B0609020204030204" pitchFamily="49" charset="0"/>
              </a:rPr>
              <a:t>point_names</a:t>
            </a:r>
            <a:r>
              <a:rPr lang="en-US" sz="1200" b="0" dirty="0">
                <a:effectLst/>
                <a:latin typeface="Consolas" panose="020B0609020204030204" pitchFamily="49" charset="0"/>
              </a:rPr>
              <a:t> = </a:t>
            </a:r>
            <a:r>
              <a:rPr lang="en-US" sz="1200" b="0" dirty="0" err="1">
                <a:effectLst/>
                <a:latin typeface="Consolas" panose="020B0609020204030204" pitchFamily="49" charset="0"/>
              </a:rPr>
              <a:t>distance_matrix</a:t>
            </a:r>
            <a:r>
              <a:rPr lang="en-US" sz="1200" b="0" dirty="0">
                <a:effectLst/>
                <a:latin typeface="Consolas" panose="020B0609020204030204" pitchFamily="49" charset="0"/>
              </a:rPr>
              <a:t>(</a:t>
            </a:r>
            <a:r>
              <a:rPr lang="en-US" sz="1200" b="0" dirty="0" err="1">
                <a:effectLst/>
                <a:latin typeface="Consolas" panose="020B0609020204030204" pitchFamily="49" charset="0"/>
              </a:rPr>
              <a:t>sel_loc</a:t>
            </a:r>
            <a:r>
              <a:rPr lang="en-US" sz="1200" b="0" dirty="0">
                <a:effectLst/>
                <a:latin typeface="Consolas" panose="020B0609020204030204" pitchFamily="49" charset="0"/>
              </a:rPr>
              <a:t>)</a:t>
            </a:r>
          </a:p>
          <a:p>
            <a:br>
              <a:rPr lang="en-US" sz="1200" b="0" dirty="0">
                <a:effectLst/>
                <a:latin typeface="Consolas" panose="020B0609020204030204" pitchFamily="49" charset="0"/>
              </a:rPr>
            </a:br>
            <a:r>
              <a:rPr lang="en-US" sz="1200" b="0" dirty="0">
                <a:effectLst/>
                <a:latin typeface="Consolas" panose="020B0609020204030204" pitchFamily="49" charset="0"/>
              </a:rPr>
              <a:t>    # Display the distance matrix</a:t>
            </a:r>
          </a:p>
          <a:p>
            <a:r>
              <a:rPr lang="en-US" sz="1200" b="0" dirty="0">
                <a:effectLst/>
                <a:latin typeface="Consolas" panose="020B0609020204030204" pitchFamily="49" charset="0"/>
              </a:rPr>
              <a:t>    print("Distance Matrix:")</a:t>
            </a:r>
          </a:p>
          <a:p>
            <a:r>
              <a:rPr lang="en-US" sz="1200" b="0" dirty="0">
                <a:effectLst/>
                <a:latin typeface="Consolas" panose="020B0609020204030204" pitchFamily="49" charset="0"/>
              </a:rPr>
              <a:t>    print("    ", end="")</a:t>
            </a:r>
          </a:p>
          <a:p>
            <a:r>
              <a:rPr lang="en-US" sz="1200" b="0" dirty="0">
                <a:effectLst/>
                <a:latin typeface="Consolas" panose="020B0609020204030204" pitchFamily="49" charset="0"/>
              </a:rPr>
              <a:t>    for name in </a:t>
            </a:r>
            <a:r>
              <a:rPr lang="en-US" sz="1200" b="0" dirty="0" err="1">
                <a:effectLst/>
                <a:latin typeface="Consolas" panose="020B0609020204030204" pitchFamily="49" charset="0"/>
              </a:rPr>
              <a:t>point_names</a:t>
            </a:r>
            <a:r>
              <a:rPr lang="en-US" sz="1200" b="0" dirty="0">
                <a:effectLst/>
                <a:latin typeface="Consolas" panose="020B0609020204030204" pitchFamily="49" charset="0"/>
              </a:rPr>
              <a:t>:</a:t>
            </a:r>
          </a:p>
          <a:p>
            <a:r>
              <a:rPr lang="en-US" sz="1200" b="0" dirty="0">
                <a:effectLst/>
                <a:latin typeface="Consolas" panose="020B0609020204030204" pitchFamily="49" charset="0"/>
              </a:rPr>
              <a:t>        print(f"{name:4}", end=" ")</a:t>
            </a:r>
          </a:p>
          <a:p>
            <a:r>
              <a:rPr lang="en-US" sz="1200" b="0" dirty="0">
                <a:effectLst/>
                <a:latin typeface="Consolas" panose="020B0609020204030204" pitchFamily="49" charset="0"/>
              </a:rPr>
              <a:t>    print()</a:t>
            </a:r>
          </a:p>
          <a:p>
            <a:br>
              <a:rPr lang="en-US" sz="1200" b="0" dirty="0">
                <a:effectLst/>
                <a:latin typeface="Consolas" panose="020B0609020204030204" pitchFamily="49" charset="0"/>
              </a:rPr>
            </a:br>
            <a:r>
              <a:rPr lang="en-US" sz="1200" b="0" dirty="0">
                <a:effectLst/>
                <a:latin typeface="Consolas" panose="020B0609020204030204" pitchFamily="49" charset="0"/>
              </a:rPr>
              <a:t>    for i, row in enumerate(</a:t>
            </a:r>
            <a:r>
              <a:rPr lang="en-US" sz="1200" b="0" dirty="0" err="1">
                <a:effectLst/>
                <a:latin typeface="Consolas" panose="020B0609020204030204" pitchFamily="49" charset="0"/>
              </a:rPr>
              <a:t>dist_matrix</a:t>
            </a:r>
            <a:r>
              <a:rPr lang="en-US" sz="1200" b="0" dirty="0">
                <a:effectLst/>
                <a:latin typeface="Consolas" panose="020B0609020204030204" pitchFamily="49" charset="0"/>
              </a:rPr>
              <a:t>):</a:t>
            </a:r>
          </a:p>
          <a:p>
            <a:r>
              <a:rPr lang="en-US" sz="1200" b="0" dirty="0">
                <a:effectLst/>
                <a:latin typeface="Consolas" panose="020B0609020204030204" pitchFamily="49" charset="0"/>
              </a:rPr>
              <a:t>        print(f"{</a:t>
            </a:r>
            <a:r>
              <a:rPr lang="en-US" sz="1200" b="0" dirty="0" err="1">
                <a:effectLst/>
                <a:latin typeface="Consolas" panose="020B0609020204030204" pitchFamily="49" charset="0"/>
              </a:rPr>
              <a:t>point_names</a:t>
            </a:r>
            <a:r>
              <a:rPr lang="en-US" sz="1200" b="0" dirty="0">
                <a:effectLst/>
                <a:latin typeface="Consolas" panose="020B0609020204030204" pitchFamily="49" charset="0"/>
              </a:rPr>
              <a:t>[i]} |", end=" ")</a:t>
            </a:r>
          </a:p>
          <a:p>
            <a:r>
              <a:rPr lang="en-US" sz="1200" b="0" dirty="0">
                <a:effectLst/>
                <a:latin typeface="Consolas" panose="020B0609020204030204" pitchFamily="49" charset="0"/>
              </a:rPr>
              <a:t>        for distance in row:</a:t>
            </a:r>
          </a:p>
          <a:p>
            <a:r>
              <a:rPr lang="en-US" sz="1200" b="0" dirty="0">
                <a:effectLst/>
                <a:latin typeface="Consolas" panose="020B0609020204030204" pitchFamily="49" charset="0"/>
              </a:rPr>
              <a:t>            print(f"{distance:4.2f}", end=" ")</a:t>
            </a:r>
          </a:p>
          <a:p>
            <a:r>
              <a:rPr lang="en-US" sz="1200" b="0" dirty="0">
                <a:effectLst/>
                <a:latin typeface="Consolas" panose="020B0609020204030204" pitchFamily="49" charset="0"/>
              </a:rPr>
              <a:t>        print()</a:t>
            </a:r>
          </a:p>
          <a:p>
            <a:endParaRPr lang="en-IN" sz="1200" b="0" dirty="0">
              <a:effectLst/>
              <a:latin typeface="Courier New" panose="02070309020205020404" pitchFamily="49" charset="0"/>
            </a:endParaRPr>
          </a:p>
        </p:txBody>
      </p:sp>
    </p:spTree>
    <p:extLst>
      <p:ext uri="{BB962C8B-B14F-4D97-AF65-F5344CB8AC3E}">
        <p14:creationId xmlns:p14="http://schemas.microsoft.com/office/powerpoint/2010/main" val="11696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2" name="TextBox 1">
            <a:extLst>
              <a:ext uri="{FF2B5EF4-FFF2-40B4-BE49-F238E27FC236}">
                <a16:creationId xmlns:a16="http://schemas.microsoft.com/office/drawing/2014/main" id="{121D4618-5124-DBD7-0FA8-A3611A380DDB}"/>
              </a:ext>
            </a:extLst>
          </p:cNvPr>
          <p:cNvSpPr txBox="1"/>
          <p:nvPr/>
        </p:nvSpPr>
        <p:spPr>
          <a:xfrm>
            <a:off x="867747" y="543356"/>
            <a:ext cx="10459616" cy="4154984"/>
          </a:xfrm>
          <a:prstGeom prst="rect">
            <a:avLst/>
          </a:prstGeom>
          <a:noFill/>
        </p:spPr>
        <p:txBody>
          <a:bodyPr wrap="square" rtlCol="0">
            <a:spAutoFit/>
          </a:bodyPr>
          <a:lstStyle/>
          <a:p>
            <a:r>
              <a:rPr lang="en-IN" sz="1200" b="0" dirty="0">
                <a:effectLst/>
                <a:latin typeface="Consolas" panose="020B0609020204030204" pitchFamily="49" charset="0"/>
              </a:rPr>
              <a:t># Convert labels to indices for ease of computation</a:t>
            </a:r>
          </a:p>
          <a:p>
            <a:r>
              <a:rPr lang="en-IN" sz="1200" b="0" dirty="0">
                <a:effectLst/>
                <a:latin typeface="Consolas" panose="020B0609020204030204" pitchFamily="49" charset="0"/>
              </a:rPr>
              <a:t>    </a:t>
            </a:r>
            <a:r>
              <a:rPr lang="en-IN" sz="1200" b="0" dirty="0" err="1">
                <a:effectLst/>
                <a:latin typeface="Consolas" panose="020B0609020204030204" pitchFamily="49" charset="0"/>
              </a:rPr>
              <a:t>label_to_index</a:t>
            </a:r>
            <a:r>
              <a:rPr lang="en-IN" sz="1200" b="0" dirty="0">
                <a:effectLst/>
                <a:latin typeface="Consolas" panose="020B0609020204030204" pitchFamily="49" charset="0"/>
              </a:rPr>
              <a:t> = {name: i for i, name in enumerate(</a:t>
            </a:r>
            <a:r>
              <a:rPr lang="en-IN" sz="1200" b="0" dirty="0" err="1">
                <a:effectLst/>
                <a:latin typeface="Consolas" panose="020B0609020204030204" pitchFamily="49" charset="0"/>
              </a:rPr>
              <a:t>point_names</a:t>
            </a:r>
            <a:r>
              <a:rPr lang="en-IN" sz="1200" b="0" dirty="0">
                <a:effectLst/>
                <a:latin typeface="Consolas" panose="020B0609020204030204" pitchFamily="49" charset="0"/>
              </a:rPr>
              <a:t>)}</a:t>
            </a:r>
          </a:p>
          <a:p>
            <a:r>
              <a:rPr lang="en-IN" sz="1200" b="0" dirty="0">
                <a:effectLst/>
                <a:latin typeface="Consolas" panose="020B0609020204030204" pitchFamily="49" charset="0"/>
              </a:rPr>
              <a:t>    </a:t>
            </a:r>
            <a:r>
              <a:rPr lang="en-IN" sz="1200" b="0" dirty="0" err="1">
                <a:effectLst/>
                <a:latin typeface="Consolas" panose="020B0609020204030204" pitchFamily="49" charset="0"/>
              </a:rPr>
              <a:t>start_index</a:t>
            </a:r>
            <a:r>
              <a:rPr lang="en-IN" sz="1200" b="0" dirty="0">
                <a:effectLst/>
                <a:latin typeface="Consolas" panose="020B0609020204030204" pitchFamily="49" charset="0"/>
              </a:rPr>
              <a:t> = </a:t>
            </a:r>
            <a:r>
              <a:rPr lang="en-IN" sz="1200" b="0" dirty="0" err="1">
                <a:effectLst/>
                <a:latin typeface="Consolas" panose="020B0609020204030204" pitchFamily="49" charset="0"/>
              </a:rPr>
              <a:t>label_to_index</a:t>
            </a:r>
            <a:r>
              <a:rPr lang="en-IN" sz="1200" b="0" dirty="0">
                <a:effectLst/>
                <a:latin typeface="Consolas" panose="020B0609020204030204" pitchFamily="49" charset="0"/>
              </a:rPr>
              <a:t>[</a:t>
            </a:r>
            <a:r>
              <a:rPr lang="en-IN" sz="1200" b="0" dirty="0" err="1">
                <a:effectLst/>
                <a:latin typeface="Consolas" panose="020B0609020204030204" pitchFamily="49" charset="0"/>
              </a:rPr>
              <a:t>start_location</a:t>
            </a:r>
            <a:r>
              <a:rPr lang="en-IN" sz="1200" b="0" dirty="0">
                <a:effectLst/>
                <a:latin typeface="Consolas" panose="020B0609020204030204" pitchFamily="49" charset="0"/>
              </a:rPr>
              <a:t>]</a:t>
            </a:r>
          </a:p>
          <a:p>
            <a:br>
              <a:rPr lang="en-IN" sz="1200" b="0" dirty="0">
                <a:effectLst/>
                <a:latin typeface="Consolas" panose="020B0609020204030204" pitchFamily="49" charset="0"/>
              </a:rPr>
            </a:br>
            <a:r>
              <a:rPr lang="en-IN" sz="1200" b="0" dirty="0">
                <a:effectLst/>
                <a:latin typeface="Consolas" panose="020B0609020204030204" pitchFamily="49" charset="0"/>
              </a:rPr>
              <a:t>    # Convert the labels in the graph to indices</a:t>
            </a:r>
          </a:p>
          <a:p>
            <a:r>
              <a:rPr lang="en-IN" sz="1200" b="0" dirty="0">
                <a:effectLst/>
                <a:latin typeface="Consolas" panose="020B0609020204030204" pitchFamily="49" charset="0"/>
              </a:rPr>
              <a:t>    </a:t>
            </a:r>
            <a:r>
              <a:rPr lang="en-IN" sz="1200" b="0" dirty="0" err="1">
                <a:effectLst/>
                <a:latin typeface="Consolas" panose="020B0609020204030204" pitchFamily="49" charset="0"/>
              </a:rPr>
              <a:t>graph_indices</a:t>
            </a:r>
            <a:r>
              <a:rPr lang="en-IN" sz="1200" b="0" dirty="0">
                <a:effectLst/>
                <a:latin typeface="Consolas" panose="020B0609020204030204" pitchFamily="49" charset="0"/>
              </a:rPr>
              <a:t> = [[</a:t>
            </a:r>
            <a:r>
              <a:rPr lang="en-IN" sz="1200" b="0" dirty="0" err="1">
                <a:effectLst/>
                <a:latin typeface="Consolas" panose="020B0609020204030204" pitchFamily="49" charset="0"/>
              </a:rPr>
              <a:t>dist_matrix</a:t>
            </a:r>
            <a:r>
              <a:rPr lang="en-IN" sz="1200" b="0" dirty="0">
                <a:effectLst/>
                <a:latin typeface="Consolas" panose="020B0609020204030204" pitchFamily="49" charset="0"/>
              </a:rPr>
              <a:t>[</a:t>
            </a:r>
            <a:r>
              <a:rPr lang="en-IN" sz="1200" b="0" dirty="0" err="1">
                <a:effectLst/>
                <a:latin typeface="Consolas" panose="020B0609020204030204" pitchFamily="49" charset="0"/>
              </a:rPr>
              <a:t>label_to_index</a:t>
            </a:r>
            <a:r>
              <a:rPr lang="en-IN" sz="1200" b="0" dirty="0">
                <a:effectLst/>
                <a:latin typeface="Consolas" panose="020B0609020204030204" pitchFamily="49" charset="0"/>
              </a:rPr>
              <a:t>[</a:t>
            </a:r>
            <a:r>
              <a:rPr lang="en-IN" sz="1200" b="0" dirty="0" err="1">
                <a:effectLst/>
                <a:latin typeface="Consolas" panose="020B0609020204030204" pitchFamily="49" charset="0"/>
              </a:rPr>
              <a:t>label_i</a:t>
            </a:r>
            <a:r>
              <a:rPr lang="en-IN" sz="1200" b="0" dirty="0">
                <a:effectLst/>
                <a:latin typeface="Consolas" panose="020B0609020204030204" pitchFamily="49" charset="0"/>
              </a:rPr>
              <a:t>]][</a:t>
            </a:r>
            <a:r>
              <a:rPr lang="en-IN" sz="1200" b="0" dirty="0" err="1">
                <a:effectLst/>
                <a:latin typeface="Consolas" panose="020B0609020204030204" pitchFamily="49" charset="0"/>
              </a:rPr>
              <a:t>label_to_index</a:t>
            </a:r>
            <a:r>
              <a:rPr lang="en-IN" sz="1200" b="0" dirty="0">
                <a:effectLst/>
                <a:latin typeface="Consolas" panose="020B0609020204030204" pitchFamily="49" charset="0"/>
              </a:rPr>
              <a:t>[</a:t>
            </a:r>
            <a:r>
              <a:rPr lang="en-IN" sz="1200" b="0" dirty="0" err="1">
                <a:effectLst/>
                <a:latin typeface="Consolas" panose="020B0609020204030204" pitchFamily="49" charset="0"/>
              </a:rPr>
              <a:t>label_j</a:t>
            </a:r>
            <a:r>
              <a:rPr lang="en-IN" sz="1200" b="0" dirty="0">
                <a:effectLst/>
                <a:latin typeface="Consolas" panose="020B0609020204030204" pitchFamily="49" charset="0"/>
              </a:rPr>
              <a:t>]] for </a:t>
            </a:r>
            <a:r>
              <a:rPr lang="en-IN" sz="1200" b="0" dirty="0" err="1">
                <a:effectLst/>
                <a:latin typeface="Consolas" panose="020B0609020204030204" pitchFamily="49" charset="0"/>
              </a:rPr>
              <a:t>label_j</a:t>
            </a:r>
            <a:r>
              <a:rPr lang="en-IN" sz="1200" b="0" dirty="0">
                <a:effectLst/>
                <a:latin typeface="Consolas" panose="020B0609020204030204" pitchFamily="49" charset="0"/>
              </a:rPr>
              <a:t> in </a:t>
            </a:r>
            <a:r>
              <a:rPr lang="en-IN" sz="1200" b="0" dirty="0" err="1">
                <a:effectLst/>
                <a:latin typeface="Consolas" panose="020B0609020204030204" pitchFamily="49" charset="0"/>
              </a:rPr>
              <a:t>point_names</a:t>
            </a:r>
            <a:r>
              <a:rPr lang="en-IN" sz="1200" b="0" dirty="0">
                <a:effectLst/>
                <a:latin typeface="Consolas" panose="020B0609020204030204" pitchFamily="49" charset="0"/>
              </a:rPr>
              <a:t>] for </a:t>
            </a:r>
            <a:r>
              <a:rPr lang="en-IN" sz="1200" b="0" dirty="0" err="1">
                <a:effectLst/>
                <a:latin typeface="Consolas" panose="020B0609020204030204" pitchFamily="49" charset="0"/>
              </a:rPr>
              <a:t>label_i</a:t>
            </a:r>
            <a:r>
              <a:rPr lang="en-IN" sz="1200" b="0" dirty="0">
                <a:effectLst/>
                <a:latin typeface="Consolas" panose="020B0609020204030204" pitchFamily="49" charset="0"/>
              </a:rPr>
              <a:t> in </a:t>
            </a:r>
            <a:r>
              <a:rPr lang="en-IN" sz="1200" b="0" dirty="0" err="1">
                <a:effectLst/>
                <a:latin typeface="Consolas" panose="020B0609020204030204" pitchFamily="49" charset="0"/>
              </a:rPr>
              <a:t>point_names</a:t>
            </a:r>
            <a:r>
              <a:rPr lang="en-IN" sz="1200" b="0" dirty="0">
                <a:effectLst/>
                <a:latin typeface="Consolas" panose="020B0609020204030204" pitchFamily="49" charset="0"/>
              </a:rPr>
              <a:t>]</a:t>
            </a:r>
          </a:p>
          <a:p>
            <a:br>
              <a:rPr lang="en-IN" sz="1200" b="0" dirty="0">
                <a:effectLst/>
                <a:latin typeface="Consolas" panose="020B0609020204030204" pitchFamily="49" charset="0"/>
              </a:rPr>
            </a:br>
            <a:r>
              <a:rPr lang="en-IN" sz="1200" b="0" dirty="0">
                <a:effectLst/>
                <a:latin typeface="Consolas" panose="020B0609020204030204" pitchFamily="49" charset="0"/>
              </a:rPr>
              <a:t>    # Solve TSP using brute-force method</a:t>
            </a:r>
          </a:p>
          <a:p>
            <a:r>
              <a:rPr lang="en-IN" sz="1200" b="0" dirty="0">
                <a:effectLst/>
                <a:latin typeface="Consolas" panose="020B0609020204030204" pitchFamily="49" charset="0"/>
              </a:rPr>
              <a:t>    </a:t>
            </a:r>
            <a:r>
              <a:rPr lang="en-IN" sz="1200" b="0" dirty="0" err="1">
                <a:effectLst/>
                <a:latin typeface="Consolas" panose="020B0609020204030204" pitchFamily="49" charset="0"/>
              </a:rPr>
              <a:t>optimal_path</a:t>
            </a:r>
            <a:r>
              <a:rPr lang="en-IN" sz="1200" b="0" dirty="0">
                <a:effectLst/>
                <a:latin typeface="Consolas" panose="020B0609020204030204" pitchFamily="49" charset="0"/>
              </a:rPr>
              <a:t>, </a:t>
            </a:r>
            <a:r>
              <a:rPr lang="en-IN" sz="1200" b="0" dirty="0" err="1">
                <a:effectLst/>
                <a:latin typeface="Consolas" panose="020B0609020204030204" pitchFamily="49" charset="0"/>
              </a:rPr>
              <a:t>min_distance</a:t>
            </a:r>
            <a:r>
              <a:rPr lang="en-IN" sz="1200" b="0" dirty="0">
                <a:effectLst/>
                <a:latin typeface="Consolas" panose="020B0609020204030204" pitchFamily="49" charset="0"/>
              </a:rPr>
              <a:t> = </a:t>
            </a:r>
            <a:r>
              <a:rPr lang="en-IN" sz="1200" b="0" dirty="0" err="1">
                <a:effectLst/>
                <a:latin typeface="Consolas" panose="020B0609020204030204" pitchFamily="49" charset="0"/>
              </a:rPr>
              <a:t>tsp_brute_force</a:t>
            </a:r>
            <a:r>
              <a:rPr lang="en-IN" sz="1200" b="0" dirty="0">
                <a:effectLst/>
                <a:latin typeface="Consolas" panose="020B0609020204030204" pitchFamily="49" charset="0"/>
              </a:rPr>
              <a:t>(</a:t>
            </a:r>
            <a:r>
              <a:rPr lang="en-IN" sz="1200" b="0" dirty="0" err="1">
                <a:effectLst/>
                <a:latin typeface="Consolas" panose="020B0609020204030204" pitchFamily="49" charset="0"/>
              </a:rPr>
              <a:t>graph_indices</a:t>
            </a:r>
            <a:r>
              <a:rPr lang="en-IN" sz="1200" b="0" dirty="0">
                <a:effectLst/>
                <a:latin typeface="Consolas" panose="020B0609020204030204" pitchFamily="49" charset="0"/>
              </a:rPr>
              <a:t>, </a:t>
            </a:r>
            <a:r>
              <a:rPr lang="en-IN" sz="1200" b="0" dirty="0" err="1">
                <a:effectLst/>
                <a:latin typeface="Consolas" panose="020B0609020204030204" pitchFamily="49" charset="0"/>
              </a:rPr>
              <a:t>start_index</a:t>
            </a:r>
            <a:r>
              <a:rPr lang="en-IN" sz="1200" b="0" dirty="0">
                <a:effectLst/>
                <a:latin typeface="Consolas" panose="020B0609020204030204" pitchFamily="49" charset="0"/>
              </a:rPr>
              <a:t>)</a:t>
            </a:r>
          </a:p>
          <a:p>
            <a:br>
              <a:rPr lang="en-IN" sz="1200" b="0" dirty="0">
                <a:effectLst/>
                <a:latin typeface="Consolas" panose="020B0609020204030204" pitchFamily="49" charset="0"/>
              </a:rPr>
            </a:br>
            <a:r>
              <a:rPr lang="en-IN" sz="1200" b="0" dirty="0">
                <a:effectLst/>
                <a:latin typeface="Consolas" panose="020B0609020204030204" pitchFamily="49" charset="0"/>
              </a:rPr>
              <a:t>    # Convert indices back to labels for display</a:t>
            </a:r>
          </a:p>
          <a:p>
            <a:r>
              <a:rPr lang="en-IN" sz="1200" b="0" dirty="0">
                <a:effectLst/>
                <a:latin typeface="Consolas" panose="020B0609020204030204" pitchFamily="49" charset="0"/>
              </a:rPr>
              <a:t>    </a:t>
            </a:r>
            <a:r>
              <a:rPr lang="en-IN" sz="1200" b="0" dirty="0" err="1">
                <a:effectLst/>
                <a:latin typeface="Consolas" panose="020B0609020204030204" pitchFamily="49" charset="0"/>
              </a:rPr>
              <a:t>optimal_path_labels</a:t>
            </a:r>
            <a:r>
              <a:rPr lang="en-IN" sz="1200" b="0" dirty="0">
                <a:effectLst/>
                <a:latin typeface="Consolas" panose="020B0609020204030204" pitchFamily="49" charset="0"/>
              </a:rPr>
              <a:t> = [</a:t>
            </a:r>
            <a:r>
              <a:rPr lang="en-IN" sz="1200" b="0" dirty="0" err="1">
                <a:effectLst/>
                <a:latin typeface="Consolas" panose="020B0609020204030204" pitchFamily="49" charset="0"/>
              </a:rPr>
              <a:t>point_names</a:t>
            </a:r>
            <a:r>
              <a:rPr lang="en-IN" sz="1200" b="0" dirty="0">
                <a:effectLst/>
                <a:latin typeface="Consolas" panose="020B0609020204030204" pitchFamily="49" charset="0"/>
              </a:rPr>
              <a:t>[i] for i in </a:t>
            </a:r>
            <a:r>
              <a:rPr lang="en-IN" sz="1200" b="0" dirty="0" err="1">
                <a:effectLst/>
                <a:latin typeface="Consolas" panose="020B0609020204030204" pitchFamily="49" charset="0"/>
              </a:rPr>
              <a:t>optimal_path</a:t>
            </a:r>
            <a:r>
              <a:rPr lang="en-IN" sz="1200" b="0" dirty="0">
                <a:effectLst/>
                <a:latin typeface="Consolas" panose="020B0609020204030204" pitchFamily="49" charset="0"/>
              </a:rPr>
              <a:t>]</a:t>
            </a:r>
          </a:p>
          <a:p>
            <a:br>
              <a:rPr lang="en-IN" sz="1200" b="0" dirty="0">
                <a:effectLst/>
                <a:latin typeface="Consolas" panose="020B0609020204030204" pitchFamily="49" charset="0"/>
              </a:rPr>
            </a:br>
            <a:r>
              <a:rPr lang="en-IN" sz="1200" b="0" dirty="0">
                <a:effectLst/>
                <a:latin typeface="Consolas" panose="020B0609020204030204" pitchFamily="49" charset="0"/>
              </a:rPr>
              <a:t>    # Display the result</a:t>
            </a:r>
          </a:p>
          <a:p>
            <a:r>
              <a:rPr lang="en-IN" sz="1200" b="0" dirty="0">
                <a:effectLst/>
                <a:latin typeface="Consolas" panose="020B0609020204030204" pitchFamily="49" charset="0"/>
              </a:rPr>
              <a:t>    print("Optimal Path:", " -&gt; ".join(</a:t>
            </a:r>
            <a:r>
              <a:rPr lang="en-IN" sz="1200" b="0" dirty="0" err="1">
                <a:effectLst/>
                <a:latin typeface="Consolas" panose="020B0609020204030204" pitchFamily="49" charset="0"/>
              </a:rPr>
              <a:t>optimal_path_labels</a:t>
            </a:r>
            <a:r>
              <a:rPr lang="en-IN" sz="1200" b="0" dirty="0">
                <a:effectLst/>
                <a:latin typeface="Consolas" panose="020B0609020204030204" pitchFamily="49" charset="0"/>
              </a:rPr>
              <a:t>), " (Total Distance:", </a:t>
            </a:r>
            <a:r>
              <a:rPr lang="en-IN" sz="1200" b="0" dirty="0" err="1">
                <a:effectLst/>
                <a:latin typeface="Consolas" panose="020B0609020204030204" pitchFamily="49" charset="0"/>
              </a:rPr>
              <a:t>min_distance</a:t>
            </a:r>
            <a:r>
              <a:rPr lang="en-IN" sz="1200" b="0" dirty="0">
                <a:effectLst/>
                <a:latin typeface="Consolas" panose="020B0609020204030204" pitchFamily="49" charset="0"/>
              </a:rPr>
              <a:t>, ")")</a:t>
            </a:r>
          </a:p>
          <a:p>
            <a:br>
              <a:rPr lang="en-IN" sz="1200" b="0" dirty="0">
                <a:effectLst/>
                <a:latin typeface="Consolas" panose="020B0609020204030204" pitchFamily="49" charset="0"/>
              </a:rPr>
            </a:br>
            <a:r>
              <a:rPr lang="en-IN" sz="1200" b="0" dirty="0">
                <a:effectLst/>
                <a:latin typeface="Consolas" panose="020B0609020204030204" pitchFamily="49" charset="0"/>
              </a:rPr>
              <a:t>    </a:t>
            </a:r>
            <a:r>
              <a:rPr lang="en-IN" sz="1200" b="0" dirty="0" err="1">
                <a:effectLst/>
                <a:latin typeface="Consolas" panose="020B0609020204030204" pitchFamily="49" charset="0"/>
              </a:rPr>
              <a:t>visualize_optimal_path</a:t>
            </a:r>
            <a:r>
              <a:rPr lang="en-IN" sz="1200" b="0" dirty="0">
                <a:effectLst/>
                <a:latin typeface="Consolas" panose="020B0609020204030204" pitchFamily="49" charset="0"/>
              </a:rPr>
              <a:t>(</a:t>
            </a:r>
            <a:r>
              <a:rPr lang="en-IN" sz="1200" b="0" dirty="0" err="1">
                <a:effectLst/>
                <a:latin typeface="Consolas" panose="020B0609020204030204" pitchFamily="49" charset="0"/>
              </a:rPr>
              <a:t>graph_indices</a:t>
            </a:r>
            <a:r>
              <a:rPr lang="en-IN" sz="1200" b="0" dirty="0">
                <a:effectLst/>
                <a:latin typeface="Consolas" panose="020B0609020204030204" pitchFamily="49" charset="0"/>
              </a:rPr>
              <a:t>, </a:t>
            </a:r>
            <a:r>
              <a:rPr lang="en-IN" sz="1200" b="0" dirty="0" err="1">
                <a:effectLst/>
                <a:latin typeface="Consolas" panose="020B0609020204030204" pitchFamily="49" charset="0"/>
              </a:rPr>
              <a:t>optimal_path</a:t>
            </a:r>
            <a:r>
              <a:rPr lang="en-IN" sz="1200" b="0" dirty="0">
                <a:effectLst/>
                <a:latin typeface="Consolas" panose="020B0609020204030204" pitchFamily="49" charset="0"/>
              </a:rPr>
              <a:t>, </a:t>
            </a:r>
            <a:r>
              <a:rPr lang="en-IN" sz="1200" b="0" dirty="0" err="1">
                <a:effectLst/>
                <a:latin typeface="Consolas" panose="020B0609020204030204" pitchFamily="49" charset="0"/>
              </a:rPr>
              <a:t>point_names,locations</a:t>
            </a:r>
            <a:r>
              <a:rPr lang="en-IN" sz="1200" b="0" dirty="0">
                <a:effectLst/>
                <a:latin typeface="Consolas" panose="020B0609020204030204" pitchFamily="49" charset="0"/>
              </a:rPr>
              <a:t>)</a:t>
            </a:r>
          </a:p>
          <a:p>
            <a:br>
              <a:rPr lang="en-IN" sz="1200" b="0" dirty="0">
                <a:effectLst/>
                <a:latin typeface="Consolas" panose="020B0609020204030204" pitchFamily="49" charset="0"/>
              </a:rPr>
            </a:br>
            <a:r>
              <a:rPr lang="en-IN" sz="1200" b="0" dirty="0">
                <a:effectLst/>
                <a:latin typeface="Consolas" panose="020B0609020204030204" pitchFamily="49" charset="0"/>
              </a:rPr>
              <a:t>if __name__== "__main__":</a:t>
            </a:r>
          </a:p>
          <a:p>
            <a:r>
              <a:rPr lang="en-IN" sz="1200" b="0" dirty="0">
                <a:effectLst/>
                <a:latin typeface="Consolas" panose="020B0609020204030204" pitchFamily="49" charset="0"/>
              </a:rPr>
              <a:t>    main()</a:t>
            </a:r>
          </a:p>
          <a:p>
            <a:endParaRPr lang="en-IN" sz="1200" b="0" dirty="0">
              <a:effectLst/>
              <a:latin typeface="Courier New" panose="02070309020205020404" pitchFamily="49" charset="0"/>
            </a:endParaRPr>
          </a:p>
        </p:txBody>
      </p:sp>
    </p:spTree>
    <p:extLst>
      <p:ext uri="{BB962C8B-B14F-4D97-AF65-F5344CB8AC3E}">
        <p14:creationId xmlns:p14="http://schemas.microsoft.com/office/powerpoint/2010/main" val="221037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sz="6000" dirty="0">
                <a:solidFill>
                  <a:schemeClr val="tx1"/>
                </a:solidFill>
                <a:latin typeface="Times New Roman" panose="02020603050405020304" pitchFamily="18" charset="0"/>
                <a:cs typeface="Times New Roman" panose="02020603050405020304" pitchFamily="18" charset="0"/>
              </a:rPr>
              <a:t>Result:</a:t>
            </a:r>
            <a:endParaRPr lang="en-US" sz="4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A diagram of a triangle&#10;&#10;Description automatically generated">
            <a:extLst>
              <a:ext uri="{FF2B5EF4-FFF2-40B4-BE49-F238E27FC236}">
                <a16:creationId xmlns:a16="http://schemas.microsoft.com/office/drawing/2014/main" id="{8F3E759B-D613-426C-9BE5-D1FC3B426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753" y="1839008"/>
            <a:ext cx="5851861" cy="4424362"/>
          </a:xfrm>
        </p:spPr>
      </p:pic>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3"/>
          <a:stretch>
            <a:fillRect/>
          </a:stretch>
        </p:blipFill>
        <p:spPr>
          <a:xfrm>
            <a:off x="10301740" y="178230"/>
            <a:ext cx="1738695" cy="365126"/>
          </a:xfrm>
          <a:prstGeom prst="rect">
            <a:avLst/>
          </a:prstGeom>
        </p:spPr>
      </p:pic>
      <p:pic>
        <p:nvPicPr>
          <p:cNvPr id="10" name="Picture 9">
            <a:extLst>
              <a:ext uri="{FF2B5EF4-FFF2-40B4-BE49-F238E27FC236}">
                <a16:creationId xmlns:a16="http://schemas.microsoft.com/office/drawing/2014/main" id="{87AA2406-1C28-A9AC-3B3E-E9B726DDC979}"/>
              </a:ext>
            </a:extLst>
          </p:cNvPr>
          <p:cNvPicPr>
            <a:picLocks noChangeAspect="1"/>
          </p:cNvPicPr>
          <p:nvPr/>
        </p:nvPicPr>
        <p:blipFill>
          <a:blip r:embed="rId4"/>
          <a:stretch>
            <a:fillRect/>
          </a:stretch>
        </p:blipFill>
        <p:spPr>
          <a:xfrm>
            <a:off x="609659" y="2121369"/>
            <a:ext cx="5659921" cy="3859641"/>
          </a:xfrm>
          <a:prstGeom prst="rect">
            <a:avLst/>
          </a:prstGeom>
        </p:spPr>
      </p:pic>
    </p:spTree>
    <p:extLst>
      <p:ext uri="{BB962C8B-B14F-4D97-AF65-F5344CB8AC3E}">
        <p14:creationId xmlns:p14="http://schemas.microsoft.com/office/powerpoint/2010/main" val="80420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sz="6000" dirty="0">
                <a:solidFill>
                  <a:schemeClr val="tx1"/>
                </a:solidFill>
                <a:latin typeface="Times New Roman" panose="02020603050405020304" pitchFamily="18" charset="0"/>
                <a:cs typeface="Times New Roman" panose="02020603050405020304" pitchFamily="18" charset="0"/>
              </a:rPr>
              <a:t>Applications:</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a:xfrm>
            <a:off x="1097279" y="1845733"/>
            <a:ext cx="10677953" cy="4424437"/>
          </a:xfrm>
        </p:spPr>
        <p:txBody>
          <a:bodyPr vert="horz" lIns="91440" tIns="45720" rIns="91440" bIns="45720" rtlCol="0" anchor="t">
            <a:normAutofit/>
          </a:bodyPr>
          <a:lstStyle/>
          <a:p>
            <a:pPr algn="l">
              <a:buClrTx/>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Drone Delivery Services:</a:t>
            </a:r>
            <a:r>
              <a:rPr lang="en-US" b="0" i="0" dirty="0">
                <a:solidFill>
                  <a:schemeClr val="tx1"/>
                </a:solidFill>
                <a:effectLst/>
                <a:latin typeface="Times New Roman" panose="02020603050405020304" pitchFamily="18" charset="0"/>
                <a:cs typeface="Times New Roman" panose="02020603050405020304" pitchFamily="18" charset="0"/>
              </a:rPr>
              <a:t> Companies engaged in logistics and e-commerce can employ this tool to plan efficient routes for drone deliveries. It aids in optimizing delivery schedules, reducing delivery times, and enhancing last-mile delivery efficiency.</a:t>
            </a:r>
          </a:p>
          <a:p>
            <a:pPr algn="l">
              <a:buClrTx/>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Warehouse Management:</a:t>
            </a:r>
            <a:r>
              <a:rPr lang="en-US" b="0" i="0" dirty="0">
                <a:solidFill>
                  <a:schemeClr val="tx1"/>
                </a:solidFill>
                <a:effectLst/>
                <a:latin typeface="Times New Roman" panose="02020603050405020304" pitchFamily="18" charset="0"/>
                <a:cs typeface="Times New Roman" panose="02020603050405020304" pitchFamily="18" charset="0"/>
              </a:rPr>
              <a:t> For large warehouses or distribution centers, this tool can assist in optimizing drone routes for inventory management, picking items, and organizing deliveries within the facility. </a:t>
            </a:r>
          </a:p>
          <a:p>
            <a:pPr algn="l">
              <a:buClrTx/>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Medical Supply Delivery:</a:t>
            </a:r>
            <a:r>
              <a:rPr lang="en-US" b="0" i="0" dirty="0">
                <a:solidFill>
                  <a:schemeClr val="tx1"/>
                </a:solidFill>
                <a:effectLst/>
                <a:latin typeface="Times New Roman" panose="02020603050405020304" pitchFamily="18" charset="0"/>
                <a:cs typeface="Times New Roman" panose="02020603050405020304" pitchFamily="18" charset="0"/>
              </a:rPr>
              <a:t> Healthcare facilities, especially in remote areas or during emergencies, can benefit from optimized drone routes for delivering medical supplies, vaccines, or life-saving equipment promptly.</a:t>
            </a:r>
          </a:p>
          <a:p>
            <a:pPr algn="l">
              <a:buClrTx/>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 Emergency Response:</a:t>
            </a:r>
            <a:r>
              <a:rPr lang="en-US" b="0" i="0" dirty="0">
                <a:solidFill>
                  <a:schemeClr val="tx1"/>
                </a:solidFill>
                <a:effectLst/>
                <a:latin typeface="Times New Roman" panose="02020603050405020304" pitchFamily="18" charset="0"/>
                <a:cs typeface="Times New Roman" panose="02020603050405020304" pitchFamily="18" charset="0"/>
              </a:rPr>
              <a:t> During natural disasters or emergencies, drones equipped with supplies or equipment can navigate optimally planned routes to deliver aid and assistance to affected areas efficiently.</a:t>
            </a:r>
          </a:p>
          <a:p>
            <a:pPr>
              <a:buClrTx/>
              <a:buFont typeface="Arial" panose="020B0604020202020204" pitchFamily="34" charset="0"/>
              <a:buChar char="•"/>
            </a:pPr>
            <a:endParaRPr lang="en-US" dirty="0">
              <a:solidFill>
                <a:schemeClr val="tx1"/>
              </a:solidFill>
              <a:latin typeface="Times New Roman" panose="02020603050405020304" pitchFamily="18" charset="0"/>
              <a:ea typeface="+mn-lt"/>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316604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sz="6000" dirty="0">
                <a:solidFill>
                  <a:schemeClr val="tx1"/>
                </a:solidFill>
                <a:latin typeface="Times New Roman" panose="02020603050405020304" pitchFamily="18" charset="0"/>
                <a:cs typeface="Times New Roman" panose="02020603050405020304" pitchFamily="18" charset="0"/>
              </a:rPr>
              <a:t>Future Scope:</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a:xfrm>
            <a:off x="1097279" y="1845733"/>
            <a:ext cx="10677953" cy="4424437"/>
          </a:xfrm>
        </p:spPr>
        <p:txBody>
          <a:bodyPr vert="horz" lIns="91440" tIns="45720" rIns="91440" bIns="45720" rtlCol="0" anchor="t">
            <a:normAutofit/>
          </a:bodyPr>
          <a:lstStyle/>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Time Complexity can be reduced using Better Algorithms. </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A proper User Interface can be developed using HTML and CSS.</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By Integrating it with G Maps we can make it to use in the Realtime.</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I</a:t>
            </a:r>
            <a:r>
              <a:rPr lang="en-US" b="0" i="0" dirty="0">
                <a:solidFill>
                  <a:schemeClr val="tx1"/>
                </a:solidFill>
                <a:effectLst/>
                <a:latin typeface="Times New Roman" panose="02020603050405020304" pitchFamily="18" charset="0"/>
                <a:cs typeface="Times New Roman" panose="02020603050405020304" pitchFamily="18" charset="0"/>
              </a:rPr>
              <a:t>ntegrating machine learning models to analyze historical delivery data and environmental factors, allowing the system to learn and improve route optimizations continuously.</a:t>
            </a:r>
          </a:p>
          <a:p>
            <a:pPr marL="0" indent="0">
              <a:buClrTx/>
              <a:buNone/>
            </a:pPr>
            <a:endParaRPr lang="en-US" dirty="0">
              <a:solidFill>
                <a:schemeClr val="tx1"/>
              </a:solidFill>
              <a:latin typeface="Times New Roman" panose="02020603050405020304" pitchFamily="18" charset="0"/>
              <a:ea typeface="+mn-lt"/>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28201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rmAutofit/>
          </a:bodyPr>
          <a:lstStyle/>
          <a:p>
            <a:r>
              <a:rPr lang="en-US" sz="66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p:txBody>
          <a:bodyPr vert="horz" lIns="91440" tIns="45720" rIns="91440" bIns="45720" rtlCol="0" anchor="t">
            <a:normAutofit/>
          </a:bodyPr>
          <a:lstStyle/>
          <a:p>
            <a:pPr>
              <a:buClrTx/>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 real-time logistics and transportation, efficient route planning is critical to optimize resources and reduce delivery time. </a:t>
            </a:r>
          </a:p>
          <a:p>
            <a:pPr>
              <a:buClrTx/>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This project aims to develop a comprehensive pathfinding visualizer specifically tailored for drone delivery services. By integrating various algorithms and visualization techniques, this tool assists in selecting optimal delivery locations, calculating distances, and determining the most efficient route for drone navigation.</a:t>
            </a:r>
            <a:endParaRPr lang="en-US" dirty="0">
              <a:solidFill>
                <a:schemeClr val="tx1"/>
              </a:solidFill>
              <a:latin typeface="Times New Roman" panose="02020603050405020304" pitchFamily="18" charset="0"/>
              <a:ea typeface="+mn-lt"/>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229973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42CCF8-C7D6-7B5F-115C-41192FB06FC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a:t>Thank You</a:t>
            </a:r>
          </a:p>
        </p:txBody>
      </p:sp>
      <p:cxnSp>
        <p:nvCxnSpPr>
          <p:cNvPr id="22" name="Straight Connector 2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Footer Placeholder 6">
            <a:extLst>
              <a:ext uri="{FF2B5EF4-FFF2-40B4-BE49-F238E27FC236}">
                <a16:creationId xmlns:a16="http://schemas.microsoft.com/office/drawing/2014/main" id="{746F5216-3CF6-8443-FF94-58EF192192D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457200">
              <a:spcAft>
                <a:spcPts val="600"/>
              </a:spcAft>
            </a:pPr>
            <a:r>
              <a:rPr lang="en-US" kern="1200" cap="all" baseline="0">
                <a:solidFill>
                  <a:srgbClr val="FFFFFF"/>
                </a:solidFill>
                <a:latin typeface="+mn-lt"/>
                <a:ea typeface="+mn-ea"/>
                <a:cs typeface="+mn-cs"/>
              </a:rPr>
              <a:t>19CSE459 - Advanced Algorithms and Analysis</a:t>
            </a:r>
          </a:p>
        </p:txBody>
      </p:sp>
      <p:sp>
        <p:nvSpPr>
          <p:cNvPr id="8" name="Slide Number Placeholder 7">
            <a:extLst>
              <a:ext uri="{FF2B5EF4-FFF2-40B4-BE49-F238E27FC236}">
                <a16:creationId xmlns:a16="http://schemas.microsoft.com/office/drawing/2014/main" id="{A5D1C017-D091-53B4-8B08-38F0D8973C0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457200">
              <a:spcAft>
                <a:spcPts val="600"/>
              </a:spcAft>
            </a:pPr>
            <a:fld id="{48F63A3B-78C7-47BE-AE5E-E10140E04643}" type="slidenum">
              <a:rPr lang="en-US" smtClean="0"/>
              <a:pPr defTabSz="457200">
                <a:spcAft>
                  <a:spcPts val="600"/>
                </a:spcAft>
              </a:pPr>
              <a:t>20</a:t>
            </a:fld>
            <a:endParaRPr lang="en-US"/>
          </a:p>
        </p:txBody>
      </p:sp>
      <p:pic>
        <p:nvPicPr>
          <p:cNvPr id="9" name="Picture 8">
            <a:extLst>
              <a:ext uri="{FF2B5EF4-FFF2-40B4-BE49-F238E27FC236}">
                <a16:creationId xmlns:a16="http://schemas.microsoft.com/office/drawing/2014/main" id="{98EA4665-1F80-3F88-3AB9-2964A1F9EAB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390446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rmAutofit/>
          </a:bodyPr>
          <a:lstStyle/>
          <a:p>
            <a:r>
              <a:rPr lang="en-US" sz="66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p:txBody>
          <a:bodyPr vert="horz" lIns="91440" tIns="45720" rIns="91440" bIns="45720" rtlCol="0" anchor="t">
            <a:normAutofit/>
          </a:bodyPr>
          <a:lstStyle/>
          <a:p>
            <a:r>
              <a:rPr lang="en-US" dirty="0">
                <a:solidFill>
                  <a:schemeClr val="tx1"/>
                </a:solidFill>
                <a:latin typeface="Times New Roman" panose="02020603050405020304" pitchFamily="18" charset="0"/>
                <a:cs typeface="Times New Roman" panose="02020603050405020304" pitchFamily="18" charset="0"/>
              </a:rPr>
              <a:t>Problem Statement: Optimize the Drone's route to visit selected locations.</a:t>
            </a:r>
          </a:p>
          <a:p>
            <a:r>
              <a:rPr lang="en-US" dirty="0">
                <a:solidFill>
                  <a:schemeClr val="tx1"/>
                </a:solidFill>
                <a:latin typeface="Times New Roman" panose="02020603050405020304" pitchFamily="18" charset="0"/>
                <a:cs typeface="Times New Roman" panose="02020603050405020304" pitchFamily="18" charset="0"/>
              </a:rPr>
              <a:t>User Input:</a:t>
            </a:r>
            <a:endParaRPr lang="en-US" dirty="0">
              <a:solidFill>
                <a:schemeClr val="tx1"/>
              </a:solidFill>
              <a:latin typeface="Times New Roman" panose="02020603050405020304" pitchFamily="18" charset="0"/>
              <a:ea typeface="+mn-lt"/>
              <a:cs typeface="Times New Roman" panose="02020603050405020304" pitchFamily="18" charset="0"/>
            </a:endParaRPr>
          </a:p>
          <a:p>
            <a:pPr lvl="1">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Number of Locations: Specify the number of locations to visit.</a:t>
            </a:r>
          </a:p>
          <a:p>
            <a:pPr lvl="1">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Location Details: Enter names, coordinates, weights, and profits for each location.</a:t>
            </a:r>
          </a:p>
          <a:p>
            <a:pPr lvl="1">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Starting Location: Choose the initial position of the drone.</a:t>
            </a:r>
          </a:p>
          <a:p>
            <a:pPr lvl="1">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Weight Capacity: Define the drone's weight-carrying limit.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Constraints:</a:t>
            </a:r>
          </a:p>
          <a:p>
            <a:pPr lvl="1">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Limited weight capacity and the need to maximize profit.</a:t>
            </a: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297643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rmAutofit/>
          </a:bodyPr>
          <a:lstStyle/>
          <a:p>
            <a:r>
              <a:rPr lang="en-US" sz="6600" dirty="0">
                <a:solidFill>
                  <a:schemeClr val="tx1"/>
                </a:solidFill>
                <a:latin typeface="Times New Roman" panose="02020603050405020304" pitchFamily="18" charset="0"/>
                <a:cs typeface="Times New Roman" panose="02020603050405020304" pitchFamily="18" charset="0"/>
              </a:rPr>
              <a:t>Algorithms</a:t>
            </a:r>
            <a:r>
              <a:rPr lang="en-US" dirty="0">
                <a:latin typeface="Times New Roman" panose="02020603050405020304" pitchFamily="18" charset="0"/>
                <a:cs typeface="Times New Roman" panose="02020603050405020304" pitchFamily="18" charset="0"/>
              </a:rPr>
              <a:t> </a:t>
            </a:r>
            <a:r>
              <a:rPr lang="en-US" sz="6600" dirty="0">
                <a:solidFill>
                  <a:schemeClr val="tx1"/>
                </a:solidFill>
                <a:latin typeface="Times New Roman" panose="02020603050405020304" pitchFamily="18" charset="0"/>
                <a:cs typeface="Times New Roman" panose="02020603050405020304" pitchFamily="18" charset="0"/>
              </a:rPr>
              <a:t>Used</a:t>
            </a:r>
            <a:r>
              <a:rPr lang="en-US"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p:txBody>
          <a:bodyPr vert="horz" lIns="91440" tIns="45720" rIns="91440" bIns="45720" rtlCol="0" anchor="t">
            <a:normAutofit/>
          </a:bodyPr>
          <a:lstStyle/>
          <a:p>
            <a:r>
              <a:rPr lang="en-US" dirty="0">
                <a:solidFill>
                  <a:schemeClr val="tx1"/>
                </a:solidFill>
                <a:latin typeface="Times New Roman" panose="02020603050405020304" pitchFamily="18" charset="0"/>
                <a:cs typeface="Times New Roman" panose="02020603050405020304" pitchFamily="18" charset="0"/>
              </a:rPr>
              <a:t>0/1 Knapsack:</a:t>
            </a:r>
            <a:endParaRPr lang="en-US" dirty="0">
              <a:solidFill>
                <a:schemeClr val="tx1"/>
              </a:solidFill>
              <a:latin typeface="Times New Roman" panose="02020603050405020304" pitchFamily="18" charset="0"/>
              <a:ea typeface="+mn-lt"/>
              <a:cs typeface="Times New Roman" panose="02020603050405020304" pitchFamily="18" charset="0"/>
            </a:endParaRPr>
          </a:p>
          <a:p>
            <a:pPr lvl="1">
              <a:buFont typeface="Courier New,monospace"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To select the locations based on weight and profit capacity.</a:t>
            </a:r>
          </a:p>
          <a:p>
            <a:pPr lvl="1">
              <a:buFont typeface="Courier New,monospace"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Dynamic programming to optimize the selection process.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ea typeface="+mn-lt"/>
                <a:cs typeface="Times New Roman" panose="02020603050405020304" pitchFamily="18" charset="0"/>
              </a:rPr>
              <a:t>Euclidean Distance:</a:t>
            </a:r>
          </a:p>
          <a:p>
            <a:pPr lvl="1">
              <a:buFont typeface="Courier New"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Establish pairwise distances between selected locations.</a:t>
            </a:r>
          </a:p>
          <a:p>
            <a:pPr lvl="1">
              <a:buFont typeface="Courier New"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Displayed the distance matrix for better understanding.</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ea typeface="+mn-lt"/>
                <a:cs typeface="Times New Roman" panose="02020603050405020304" pitchFamily="18" charset="0"/>
              </a:rPr>
              <a:t>Travelling Salesman Problem:</a:t>
            </a:r>
          </a:p>
          <a:p>
            <a:pPr lvl="1">
              <a:buFont typeface="Courier New"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To find the optimal path to minimize total distance.</a:t>
            </a:r>
          </a:p>
          <a:p>
            <a:pPr lvl="1">
              <a:buFont typeface="Courier New"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Used Brute-force method for simplicity.</a:t>
            </a:r>
          </a:p>
          <a:p>
            <a:pPr lvl="1">
              <a:buFont typeface="Courier New" panose="020B0604020202020204" pitchFamily="34" charset="0"/>
              <a:buChar char="o"/>
            </a:pPr>
            <a:r>
              <a:rPr lang="en-US" dirty="0">
                <a:solidFill>
                  <a:schemeClr val="tx1"/>
                </a:solidFill>
                <a:latin typeface="Times New Roman" panose="02020603050405020304" pitchFamily="18" charset="0"/>
                <a:ea typeface="+mn-lt"/>
                <a:cs typeface="Times New Roman" panose="02020603050405020304" pitchFamily="18" charset="0"/>
              </a:rPr>
              <a:t>Highlighted the optimal path on the directed graph.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121663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rmAutofit/>
          </a:bodyPr>
          <a:lstStyle/>
          <a:p>
            <a:r>
              <a:rPr lang="en-US" sz="6600" dirty="0">
                <a:solidFill>
                  <a:schemeClr val="tx1"/>
                </a:solidFill>
                <a:latin typeface="Times New Roman" panose="02020603050405020304" pitchFamily="18" charset="0"/>
                <a:cs typeface="Times New Roman" panose="02020603050405020304" pitchFamily="18" charset="0"/>
              </a:rPr>
              <a:t>Knapsack Algorithm: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p:txBody>
          <a:bodyPr vert="horz" lIns="91440" tIns="45720" rIns="91440" bIns="45720" rtlCol="0" anchor="t">
            <a:normAutofit/>
          </a:bodyPr>
          <a:lstStyle/>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The Knapsack Algorithm is a dynamic programming technique used for optimization problems where items have associated weights and values.</a:t>
            </a:r>
          </a:p>
          <a:p>
            <a:pPr>
              <a:buClrTx/>
              <a:buFont typeface="Arial" panose="020B0604020202020204" pitchFamily="34" charset="0"/>
              <a:buChar char="•"/>
            </a:pPr>
            <a:endParaRPr lang="en-US" dirty="0">
              <a:solidFill>
                <a:schemeClr val="tx1"/>
              </a:solidFill>
              <a:latin typeface="Times New Roman" panose="02020603050405020304" pitchFamily="18" charset="0"/>
              <a:ea typeface="+mn-lt"/>
              <a:cs typeface="Times New Roman" panose="02020603050405020304" pitchFamily="18" charset="0"/>
            </a:endParaRP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The selected locations become the subset and are further used in the project, specifically for calculating the distance matrix and optimizing the drone's travel path using the Traveling Salesman Problem (TSP) algorithm.</a:t>
            </a:r>
          </a:p>
          <a:p>
            <a:pPr>
              <a:buClrTx/>
              <a:buFont typeface="Arial" panose="020B0604020202020204" pitchFamily="34" charset="0"/>
              <a:buChar char="•"/>
            </a:pPr>
            <a:endParaRPr lang="en-US" dirty="0">
              <a:solidFill>
                <a:schemeClr val="tx1"/>
              </a:solidFill>
              <a:latin typeface="Times New Roman" panose="02020603050405020304" pitchFamily="18" charset="0"/>
              <a:ea typeface="+mn-lt"/>
              <a:cs typeface="Times New Roman" panose="02020603050405020304" pitchFamily="18" charset="0"/>
            </a:endParaRP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Time Complexity : O(N*W)</a:t>
            </a:r>
          </a:p>
          <a:p>
            <a:pPr marL="0" indent="0">
              <a:buClrTx/>
              <a:buNone/>
            </a:pPr>
            <a:r>
              <a:rPr lang="en-US" dirty="0">
                <a:solidFill>
                  <a:schemeClr val="tx1"/>
                </a:solidFill>
                <a:latin typeface="Times New Roman" panose="02020603050405020304" pitchFamily="18" charset="0"/>
                <a:ea typeface="+mn-lt"/>
                <a:cs typeface="Times New Roman" panose="02020603050405020304" pitchFamily="18" charset="0"/>
              </a:rPr>
              <a:t>    N: No.of Items Available </a:t>
            </a:r>
          </a:p>
          <a:p>
            <a:pPr marL="0" indent="0">
              <a:buClrTx/>
              <a:buNone/>
            </a:pPr>
            <a:r>
              <a:rPr lang="en-US" dirty="0">
                <a:solidFill>
                  <a:schemeClr val="tx1"/>
                </a:solidFill>
                <a:latin typeface="Times New Roman" panose="02020603050405020304" pitchFamily="18" charset="0"/>
                <a:ea typeface="+mn-lt"/>
                <a:cs typeface="Times New Roman" panose="02020603050405020304" pitchFamily="18" charset="0"/>
              </a:rPr>
              <a:t>    W: Capacity of Drone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119306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Euclidean Distance and Distance Matrix:</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a:xfrm>
            <a:off x="1097279" y="1845733"/>
            <a:ext cx="10677953" cy="4424437"/>
          </a:xfrm>
        </p:spPr>
        <p:txBody>
          <a:bodyPr vert="horz" lIns="91440" tIns="45720" rIns="91440" bIns="45720" rtlCol="0" anchor="t">
            <a:normAutofit/>
          </a:bodyPr>
          <a:lstStyle/>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Euclidean distance is used to calculate the distance between two points in a two-dimensional space.</a:t>
            </a:r>
          </a:p>
          <a:p>
            <a:pPr marL="0" indent="0">
              <a:buClrTx/>
              <a:buNone/>
            </a:pPr>
            <a:endParaRPr lang="en-US" dirty="0">
              <a:solidFill>
                <a:schemeClr val="tx1"/>
              </a:solidFill>
              <a:latin typeface="Times New Roman" panose="02020603050405020304" pitchFamily="18" charset="0"/>
              <a:ea typeface="+mn-lt"/>
              <a:cs typeface="Times New Roman" panose="02020603050405020304" pitchFamily="18" charset="0"/>
            </a:endParaRPr>
          </a:p>
          <a:p>
            <a:pPr>
              <a:buClrTx/>
              <a:buFont typeface="Arial" panose="020B0604020202020204" pitchFamily="34" charset="0"/>
              <a:buChar char="•"/>
            </a:pPr>
            <a:endParaRPr lang="en-US" dirty="0">
              <a:solidFill>
                <a:schemeClr val="tx1"/>
              </a:solidFill>
              <a:latin typeface="Times New Roman" panose="02020603050405020304" pitchFamily="18" charset="0"/>
              <a:ea typeface="+mn-lt"/>
              <a:cs typeface="Times New Roman" panose="02020603050405020304" pitchFamily="18" charset="0"/>
            </a:endParaRP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Euclidean distance is utilized to construct the distance matrix, which is later used in the Traveling Salesman Problem (TSP) and for displaying the distances in the visual representation of the optimal path.</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The distance matrix is essential for solving the Traveling Salesman Problem using the brute-force method. It provides the distances between all locations, enabling the algorithm to find the optimal path.</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Time Complexity: O(N^2)</a:t>
            </a:r>
          </a:p>
          <a:p>
            <a:pPr marL="0" indent="0">
              <a:buClrTx/>
              <a:buNone/>
            </a:pPr>
            <a:r>
              <a:rPr lang="en-US" dirty="0">
                <a:solidFill>
                  <a:schemeClr val="tx1"/>
                </a:solidFill>
                <a:latin typeface="Times New Roman" panose="02020603050405020304" pitchFamily="18" charset="0"/>
                <a:ea typeface="+mn-lt"/>
                <a:cs typeface="Times New Roman" panose="02020603050405020304" pitchFamily="18" charset="0"/>
              </a:rPr>
              <a:t>   N: No.of points obtained after applying Knapsack</a:t>
            </a: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pic>
        <p:nvPicPr>
          <p:cNvPr id="5" name="Picture 4">
            <a:extLst>
              <a:ext uri="{FF2B5EF4-FFF2-40B4-BE49-F238E27FC236}">
                <a16:creationId xmlns:a16="http://schemas.microsoft.com/office/drawing/2014/main" id="{DD2F99D2-B5C1-B03C-6214-952A6531D170}"/>
              </a:ext>
            </a:extLst>
          </p:cNvPr>
          <p:cNvPicPr>
            <a:picLocks noChangeAspect="1"/>
          </p:cNvPicPr>
          <p:nvPr/>
        </p:nvPicPr>
        <p:blipFill>
          <a:blip r:embed="rId3"/>
          <a:stretch>
            <a:fillRect/>
          </a:stretch>
        </p:blipFill>
        <p:spPr>
          <a:xfrm>
            <a:off x="3299539" y="2209085"/>
            <a:ext cx="3558848" cy="830652"/>
          </a:xfrm>
          <a:prstGeom prst="rect">
            <a:avLst/>
          </a:prstGeom>
        </p:spPr>
      </p:pic>
    </p:spTree>
    <p:extLst>
      <p:ext uri="{BB962C8B-B14F-4D97-AF65-F5344CB8AC3E}">
        <p14:creationId xmlns:p14="http://schemas.microsoft.com/office/powerpoint/2010/main" val="164491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sz="5400" dirty="0">
                <a:solidFill>
                  <a:schemeClr val="tx1"/>
                </a:solidFill>
                <a:latin typeface="Times New Roman" panose="02020603050405020304" pitchFamily="18" charset="0"/>
                <a:cs typeface="Times New Roman" panose="02020603050405020304" pitchFamily="18" charset="0"/>
              </a:rPr>
              <a:t>Travelling Salesman Problem:</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a:xfrm>
            <a:off x="1097279" y="1845733"/>
            <a:ext cx="10677953" cy="4424437"/>
          </a:xfrm>
        </p:spPr>
        <p:txBody>
          <a:bodyPr vert="horz" lIns="91440" tIns="45720" rIns="91440" bIns="45720" rtlCol="0" anchor="t">
            <a:normAutofit/>
          </a:bodyPr>
          <a:lstStyle/>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The TSP is employed to solve the challenge of finding the shortest possible path that connects all selected locations and returns to the starting point.</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The TSP algorithm outputs the optimal path that the drone should follow to minimize the total distance traveled. This path ensures that each selected location is visited exactly once, and the drone returns to the starting point.</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In the context of the scenario, the TSP helps optimize the drone's travel path, ensuring efficient coverage of all selected locations. This contributes to minimizing the overall travel time and enhancing the drone's effectiveness in transporting materials or collecting data.</a:t>
            </a:r>
          </a:p>
          <a:p>
            <a:pPr>
              <a:buClrTx/>
              <a:buFont typeface="Arial" panose="020B0604020202020204" pitchFamily="34" charset="0"/>
              <a:buChar char="•"/>
            </a:pPr>
            <a:r>
              <a:rPr lang="en-US" dirty="0">
                <a:solidFill>
                  <a:schemeClr val="tx1"/>
                </a:solidFill>
                <a:latin typeface="Times New Roman" panose="02020603050405020304" pitchFamily="18" charset="0"/>
                <a:ea typeface="+mn-lt"/>
                <a:cs typeface="Times New Roman" panose="02020603050405020304" pitchFamily="18" charset="0"/>
              </a:rPr>
              <a:t> Time Complexity: O(</a:t>
            </a:r>
            <a:r>
              <a:rPr lang="en-IN" dirty="0">
                <a:solidFill>
                  <a:srgbClr val="040C28"/>
                </a:solidFill>
                <a:latin typeface="Times New Roman" panose="02020603050405020304" pitchFamily="18" charset="0"/>
                <a:ea typeface="+mn-lt"/>
                <a:cs typeface="Times New Roman" panose="02020603050405020304" pitchFamily="18" charset="0"/>
              </a:rPr>
              <a:t>N</a:t>
            </a:r>
            <a:r>
              <a:rPr lang="en-IN" b="0" i="0" dirty="0">
                <a:solidFill>
                  <a:srgbClr val="040C28"/>
                </a:solidFill>
                <a:effectLst/>
                <a:latin typeface="Times New Roman" panose="02020603050405020304" pitchFamily="18" charset="0"/>
                <a:cs typeface="Times New Roman" panose="02020603050405020304" pitchFamily="18" charset="0"/>
              </a:rPr>
              <a:t>!</a:t>
            </a:r>
            <a:r>
              <a:rPr lang="en-IN" dirty="0">
                <a:solidFill>
                  <a:srgbClr val="202124"/>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ea typeface="+mn-lt"/>
                <a:cs typeface="Times New Roman" panose="02020603050405020304" pitchFamily="18" charset="0"/>
              </a:rPr>
              <a:t> </a:t>
            </a:r>
          </a:p>
          <a:p>
            <a:pPr marL="0" indent="0">
              <a:buClrTx/>
              <a:buNone/>
            </a:pPr>
            <a:r>
              <a:rPr lang="en-US" dirty="0">
                <a:solidFill>
                  <a:schemeClr val="tx1"/>
                </a:solidFill>
                <a:latin typeface="Times New Roman" panose="02020603050405020304" pitchFamily="18" charset="0"/>
                <a:ea typeface="+mn-lt"/>
                <a:cs typeface="Times New Roman" panose="02020603050405020304" pitchFamily="18" charset="0"/>
              </a:rPr>
              <a:t>   N: No.of points obtained after applying Knapsack </a:t>
            </a: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142050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88BF-3176-FDA6-A8FC-C634918B5145}"/>
              </a:ext>
            </a:extLst>
          </p:cNvPr>
          <p:cNvSpPr>
            <a:spLocks noGrp="1"/>
          </p:cNvSpPr>
          <p:nvPr>
            <p:ph type="title"/>
          </p:nvPr>
        </p:nvSpPr>
        <p:spPr/>
        <p:txBody>
          <a:bodyPr>
            <a:noAutofit/>
          </a:bodyPr>
          <a:lstStyle/>
          <a:p>
            <a:r>
              <a:rPr lang="en-US" sz="6000" dirty="0">
                <a:solidFill>
                  <a:schemeClr val="tx1"/>
                </a:solidFill>
                <a:latin typeface="Times New Roman" panose="02020603050405020304" pitchFamily="18" charset="0"/>
                <a:cs typeface="Times New Roman" panose="02020603050405020304" pitchFamily="18" charset="0"/>
              </a:rPr>
              <a:t>Code:</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C6D3B-8EA8-D6FA-12C4-1B2DC12DA607}"/>
              </a:ext>
            </a:extLst>
          </p:cNvPr>
          <p:cNvSpPr>
            <a:spLocks noGrp="1"/>
          </p:cNvSpPr>
          <p:nvPr>
            <p:ph idx="1"/>
          </p:nvPr>
        </p:nvSpPr>
        <p:spPr>
          <a:xfrm>
            <a:off x="1097279" y="1845733"/>
            <a:ext cx="10677953" cy="4424437"/>
          </a:xfrm>
        </p:spPr>
        <p:txBody>
          <a:bodyPr vert="horz" lIns="91440" tIns="45720" rIns="91440" bIns="45720" rtlCol="0" anchor="t">
            <a:normAutofit lnSpcReduction="10000"/>
          </a:bodyPr>
          <a:lstStyle/>
          <a:p>
            <a:r>
              <a:rPr lang="en-IN" b="0" dirty="0">
                <a:solidFill>
                  <a:schemeClr val="tx1"/>
                </a:solidFill>
                <a:effectLst/>
                <a:latin typeface="Courier New" panose="02070309020205020404" pitchFamily="49" charset="0"/>
              </a:rPr>
              <a:t>import </a:t>
            </a:r>
            <a:r>
              <a:rPr lang="en-IN" b="0" dirty="0" err="1">
                <a:solidFill>
                  <a:schemeClr val="tx1"/>
                </a:solidFill>
                <a:effectLst/>
                <a:latin typeface="Courier New" panose="02070309020205020404" pitchFamily="49" charset="0"/>
              </a:rPr>
              <a:t>numpy</a:t>
            </a:r>
            <a:r>
              <a:rPr lang="en-IN" b="0" dirty="0">
                <a:solidFill>
                  <a:schemeClr val="tx1"/>
                </a:solidFill>
                <a:effectLst/>
                <a:latin typeface="Courier New" panose="02070309020205020404" pitchFamily="49" charset="0"/>
              </a:rPr>
              <a:t> as np</a:t>
            </a:r>
          </a:p>
          <a:p>
            <a:r>
              <a:rPr lang="en-IN" b="0" dirty="0">
                <a:solidFill>
                  <a:schemeClr val="tx1"/>
                </a:solidFill>
                <a:effectLst/>
                <a:latin typeface="Courier New" panose="02070309020205020404" pitchFamily="49" charset="0"/>
              </a:rPr>
              <a:t>import </a:t>
            </a:r>
            <a:r>
              <a:rPr lang="en-IN" b="0" dirty="0" err="1">
                <a:solidFill>
                  <a:schemeClr val="tx1"/>
                </a:solidFill>
                <a:effectLst/>
                <a:latin typeface="Courier New" panose="02070309020205020404" pitchFamily="49" charset="0"/>
              </a:rPr>
              <a:t>networkx</a:t>
            </a:r>
            <a:r>
              <a:rPr lang="en-IN" b="0" dirty="0">
                <a:solidFill>
                  <a:schemeClr val="tx1"/>
                </a:solidFill>
                <a:effectLst/>
                <a:latin typeface="Courier New" panose="02070309020205020404" pitchFamily="49" charset="0"/>
              </a:rPr>
              <a:t> as </a:t>
            </a:r>
            <a:r>
              <a:rPr lang="en-IN" b="0" dirty="0" err="1">
                <a:solidFill>
                  <a:schemeClr val="tx1"/>
                </a:solidFill>
                <a:effectLst/>
                <a:latin typeface="Courier New" panose="02070309020205020404" pitchFamily="49" charset="0"/>
              </a:rPr>
              <a:t>nx</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import </a:t>
            </a:r>
            <a:r>
              <a:rPr lang="en-IN" b="0" dirty="0" err="1">
                <a:solidFill>
                  <a:schemeClr val="tx1"/>
                </a:solidFill>
                <a:effectLst/>
                <a:latin typeface="Courier New" panose="02070309020205020404" pitchFamily="49" charset="0"/>
              </a:rPr>
              <a:t>matplotlib.pyplot</a:t>
            </a:r>
            <a:r>
              <a:rPr lang="en-IN" b="0" dirty="0">
                <a:solidFill>
                  <a:schemeClr val="tx1"/>
                </a:solidFill>
                <a:effectLst/>
                <a:latin typeface="Courier New" panose="02070309020205020404" pitchFamily="49" charset="0"/>
              </a:rPr>
              <a:t> as </a:t>
            </a:r>
            <a:r>
              <a:rPr lang="en-IN" b="0" dirty="0" err="1">
                <a:solidFill>
                  <a:schemeClr val="tx1"/>
                </a:solidFill>
                <a:effectLst/>
                <a:latin typeface="Courier New" panose="02070309020205020404" pitchFamily="49" charset="0"/>
              </a:rPr>
              <a:t>plt</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scipy.spatial</a:t>
            </a:r>
            <a:r>
              <a:rPr lang="en-IN" b="0" dirty="0">
                <a:solidFill>
                  <a:schemeClr val="tx1"/>
                </a:solidFill>
                <a:effectLst/>
                <a:latin typeface="Courier New" panose="02070309020205020404" pitchFamily="49" charset="0"/>
              </a:rPr>
              <a:t> import distance</a:t>
            </a:r>
          </a:p>
          <a:p>
            <a:r>
              <a:rPr lang="en-IN" b="0" dirty="0">
                <a:solidFill>
                  <a:schemeClr val="tx1"/>
                </a:solidFill>
                <a:effectLst/>
                <a:latin typeface="Courier New" panose="02070309020205020404" pitchFamily="49" charset="0"/>
              </a:rPr>
              <a:t>from </a:t>
            </a:r>
            <a:r>
              <a:rPr lang="en-IN" b="0" dirty="0" err="1">
                <a:solidFill>
                  <a:schemeClr val="tx1"/>
                </a:solidFill>
                <a:effectLst/>
                <a:latin typeface="Courier New" panose="02070309020205020404" pitchFamily="49" charset="0"/>
              </a:rPr>
              <a:t>scipy.optimize</a:t>
            </a:r>
            <a:r>
              <a:rPr lang="en-IN" b="0" dirty="0">
                <a:solidFill>
                  <a:schemeClr val="tx1"/>
                </a:solidFill>
                <a:effectLst/>
                <a:latin typeface="Courier New" panose="02070309020205020404" pitchFamily="49" charset="0"/>
              </a:rPr>
              <a:t> import </a:t>
            </a:r>
            <a:r>
              <a:rPr lang="en-IN" b="0" dirty="0" err="1">
                <a:solidFill>
                  <a:schemeClr val="tx1"/>
                </a:solidFill>
                <a:effectLst/>
                <a:latin typeface="Courier New" panose="02070309020205020404" pitchFamily="49" charset="0"/>
              </a:rPr>
              <a:t>linear_sum_assignment</a:t>
            </a:r>
            <a:endParaRPr lang="en-IN" b="0" dirty="0">
              <a:solidFill>
                <a:schemeClr val="tx1"/>
              </a:solidFill>
              <a:effectLst/>
              <a:latin typeface="Courier New" panose="02070309020205020404" pitchFamily="49" charset="0"/>
            </a:endParaRPr>
          </a:p>
          <a:p>
            <a:r>
              <a:rPr lang="en-IN" b="0" dirty="0">
                <a:solidFill>
                  <a:schemeClr val="tx1"/>
                </a:solidFill>
                <a:effectLst/>
                <a:latin typeface="Courier New" panose="02070309020205020404" pitchFamily="49" charset="0"/>
              </a:rPr>
              <a:t>import </a:t>
            </a:r>
            <a:r>
              <a:rPr lang="en-IN" b="0" dirty="0" err="1">
                <a:solidFill>
                  <a:schemeClr val="tx1"/>
                </a:solidFill>
                <a:effectLst/>
                <a:latin typeface="Courier New" panose="02070309020205020404" pitchFamily="49" charset="0"/>
              </a:rPr>
              <a:t>itertools</a:t>
            </a:r>
            <a:endParaRPr lang="en-IN" b="0" dirty="0">
              <a:solidFill>
                <a:schemeClr val="tx1"/>
              </a:solidFill>
              <a:effectLst/>
              <a:latin typeface="Courier New" panose="02070309020205020404" pitchFamily="49" charset="0"/>
            </a:endParaRPr>
          </a:p>
          <a:p>
            <a:br>
              <a:rPr lang="en-IN" b="0" dirty="0">
                <a:solidFill>
                  <a:schemeClr val="tx1"/>
                </a:solidFill>
                <a:effectLst/>
                <a:latin typeface="Courier New" panose="02070309020205020404" pitchFamily="49" charset="0"/>
              </a:rPr>
            </a:br>
            <a:br>
              <a:rPr lang="en-IN" b="0" dirty="0">
                <a:solidFill>
                  <a:schemeClr val="tx1"/>
                </a:solidFill>
                <a:effectLst/>
                <a:latin typeface="Courier New" panose="02070309020205020404" pitchFamily="49" charset="0"/>
              </a:rPr>
            </a:br>
            <a:r>
              <a:rPr lang="en-IN" b="0" dirty="0">
                <a:solidFill>
                  <a:schemeClr val="tx1"/>
                </a:solidFill>
                <a:effectLst/>
                <a:latin typeface="Courier New" panose="02070309020205020404" pitchFamily="49" charset="0"/>
              </a:rPr>
              <a:t># Function to calculate Euclidean distance between two points</a:t>
            </a:r>
          </a:p>
          <a:p>
            <a:r>
              <a:rPr lang="en-IN" b="0" dirty="0">
                <a:solidFill>
                  <a:schemeClr val="tx1"/>
                </a:solidFill>
                <a:effectLst/>
                <a:latin typeface="Courier New" panose="02070309020205020404" pitchFamily="49" charset="0"/>
              </a:rPr>
              <a:t>def </a:t>
            </a:r>
            <a:r>
              <a:rPr lang="en-IN" b="0" dirty="0" err="1">
                <a:solidFill>
                  <a:schemeClr val="tx1"/>
                </a:solidFill>
                <a:effectLst/>
                <a:latin typeface="Courier New" panose="02070309020205020404" pitchFamily="49" charset="0"/>
              </a:rPr>
              <a:t>euclidean_distance</a:t>
            </a:r>
            <a:r>
              <a:rPr lang="en-IN" b="0" dirty="0">
                <a:solidFill>
                  <a:schemeClr val="tx1"/>
                </a:solidFill>
                <a:effectLst/>
                <a:latin typeface="Courier New" panose="02070309020205020404" pitchFamily="49" charset="0"/>
              </a:rPr>
              <a:t>(point1, point2):</a:t>
            </a:r>
          </a:p>
          <a:p>
            <a:r>
              <a:rPr lang="en-IN" b="0" dirty="0">
                <a:solidFill>
                  <a:schemeClr val="tx1"/>
                </a:solidFill>
                <a:effectLst/>
                <a:latin typeface="Courier New" panose="02070309020205020404" pitchFamily="49" charset="0"/>
              </a:rPr>
              <a:t>    return </a:t>
            </a:r>
            <a:r>
              <a:rPr lang="en-IN" b="0" dirty="0" err="1">
                <a:solidFill>
                  <a:schemeClr val="tx1"/>
                </a:solidFill>
                <a:effectLst/>
                <a:latin typeface="Courier New" panose="02070309020205020404" pitchFamily="49" charset="0"/>
              </a:rPr>
              <a:t>distance.euclidean</a:t>
            </a:r>
            <a:r>
              <a:rPr lang="en-IN" b="0" dirty="0">
                <a:solidFill>
                  <a:schemeClr val="tx1"/>
                </a:solidFill>
                <a:effectLst/>
                <a:latin typeface="Courier New" panose="02070309020205020404" pitchFamily="49" charset="0"/>
              </a:rPr>
              <a:t>(point1, point2)</a:t>
            </a:r>
          </a:p>
          <a:p>
            <a:pPr>
              <a:buClrTx/>
              <a:buFont typeface="Arial" panose="020B0604020202020204" pitchFamily="34" charset="0"/>
              <a:buChar char="•"/>
            </a:pPr>
            <a:endParaRPr lang="en-US" dirty="0">
              <a:solidFill>
                <a:schemeClr val="tx1"/>
              </a:solidFill>
              <a:latin typeface="Times New Roman" panose="02020603050405020304" pitchFamily="18" charset="0"/>
              <a:ea typeface="+mn-lt"/>
              <a:cs typeface="Times New Roman" panose="02020603050405020304" pitchFamily="18" charset="0"/>
            </a:endParaRPr>
          </a:p>
        </p:txBody>
      </p:sp>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Tree>
    <p:extLst>
      <p:ext uri="{BB962C8B-B14F-4D97-AF65-F5344CB8AC3E}">
        <p14:creationId xmlns:p14="http://schemas.microsoft.com/office/powerpoint/2010/main" val="37498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58D113A-2CC2-43B2-67E0-44C47609A40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19CSE459 - Advanced Algorithms and Analysis</a:t>
            </a:r>
          </a:p>
        </p:txBody>
      </p:sp>
      <p:sp>
        <p:nvSpPr>
          <p:cNvPr id="8" name="Slide Number Placeholder 7">
            <a:extLst>
              <a:ext uri="{FF2B5EF4-FFF2-40B4-BE49-F238E27FC236}">
                <a16:creationId xmlns:a16="http://schemas.microsoft.com/office/drawing/2014/main" id="{98A4A3BD-D556-ADB8-EC9E-983CA6935671}"/>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29ABE2B4-5E08-B1DA-ACA8-07D4CAA1314A}"/>
              </a:ext>
            </a:extLst>
          </p:cNvPr>
          <p:cNvPicPr>
            <a:picLocks noChangeAspect="1"/>
          </p:cNvPicPr>
          <p:nvPr/>
        </p:nvPicPr>
        <p:blipFill>
          <a:blip r:embed="rId2"/>
          <a:stretch>
            <a:fillRect/>
          </a:stretch>
        </p:blipFill>
        <p:spPr>
          <a:xfrm>
            <a:off x="10301740" y="178230"/>
            <a:ext cx="1738695" cy="365126"/>
          </a:xfrm>
          <a:prstGeom prst="rect">
            <a:avLst/>
          </a:prstGeom>
        </p:spPr>
      </p:pic>
      <p:sp>
        <p:nvSpPr>
          <p:cNvPr id="6" name="TextBox 5">
            <a:extLst>
              <a:ext uri="{FF2B5EF4-FFF2-40B4-BE49-F238E27FC236}">
                <a16:creationId xmlns:a16="http://schemas.microsoft.com/office/drawing/2014/main" id="{23A95F9C-69A6-0F1A-220F-F46D48B81D13}"/>
              </a:ext>
            </a:extLst>
          </p:cNvPr>
          <p:cNvSpPr txBox="1"/>
          <p:nvPr/>
        </p:nvSpPr>
        <p:spPr>
          <a:xfrm>
            <a:off x="690465" y="178230"/>
            <a:ext cx="9339943" cy="6463308"/>
          </a:xfrm>
          <a:prstGeom prst="rect">
            <a:avLst/>
          </a:prstGeom>
          <a:noFill/>
        </p:spPr>
        <p:txBody>
          <a:bodyPr wrap="square" rtlCol="0">
            <a:spAutoFit/>
          </a:bodyPr>
          <a:lstStyle/>
          <a:p>
            <a:r>
              <a:rPr lang="en-IN" b="0" dirty="0">
                <a:effectLst/>
                <a:latin typeface="Courier New" panose="02070309020205020404" pitchFamily="49" charset="0"/>
              </a:rPr>
              <a:t># Knapsack Algorithm considering both weight and profit</a:t>
            </a:r>
          </a:p>
          <a:p>
            <a:r>
              <a:rPr lang="en-IN" b="0" dirty="0">
                <a:effectLst/>
                <a:latin typeface="Courier New" panose="02070309020205020404" pitchFamily="49" charset="0"/>
              </a:rPr>
              <a:t>def knapsack(items, capacity):</a:t>
            </a:r>
          </a:p>
          <a:p>
            <a:r>
              <a:rPr lang="en-IN" b="0" dirty="0">
                <a:effectLst/>
                <a:latin typeface="Courier New" panose="02070309020205020404" pitchFamily="49" charset="0"/>
              </a:rPr>
              <a:t>    n = </a:t>
            </a:r>
            <a:r>
              <a:rPr lang="en-IN" b="0" dirty="0" err="1">
                <a:effectLst/>
                <a:latin typeface="Courier New" panose="02070309020205020404" pitchFamily="49" charset="0"/>
              </a:rPr>
              <a:t>len</a:t>
            </a:r>
            <a:r>
              <a:rPr lang="en-IN" b="0" dirty="0">
                <a:effectLst/>
                <a:latin typeface="Courier New" panose="02070309020205020404" pitchFamily="49" charset="0"/>
              </a:rPr>
              <a:t>(items)</a:t>
            </a:r>
          </a:p>
          <a:p>
            <a:r>
              <a:rPr lang="en-IN" b="0" dirty="0">
                <a:effectLst/>
                <a:latin typeface="Courier New" panose="02070309020205020404" pitchFamily="49" charset="0"/>
              </a:rPr>
              <a:t>    </a:t>
            </a:r>
            <a:r>
              <a:rPr lang="en-IN" b="0" dirty="0" err="1">
                <a:effectLst/>
                <a:latin typeface="Courier New" panose="02070309020205020404" pitchFamily="49" charset="0"/>
              </a:rPr>
              <a:t>dp</a:t>
            </a:r>
            <a:r>
              <a:rPr lang="en-IN" b="0" dirty="0">
                <a:effectLst/>
                <a:latin typeface="Courier New" panose="02070309020205020404" pitchFamily="49" charset="0"/>
              </a:rPr>
              <a:t> = [[0 for _ in range(int(capacity) + 1)] for _ in range(n + 1)]</a:t>
            </a:r>
            <a:br>
              <a:rPr lang="en-IN" b="0" dirty="0">
                <a:effectLst/>
                <a:latin typeface="Courier New" panose="02070309020205020404" pitchFamily="49" charset="0"/>
              </a:rPr>
            </a:br>
            <a:r>
              <a:rPr lang="en-IN" b="0" dirty="0">
                <a:effectLst/>
                <a:latin typeface="Courier New" panose="02070309020205020404" pitchFamily="49" charset="0"/>
              </a:rPr>
              <a:t>    for i in range(1, n + 1):</a:t>
            </a:r>
          </a:p>
          <a:p>
            <a:r>
              <a:rPr lang="en-IN" b="0" dirty="0">
                <a:effectLst/>
                <a:latin typeface="Courier New" panose="02070309020205020404" pitchFamily="49" charset="0"/>
              </a:rPr>
              <a:t>        for w in range(1, int(capacity) + 1):</a:t>
            </a:r>
          </a:p>
          <a:p>
            <a:r>
              <a:rPr lang="en-IN" b="0" dirty="0">
                <a:effectLst/>
                <a:latin typeface="Courier New" panose="02070309020205020404" pitchFamily="49" charset="0"/>
              </a:rPr>
              <a:t>            weight, profit, coordinates = items[i - 1][1], items[i - 1][0], items[i - 1][2]</a:t>
            </a:r>
          </a:p>
          <a:p>
            <a:r>
              <a:rPr lang="en-IN" b="0" dirty="0">
                <a:effectLst/>
                <a:latin typeface="Courier New" panose="02070309020205020404" pitchFamily="49" charset="0"/>
              </a:rPr>
              <a:t>            if weight &lt;= w:</a:t>
            </a:r>
          </a:p>
          <a:p>
            <a:r>
              <a:rPr lang="en-IN" b="0" dirty="0">
                <a:effectLst/>
                <a:latin typeface="Courier New" panose="02070309020205020404" pitchFamily="49" charset="0"/>
              </a:rPr>
              <a:t>                </a:t>
            </a:r>
            <a:r>
              <a:rPr lang="en-IN" b="0" dirty="0" err="1">
                <a:effectLst/>
                <a:latin typeface="Courier New" panose="02070309020205020404" pitchFamily="49" charset="0"/>
              </a:rPr>
              <a:t>dp</a:t>
            </a:r>
            <a:r>
              <a:rPr lang="en-IN" b="0" dirty="0">
                <a:effectLst/>
                <a:latin typeface="Courier New" panose="02070309020205020404" pitchFamily="49" charset="0"/>
              </a:rPr>
              <a:t>[i][w] = max(</a:t>
            </a:r>
            <a:r>
              <a:rPr lang="en-IN" b="0" dirty="0" err="1">
                <a:effectLst/>
                <a:latin typeface="Courier New" panose="02070309020205020404" pitchFamily="49" charset="0"/>
              </a:rPr>
              <a:t>dp</a:t>
            </a:r>
            <a:r>
              <a:rPr lang="en-IN" b="0" dirty="0">
                <a:effectLst/>
                <a:latin typeface="Courier New" panose="02070309020205020404" pitchFamily="49" charset="0"/>
              </a:rPr>
              <a:t>[i - 1][w], profit + </a:t>
            </a:r>
            <a:r>
              <a:rPr lang="en-IN" b="0" dirty="0" err="1">
                <a:effectLst/>
                <a:latin typeface="Courier New" panose="02070309020205020404" pitchFamily="49" charset="0"/>
              </a:rPr>
              <a:t>dp</a:t>
            </a:r>
            <a:r>
              <a:rPr lang="en-IN" b="0" dirty="0">
                <a:effectLst/>
                <a:latin typeface="Courier New" panose="02070309020205020404" pitchFamily="49" charset="0"/>
              </a:rPr>
              <a:t>[i - 1][w - int(weight)])</a:t>
            </a:r>
          </a:p>
          <a:p>
            <a:r>
              <a:rPr lang="en-IN" b="0" dirty="0">
                <a:effectLst/>
                <a:latin typeface="Courier New" panose="02070309020205020404" pitchFamily="49" charset="0"/>
              </a:rPr>
              <a:t>            else:</a:t>
            </a:r>
          </a:p>
          <a:p>
            <a:r>
              <a:rPr lang="en-IN" b="0" dirty="0">
                <a:effectLst/>
                <a:latin typeface="Courier New" panose="02070309020205020404" pitchFamily="49" charset="0"/>
              </a:rPr>
              <a:t>                </a:t>
            </a:r>
            <a:r>
              <a:rPr lang="en-IN" b="0" dirty="0" err="1">
                <a:effectLst/>
                <a:latin typeface="Courier New" panose="02070309020205020404" pitchFamily="49" charset="0"/>
              </a:rPr>
              <a:t>dp</a:t>
            </a:r>
            <a:r>
              <a:rPr lang="en-IN" b="0" dirty="0">
                <a:effectLst/>
                <a:latin typeface="Courier New" panose="02070309020205020404" pitchFamily="49" charset="0"/>
              </a:rPr>
              <a:t>[i][w] = </a:t>
            </a:r>
            <a:r>
              <a:rPr lang="en-IN" b="0" dirty="0" err="1">
                <a:effectLst/>
                <a:latin typeface="Courier New" panose="02070309020205020404" pitchFamily="49" charset="0"/>
              </a:rPr>
              <a:t>dp</a:t>
            </a:r>
            <a:r>
              <a:rPr lang="en-IN" b="0" dirty="0">
                <a:effectLst/>
                <a:latin typeface="Courier New" panose="02070309020205020404" pitchFamily="49" charset="0"/>
              </a:rPr>
              <a:t>[i - 1][w]</a:t>
            </a:r>
          </a:p>
          <a:p>
            <a:br>
              <a:rPr lang="en-IN" b="0" dirty="0">
                <a:effectLst/>
                <a:latin typeface="Courier New" panose="02070309020205020404" pitchFamily="49" charset="0"/>
              </a:rPr>
            </a:br>
            <a:r>
              <a:rPr lang="en-IN" b="0" dirty="0">
                <a:effectLst/>
                <a:latin typeface="Courier New" panose="02070309020205020404" pitchFamily="49" charset="0"/>
              </a:rPr>
              <a:t>    </a:t>
            </a:r>
            <a:r>
              <a:rPr lang="en-IN" b="0" dirty="0" err="1">
                <a:effectLst/>
                <a:latin typeface="Courier New" panose="02070309020205020404" pitchFamily="49" charset="0"/>
              </a:rPr>
              <a:t>selected_items</a:t>
            </a:r>
            <a:r>
              <a:rPr lang="en-IN" b="0" dirty="0">
                <a:effectLst/>
                <a:latin typeface="Courier New" panose="02070309020205020404" pitchFamily="49" charset="0"/>
              </a:rPr>
              <a:t> = []</a:t>
            </a:r>
          </a:p>
          <a:p>
            <a:r>
              <a:rPr lang="en-IN" b="0" dirty="0">
                <a:effectLst/>
                <a:latin typeface="Courier New" panose="02070309020205020404" pitchFamily="49" charset="0"/>
              </a:rPr>
              <a:t>    w = int(capacity)</a:t>
            </a:r>
          </a:p>
          <a:p>
            <a:r>
              <a:rPr lang="en-IN" b="0" dirty="0">
                <a:effectLst/>
                <a:latin typeface="Courier New" panose="02070309020205020404" pitchFamily="49" charset="0"/>
              </a:rPr>
              <a:t>    for i in range(n, 0, -1):</a:t>
            </a:r>
          </a:p>
          <a:p>
            <a:r>
              <a:rPr lang="en-IN" b="0" dirty="0">
                <a:effectLst/>
                <a:latin typeface="Courier New" panose="02070309020205020404" pitchFamily="49" charset="0"/>
              </a:rPr>
              <a:t>        if </a:t>
            </a:r>
            <a:r>
              <a:rPr lang="en-IN" b="0" dirty="0" err="1">
                <a:effectLst/>
                <a:latin typeface="Courier New" panose="02070309020205020404" pitchFamily="49" charset="0"/>
              </a:rPr>
              <a:t>dp</a:t>
            </a:r>
            <a:r>
              <a:rPr lang="en-IN" b="0" dirty="0">
                <a:effectLst/>
                <a:latin typeface="Courier New" panose="02070309020205020404" pitchFamily="49" charset="0"/>
              </a:rPr>
              <a:t>[i][w] != </a:t>
            </a:r>
            <a:r>
              <a:rPr lang="en-IN" b="0" dirty="0" err="1">
                <a:effectLst/>
                <a:latin typeface="Courier New" panose="02070309020205020404" pitchFamily="49" charset="0"/>
              </a:rPr>
              <a:t>dp</a:t>
            </a:r>
            <a:r>
              <a:rPr lang="en-IN" b="0" dirty="0">
                <a:effectLst/>
                <a:latin typeface="Courier New" panose="02070309020205020404" pitchFamily="49" charset="0"/>
              </a:rPr>
              <a:t>[i - 1][w]:</a:t>
            </a:r>
          </a:p>
          <a:p>
            <a:r>
              <a:rPr lang="en-IN" b="0" dirty="0">
                <a:effectLst/>
                <a:latin typeface="Courier New" panose="02070309020205020404" pitchFamily="49" charset="0"/>
              </a:rPr>
              <a:t>            </a:t>
            </a:r>
            <a:r>
              <a:rPr lang="en-IN" b="0" dirty="0" err="1">
                <a:effectLst/>
                <a:latin typeface="Courier New" panose="02070309020205020404" pitchFamily="49" charset="0"/>
              </a:rPr>
              <a:t>selected_items.append</a:t>
            </a:r>
            <a:r>
              <a:rPr lang="en-IN" b="0" dirty="0">
                <a:effectLst/>
                <a:latin typeface="Courier New" panose="02070309020205020404" pitchFamily="49" charset="0"/>
              </a:rPr>
              <a:t>(items[i - 1])</a:t>
            </a:r>
          </a:p>
          <a:p>
            <a:r>
              <a:rPr lang="en-IN" b="0" dirty="0">
                <a:effectLst/>
                <a:latin typeface="Courier New" panose="02070309020205020404" pitchFamily="49" charset="0"/>
              </a:rPr>
              <a:t>            w -= int(items[i - 1][1])</a:t>
            </a:r>
            <a:br>
              <a:rPr lang="en-IN" b="0" dirty="0">
                <a:effectLst/>
                <a:latin typeface="Courier New" panose="02070309020205020404" pitchFamily="49" charset="0"/>
              </a:rPr>
            </a:br>
            <a:r>
              <a:rPr lang="en-IN" b="0" dirty="0">
                <a:effectLst/>
                <a:latin typeface="Courier New" panose="02070309020205020404" pitchFamily="49" charset="0"/>
              </a:rPr>
              <a:t>    return </a:t>
            </a:r>
            <a:r>
              <a:rPr lang="en-IN" b="0" dirty="0" err="1">
                <a:effectLst/>
                <a:latin typeface="Courier New" panose="02070309020205020404" pitchFamily="49" charset="0"/>
              </a:rPr>
              <a:t>selected_items</a:t>
            </a: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22188099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3146</Words>
  <Application>Microsoft Office PowerPoint</Application>
  <PresentationFormat>Widescreen</PresentationFormat>
  <Paragraphs>266</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Consolas</vt:lpstr>
      <vt:lpstr>Courier New</vt:lpstr>
      <vt:lpstr>Courier New,monospace</vt:lpstr>
      <vt:lpstr>Times New Roman</vt:lpstr>
      <vt:lpstr>Office Theme</vt:lpstr>
      <vt:lpstr>Retrospect</vt:lpstr>
      <vt:lpstr>Path Finding Visualizer For Drone Delivery</vt:lpstr>
      <vt:lpstr>Introduction:</vt:lpstr>
      <vt:lpstr>Introduction:</vt:lpstr>
      <vt:lpstr>Algorithms Used:</vt:lpstr>
      <vt:lpstr>Knapsack Algorithm:</vt:lpstr>
      <vt:lpstr>Euclidean Distance and Distance Matrix:</vt:lpstr>
      <vt:lpstr>Travelling Salesman Problem:</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Applications: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Gupta Taduvai</dc:creator>
  <cp:lastModifiedBy>Taduvai Satvik Gupta</cp:lastModifiedBy>
  <cp:revision>196</cp:revision>
  <dcterms:created xsi:type="dcterms:W3CDTF">2023-12-10T14:06:47Z</dcterms:created>
  <dcterms:modified xsi:type="dcterms:W3CDTF">2023-12-12T08:46:59Z</dcterms:modified>
</cp:coreProperties>
</file>