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4" r:id="rId18"/>
    <p:sldId id="275" r:id="rId19"/>
    <p:sldId id="270" r:id="rId20"/>
    <p:sldId id="271" r:id="rId21"/>
    <p:sldId id="272" r:id="rId22"/>
  </p:sldIdLst>
  <p:sldSz cx="12192000" cy="6858000"/>
  <p:notesSz cx="7772400" cy="10058400"/>
  <p:embeddedFontLs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80E22-3CD5-4820-B3A9-B0C071373ECE}">
  <a:tblStyle styleId="{5DA80E22-3CD5-4820-B3A9-B0C071373E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67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402138" y="0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3575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4f42943d8c_0_31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34f42943d8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4f42943d8c_0_36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34f42943d8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4f42943d8c_0_41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34f42943d8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4f42943d8c_0_46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34f42943d8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4f42943d8c_0_89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34f42943d8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4f42943d8c_0_114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34f42943d8c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4f42943d8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4f42943d8c_0_121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34f42943d8c_0_121:notes"/>
          <p:cNvSpPr txBox="1">
            <a:spLocks noGrp="1"/>
          </p:cNvSpPr>
          <p:nvPr>
            <p:ph type="sldNum" idx="12"/>
          </p:nvPr>
        </p:nvSpPr>
        <p:spPr>
          <a:xfrm>
            <a:off x="4402138" y="9553575"/>
            <a:ext cx="3368700" cy="504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4f42943d8c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4f42943d8c_0_132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34f42943d8c_0_132:notes"/>
          <p:cNvSpPr txBox="1">
            <a:spLocks noGrp="1"/>
          </p:cNvSpPr>
          <p:nvPr>
            <p:ph type="sldNum" idx="12"/>
          </p:nvPr>
        </p:nvSpPr>
        <p:spPr>
          <a:xfrm>
            <a:off x="4402138" y="9553575"/>
            <a:ext cx="3368700" cy="504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I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4f42943d8c_0_98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34f42943d8c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4f42943d8c_0_104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34f42943d8c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4f42943d8c_0_16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34f42943d8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4f42943d8c_0_21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34f42943d8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4f42943d8c_0_26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00" cy="396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34f42943d8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/>
          <p:nvPr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 txBox="1">
            <a:spLocks noGrp="1"/>
          </p:cNvSpPr>
          <p:nvPr>
            <p:ph type="body" idx="1"/>
          </p:nvPr>
        </p:nvSpPr>
        <p:spPr>
          <a:xfrm>
            <a:off x="3352800" y="5410200"/>
            <a:ext cx="802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6" name="Google Shape;26;p2" descr="BITS_university_logo_whitevert.png"/>
          <p:cNvPicPr preferRelativeResize="0"/>
          <p:nvPr/>
        </p:nvPicPr>
        <p:blipFill rotWithShape="1">
          <a:blip r:embed="rId3">
            <a:alphaModFix/>
          </a:blip>
          <a:srcRect t="2" b="28592"/>
          <a:stretch/>
        </p:blipFill>
        <p:spPr>
          <a:xfrm>
            <a:off x="101600" y="3352800"/>
            <a:ext cx="2743200" cy="19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"/>
          <p:cNvSpPr txBox="1"/>
          <p:nvPr/>
        </p:nvSpPr>
        <p:spPr>
          <a:xfrm>
            <a:off x="-101600" y="5257800"/>
            <a:ext cx="29464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28" name="Google Shape;28;p2"/>
          <p:cNvSpPr txBox="1"/>
          <p:nvPr/>
        </p:nvSpPr>
        <p:spPr>
          <a:xfrm>
            <a:off x="203200" y="5666602"/>
            <a:ext cx="2540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6"/>
          <p:cNvGrpSpPr/>
          <p:nvPr/>
        </p:nvGrpSpPr>
        <p:grpSpPr>
          <a:xfrm>
            <a:off x="2778517" y="6550672"/>
            <a:ext cx="9413483" cy="48665"/>
            <a:chOff x="2083888" y="6550671"/>
            <a:chExt cx="7060112" cy="48665"/>
          </a:xfrm>
        </p:grpSpPr>
        <p:sp>
          <p:nvSpPr>
            <p:cNvPr id="99" name="Google Shape;99;p16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2" name="Google Shape;102;p16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8839201" y="-1"/>
            <a:ext cx="2924257" cy="6926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6"/>
          <p:cNvGrpSpPr/>
          <p:nvPr/>
        </p:nvGrpSpPr>
        <p:grpSpPr>
          <a:xfrm>
            <a:off x="2844800" y="6553201"/>
            <a:ext cx="9347201" cy="45719"/>
            <a:chOff x="1905000" y="6553200"/>
            <a:chExt cx="7010400" cy="45719"/>
          </a:xfrm>
        </p:grpSpPr>
        <p:sp>
          <p:nvSpPr>
            <p:cNvPr id="104" name="Google Shape;104;p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16"/>
          <p:cNvGrpSpPr/>
          <p:nvPr/>
        </p:nvGrpSpPr>
        <p:grpSpPr>
          <a:xfrm>
            <a:off x="0" y="1295401"/>
            <a:ext cx="9347201" cy="45719"/>
            <a:chOff x="1905000" y="6553200"/>
            <a:chExt cx="7010400" cy="45719"/>
          </a:xfrm>
        </p:grpSpPr>
        <p:sp>
          <p:nvSpPr>
            <p:cNvPr id="108" name="Google Shape;108;p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ftr" idx="11"/>
          </p:nvPr>
        </p:nvSpPr>
        <p:spPr>
          <a:xfrm>
            <a:off x="0" y="6554056"/>
            <a:ext cx="12192000" cy="30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11815" y="6554055"/>
            <a:ext cx="1218018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3352680"/>
            <a:ext cx="11581200" cy="2742120"/>
          </a:xfrm>
          <a:prstGeom prst="rect">
            <a:avLst/>
          </a:prstGeom>
          <a:solidFill>
            <a:srgbClr val="101141"/>
          </a:solidFill>
          <a:ln>
            <a:noFill/>
          </a:ln>
          <a:effectLst>
            <a:outerShdw blurRad="40000" dist="2304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860640" y="6095880"/>
            <a:ext cx="3859560" cy="7524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st="2304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6095880"/>
            <a:ext cx="3859560" cy="7524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st="2304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7721640" y="6095880"/>
            <a:ext cx="3859560" cy="7524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4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6">
            <a:alphaModFix/>
          </a:blip>
          <a:srcRect b="28589"/>
          <a:stretch/>
        </p:blipFill>
        <p:spPr>
          <a:xfrm>
            <a:off x="101520" y="3352680"/>
            <a:ext cx="2742120" cy="197892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/>
          <p:nvPr/>
        </p:nvSpPr>
        <p:spPr>
          <a:xfrm>
            <a:off x="-101520" y="5257800"/>
            <a:ext cx="2945160" cy="53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2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203040" y="5666760"/>
            <a:ext cx="2539080" cy="2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4368960" y="6596280"/>
            <a:ext cx="7822080" cy="25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1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15"/>
          <p:cNvGrpSpPr/>
          <p:nvPr/>
        </p:nvGrpSpPr>
        <p:grpSpPr>
          <a:xfrm>
            <a:off x="2778480" y="6550560"/>
            <a:ext cx="9412560" cy="47520"/>
            <a:chOff x="2778480" y="6550560"/>
            <a:chExt cx="9412560" cy="47520"/>
          </a:xfrm>
        </p:grpSpPr>
        <p:sp>
          <p:nvSpPr>
            <p:cNvPr id="83" name="Google Shape;83;p15"/>
            <p:cNvSpPr/>
            <p:nvPr/>
          </p:nvSpPr>
          <p:spPr>
            <a:xfrm>
              <a:off x="6174000" y="6550560"/>
              <a:ext cx="3103560" cy="4752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9210600" y="6550560"/>
              <a:ext cx="2980440" cy="44640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2778480" y="6550560"/>
              <a:ext cx="3439800" cy="4752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6" name="Google Shape;86;p15"/>
          <p:cNvPicPr preferRelativeResize="0"/>
          <p:nvPr/>
        </p:nvPicPr>
        <p:blipFill rotWithShape="1">
          <a:blip r:embed="rId16">
            <a:alphaModFix/>
          </a:blip>
          <a:srcRect l="1916" b="5315"/>
          <a:stretch/>
        </p:blipFill>
        <p:spPr>
          <a:xfrm>
            <a:off x="8839080" y="0"/>
            <a:ext cx="2923200" cy="691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5"/>
          <p:cNvGrpSpPr/>
          <p:nvPr/>
        </p:nvGrpSpPr>
        <p:grpSpPr>
          <a:xfrm>
            <a:off x="2844720" y="6553080"/>
            <a:ext cx="9345960" cy="44640"/>
            <a:chOff x="2844720" y="6553080"/>
            <a:chExt cx="9345960" cy="44640"/>
          </a:xfrm>
        </p:grpSpPr>
        <p:sp>
          <p:nvSpPr>
            <p:cNvPr id="88" name="Google Shape;88;p15"/>
            <p:cNvSpPr/>
            <p:nvPr/>
          </p:nvSpPr>
          <p:spPr>
            <a:xfrm>
              <a:off x="5994360" y="6553080"/>
              <a:ext cx="3103560" cy="4464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44720" y="6553080"/>
              <a:ext cx="3148560" cy="4464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087120" y="6553080"/>
              <a:ext cx="3103560" cy="446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15"/>
          <p:cNvGrpSpPr/>
          <p:nvPr/>
        </p:nvGrpSpPr>
        <p:grpSpPr>
          <a:xfrm>
            <a:off x="0" y="1295280"/>
            <a:ext cx="9345960" cy="44640"/>
            <a:chOff x="0" y="1295280"/>
            <a:chExt cx="9345960" cy="44640"/>
          </a:xfrm>
        </p:grpSpPr>
        <p:sp>
          <p:nvSpPr>
            <p:cNvPr id="92" name="Google Shape;92;p15"/>
            <p:cNvSpPr/>
            <p:nvPr/>
          </p:nvSpPr>
          <p:spPr>
            <a:xfrm>
              <a:off x="3149640" y="1295280"/>
              <a:ext cx="3103560" cy="4464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0" y="1295280"/>
              <a:ext cx="3148560" cy="4464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6242400" y="1295280"/>
              <a:ext cx="3103560" cy="446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/>
        </p:nvSpPr>
        <p:spPr>
          <a:xfrm>
            <a:off x="2652766" y="3352800"/>
            <a:ext cx="8380324" cy="927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 Term Paper Presentation</a:t>
            </a:r>
          </a:p>
          <a:p>
            <a:pPr algn="ctr"/>
            <a:r>
              <a:rPr lang="en-US" sz="2400" dirty="0">
                <a:solidFill>
                  <a:schemeClr val="lt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Automated Translation for Global Business Operations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9963676" y="0"/>
            <a:ext cx="216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Date: 21-04-2025</a:t>
            </a:r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B3BAF2-E9E5-882F-6012-2F2A0E0E9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681611"/>
              </p:ext>
            </p:extLst>
          </p:nvPr>
        </p:nvGraphicFramePr>
        <p:xfrm>
          <a:off x="7084084" y="4180115"/>
          <a:ext cx="4742823" cy="1915422"/>
        </p:xfrm>
        <a:graphic>
          <a:graphicData uri="http://schemas.openxmlformats.org/drawingml/2006/table">
            <a:tbl>
              <a:tblPr firstRow="1" bandRow="1">
                <a:tableStyleId>{5DA80E22-3CD5-4820-B3A9-B0C071373ECE}</a:tableStyleId>
              </a:tblPr>
              <a:tblGrid>
                <a:gridCol w="2994411">
                  <a:extLst>
                    <a:ext uri="{9D8B030D-6E8A-4147-A177-3AD203B41FA5}">
                      <a16:colId xmlns:a16="http://schemas.microsoft.com/office/drawing/2014/main" val="1147602979"/>
                    </a:ext>
                  </a:extLst>
                </a:gridCol>
                <a:gridCol w="1748412">
                  <a:extLst>
                    <a:ext uri="{9D8B030D-6E8A-4147-A177-3AD203B41FA5}">
                      <a16:colId xmlns:a16="http://schemas.microsoft.com/office/drawing/2014/main" val="3641042374"/>
                    </a:ext>
                  </a:extLst>
                </a:gridCol>
              </a:tblGrid>
              <a:tr h="31923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 Group 8</a:t>
                      </a:r>
                      <a:endParaRPr lang="en-IN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61341"/>
                  </a:ext>
                </a:extLst>
              </a:tr>
              <a:tr h="3192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KRISHNA SAI SATVIK  </a:t>
                      </a:r>
                      <a:r>
                        <a:rPr lang="en-IN" sz="14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MUKHE</a:t>
                      </a:r>
                      <a:endParaRPr lang="en-IN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2024H1540805P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7335300"/>
                  </a:ext>
                </a:extLst>
              </a:tr>
              <a:tr h="3192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ESWAR </a:t>
                      </a:r>
                      <a:r>
                        <a:rPr lang="en-IN" sz="14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PANDURU</a:t>
                      </a:r>
                      <a:endParaRPr lang="en-IN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2024H1540841P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7023862"/>
                  </a:ext>
                </a:extLst>
              </a:tr>
              <a:tr h="3192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PRAVEEN R</a:t>
                      </a: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endParaRPr lang="en-IN" sz="1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2024H1540843P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314208"/>
                  </a:ext>
                </a:extLst>
              </a:tr>
              <a:tr h="3192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KUSHAL DEVANABANDA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2024H1540860P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7050513"/>
                  </a:ext>
                </a:extLst>
              </a:tr>
              <a:tr h="3192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THARUN KESHAV REDDY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2024H1540868P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34990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>
            <a:spLocks noGrp="1"/>
          </p:cNvSpPr>
          <p:nvPr>
            <p:ph type="body" idx="1"/>
          </p:nvPr>
        </p:nvSpPr>
        <p:spPr>
          <a:xfrm>
            <a:off x="406400" y="152400"/>
            <a:ext cx="8432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SPECIFIC GLOSSARY INTEGRATION</a:t>
            </a:r>
          </a:p>
        </p:txBody>
      </p:sp>
      <p:sp>
        <p:nvSpPr>
          <p:cNvPr id="238" name="Google Shape;238;p39"/>
          <p:cNvSpPr txBox="1"/>
          <p:nvPr/>
        </p:nvSpPr>
        <p:spPr>
          <a:xfrm>
            <a:off x="406400" y="1440350"/>
            <a:ext cx="10311300" cy="25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Glossary integration ensures predefined terms (especially technical) are consistently translated during machine translation, preserving accuracy and terminology control.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in Translation: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Maintains brand voice or industry compliance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Prevents mistranslations of critical terms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Improves translator trust and automation reliability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9" name="Google Shape;2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00" y="4927689"/>
            <a:ext cx="10760111" cy="1593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>
            <a:spLocks noGrp="1"/>
          </p:cNvSpPr>
          <p:nvPr>
            <p:ph type="body" idx="1"/>
          </p:nvPr>
        </p:nvSpPr>
        <p:spPr>
          <a:xfrm>
            <a:off x="406400" y="152400"/>
            <a:ext cx="8432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300"/>
              </a:spcAft>
              <a:buClr>
                <a:schemeClr val="dk1"/>
              </a:buClr>
              <a:buSzPts val="110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CONTEXT-AWARE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Google Shape;245;p40"/>
          <p:cNvSpPr txBox="1"/>
          <p:nvPr/>
        </p:nvSpPr>
        <p:spPr>
          <a:xfrm>
            <a:off x="406400" y="1653055"/>
            <a:ext cx="11195700" cy="28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Context-Aware Neural machine Translation 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improves translation quality by incorporating extra-linguistic context (e.g., previous sentences, speaker info, document-level knowledge) beyond single sentence boundaries.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Preserves entities and integrates sentiment/context before/after translation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Beyond Sentence-Level: Uses context from surrounding text (discourse-level coherence).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Models: Builds on standard Transformer models (e.g., BERT, </a:t>
            </a:r>
            <a:r>
              <a:rPr lang="en-IN" sz="18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GPT</a:t>
            </a: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with added context vectors.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Multi-Encoder Architecture: One encoder for the current sentence, another for the context.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 Fusion: Merges contextual and current representations before decoding.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6" name="Google Shape;24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49" y="4974405"/>
            <a:ext cx="10874201" cy="13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>
            <a:spLocks noGrp="1"/>
          </p:cNvSpPr>
          <p:nvPr>
            <p:ph type="body" idx="1"/>
          </p:nvPr>
        </p:nvSpPr>
        <p:spPr>
          <a:xfrm>
            <a:off x="406400" y="152400"/>
            <a:ext cx="8432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PIPELINE EXECUTION - BMW </a:t>
            </a:r>
          </a:p>
        </p:txBody>
      </p:sp>
      <p:pic>
        <p:nvPicPr>
          <p:cNvPr id="252" name="Google Shape;25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75" y="1484700"/>
            <a:ext cx="11831148" cy="474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>
            <a:spLocks noGrp="1"/>
          </p:cNvSpPr>
          <p:nvPr>
            <p:ph type="body" idx="1"/>
          </p:nvPr>
        </p:nvSpPr>
        <p:spPr>
          <a:xfrm>
            <a:off x="406400" y="152400"/>
            <a:ext cx="8432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METRICS</a:t>
            </a:r>
          </a:p>
        </p:txBody>
      </p:sp>
      <p:graphicFrame>
        <p:nvGraphicFramePr>
          <p:cNvPr id="258" name="Google Shape;258;p42"/>
          <p:cNvGraphicFramePr/>
          <p:nvPr>
            <p:extLst>
              <p:ext uri="{D42A27DB-BD31-4B8C-83A1-F6EECF244321}">
                <p14:modId xmlns:p14="http://schemas.microsoft.com/office/powerpoint/2010/main" val="2072061754"/>
              </p:ext>
            </p:extLst>
          </p:nvPr>
        </p:nvGraphicFramePr>
        <p:xfrm>
          <a:off x="749525" y="1679050"/>
          <a:ext cx="10287000" cy="256017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</a:t>
                      </a:r>
                      <a:endParaRPr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Notes</a:t>
                      </a:r>
                      <a:endParaRPr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 Ratio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Source/Target Word Count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Sentiment Preservation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True/False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the sentiment consistent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Entity preservation Rate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Entities preserved in Transition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Domain Term Accuracy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technical terms correctly translated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59" name="Google Shape;25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998" y="4391130"/>
            <a:ext cx="4314094" cy="214029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2"/>
          <p:cNvSpPr txBox="1"/>
          <p:nvPr/>
        </p:nvSpPr>
        <p:spPr>
          <a:xfrm>
            <a:off x="223924" y="5098566"/>
            <a:ext cx="5872075" cy="89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METRICS FOR BMW 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>
            <a:spLocks noGrp="1"/>
          </p:cNvSpPr>
          <p:nvPr>
            <p:ph type="body" idx="1"/>
          </p:nvPr>
        </p:nvSpPr>
        <p:spPr>
          <a:xfrm>
            <a:off x="406400" y="152400"/>
            <a:ext cx="8432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WORLD IMPACT AND SCALABILITY</a:t>
            </a:r>
          </a:p>
        </p:txBody>
      </p:sp>
      <p:sp>
        <p:nvSpPr>
          <p:cNvPr id="266" name="Google Shape;266;p43"/>
          <p:cNvSpPr txBox="1"/>
          <p:nvPr/>
        </p:nvSpPr>
        <p:spPr>
          <a:xfrm>
            <a:off x="301451" y="1847175"/>
            <a:ext cx="11193863" cy="436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Applications: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documentation (e.g., BMW repair manuals)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 automation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Legal/compliance document localization</a:t>
            </a:r>
          </a:p>
          <a:p>
            <a:pPr marL="57150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 design supports new languages and domains.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integrated into translation management systems or APIs for enterprise use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>
            <a:spLocks noGrp="1"/>
          </p:cNvSpPr>
          <p:nvPr>
            <p:ph type="body" idx="1"/>
          </p:nvPr>
        </p:nvSpPr>
        <p:spPr>
          <a:xfrm>
            <a:off x="406400" y="152400"/>
            <a:ext cx="8432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LIFE BUSINESS EXAMPLE - INPUT </a:t>
            </a:r>
          </a:p>
        </p:txBody>
      </p:sp>
      <p:pic>
        <p:nvPicPr>
          <p:cNvPr id="266" name="Google Shape;2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08" y="1628664"/>
            <a:ext cx="11945815" cy="4319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>
            <a:spLocks noGrp="1"/>
          </p:cNvSpPr>
          <p:nvPr>
            <p:ph type="body" idx="1"/>
          </p:nvPr>
        </p:nvSpPr>
        <p:spPr>
          <a:xfrm>
            <a:off x="406400" y="152400"/>
            <a:ext cx="8432700" cy="114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LIFE BUSINESS EXAMPLE - ANALYSIS</a:t>
            </a:r>
          </a:p>
        </p:txBody>
      </p:sp>
      <p:pic>
        <p:nvPicPr>
          <p:cNvPr id="279" name="Google Shape;27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300" y="1456898"/>
            <a:ext cx="4216220" cy="3389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5"/>
          <p:cNvPicPr preferRelativeResize="0"/>
          <p:nvPr/>
        </p:nvPicPr>
        <p:blipFill>
          <a:blip r:embed="rId4">
            <a:alphaModFix/>
          </a:blip>
          <a:srcRect l="1963"/>
          <a:stretch/>
        </p:blipFill>
        <p:spPr>
          <a:xfrm>
            <a:off x="6096000" y="1767430"/>
            <a:ext cx="4632780" cy="288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119820"/>
            <a:ext cx="12027877" cy="939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>
            <a:spLocks noGrp="1"/>
          </p:cNvSpPr>
          <p:nvPr>
            <p:ph type="body" idx="1"/>
          </p:nvPr>
        </p:nvSpPr>
        <p:spPr>
          <a:xfrm>
            <a:off x="406400" y="152400"/>
            <a:ext cx="8432700" cy="114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LIFE BUSINESS EXAMPLE - METRICS</a:t>
            </a:r>
          </a:p>
        </p:txBody>
      </p:sp>
      <p:pic>
        <p:nvPicPr>
          <p:cNvPr id="288" name="Google Shape;28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9720"/>
            <a:ext cx="11948160" cy="4658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>
            <a:spLocks noGrp="1"/>
          </p:cNvSpPr>
          <p:nvPr>
            <p:ph type="body" idx="1"/>
          </p:nvPr>
        </p:nvSpPr>
        <p:spPr>
          <a:xfrm>
            <a:off x="406400" y="152400"/>
            <a:ext cx="8432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AND FUTURE WORK</a:t>
            </a:r>
          </a:p>
        </p:txBody>
      </p:sp>
      <p:sp>
        <p:nvSpPr>
          <p:cNvPr id="272" name="Google Shape;272;p44"/>
          <p:cNvSpPr txBox="1"/>
          <p:nvPr/>
        </p:nvSpPr>
        <p:spPr>
          <a:xfrm>
            <a:off x="321547" y="1847174"/>
            <a:ext cx="11485266" cy="4503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Current Limitations: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Some loss of nuance/cultural context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Occasional errors in complex entity/jargon translation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Human post-editing still recommended for critical content</a:t>
            </a:r>
            <a:endParaRPr lang="en-IN" sz="1800"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Courier New"/>
            </a:endParaRPr>
          </a:p>
          <a:p>
            <a:pPr marL="57150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800" dirty="0">
              <a:solidFill>
                <a:schemeClr val="hlink"/>
              </a:solidFill>
              <a:latin typeface="Times New Roman" panose="02020603050405020304" pitchFamily="18" charset="0"/>
              <a:ea typeface="Courier New"/>
              <a:cs typeface="Times New Roman" panose="02020603050405020304" pitchFamily="18" charset="0"/>
              <a:sym typeface="Courier New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Future Enhancements:</a:t>
            </a:r>
            <a:endParaRPr sz="1800" b="1"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Real-time translation APIs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Continuous learning from user corrections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Broader domain glossary coverage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>
            <a:spLocks noGrp="1"/>
          </p:cNvSpPr>
          <p:nvPr>
            <p:ph type="body" idx="1"/>
          </p:nvPr>
        </p:nvSpPr>
        <p:spPr>
          <a:xfrm>
            <a:off x="406400" y="152400"/>
            <a:ext cx="8432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78" name="Google Shape;278;p45"/>
          <p:cNvSpPr txBox="1"/>
          <p:nvPr/>
        </p:nvSpPr>
        <p:spPr>
          <a:xfrm>
            <a:off x="406399" y="1847174"/>
            <a:ext cx="11098963" cy="4312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Integrated NLP pipeline in Python enables context-aware, accurate, and domain-adapted translation for global business needs.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Demonstrated effectiveness on technical documentation and business texts.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Open for extension to further languages, domains, and business scenarios.</a:t>
            </a:r>
          </a:p>
          <a:p>
            <a:pPr marL="91440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endParaRPr lang="en-IN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lang="en-IN"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AND BUSINESS REQUIREMENTS</a:t>
            </a:r>
          </a:p>
        </p:txBody>
      </p:sp>
      <p:sp>
        <p:nvSpPr>
          <p:cNvPr id="177" name="Google Shape;177;p31"/>
          <p:cNvSpPr txBox="1"/>
          <p:nvPr/>
        </p:nvSpPr>
        <p:spPr>
          <a:xfrm>
            <a:off x="406400" y="2011679"/>
            <a:ext cx="1050108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162400" y="1803650"/>
            <a:ext cx="11714752" cy="43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Globalization demands seamless multilingual communication for business expansion, compliance, and customer support.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0" indent="-228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sz="3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Preserving context and intent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Accurate translation of technical jargon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cost-effectiveness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-IN" sz="2000" b="1" u="sng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AIM: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Build a robust, modular translation pipeline using Python and state-of-the-art NLP.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200" u="sng"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/>
        </p:nvSpPr>
        <p:spPr>
          <a:xfrm>
            <a:off x="1" y="2921168"/>
            <a:ext cx="121920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body" idx="1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ARCHITECTURE</a:t>
            </a:r>
          </a:p>
        </p:txBody>
      </p:sp>
      <p:sp>
        <p:nvSpPr>
          <p:cNvPr id="184" name="Google Shape;184;p32"/>
          <p:cNvSpPr txBox="1"/>
          <p:nvPr/>
        </p:nvSpPr>
        <p:spPr>
          <a:xfrm>
            <a:off x="406400" y="1484700"/>
            <a:ext cx="9496800" cy="46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Level Workflow:</a:t>
            </a: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-&gt; B -&gt; C -&gt; D -&gt; E -&gt; F -&gt; G -&gt; H</a:t>
            </a:r>
            <a:endParaRPr sz="1800" i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i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- Input Text 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- Preprocessing &amp; Tokenization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- POS Tagging &amp; NER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- Sentiment Analysis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- Word Sense Disambiguation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- Domain Glossary Integration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- Neural Machine Translation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- Post-processing &amp; Output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module is implemented as an independent, testable Python function/class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 translation worked on is English to German.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body" idx="1"/>
          </p:nvPr>
        </p:nvSpPr>
        <p:spPr>
          <a:xfrm>
            <a:off x="180870" y="152400"/>
            <a:ext cx="865833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PYTHON LIBRARIES AND SETUP</a:t>
            </a:r>
          </a:p>
        </p:txBody>
      </p:sp>
      <p:sp>
        <p:nvSpPr>
          <p:cNvPr id="190" name="Google Shape;190;p33"/>
          <p:cNvSpPr txBox="1"/>
          <p:nvPr/>
        </p:nvSpPr>
        <p:spPr>
          <a:xfrm>
            <a:off x="406400" y="1565728"/>
            <a:ext cx="6965100" cy="22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IN" sz="1800" b="1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r>
              <a:rPr lang="en-IN" sz="1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Tokenization, POS tagging, NER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IN" sz="1800" b="1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NLTK</a:t>
            </a:r>
            <a:r>
              <a:rPr lang="en-IN" sz="1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Word sense disambiguation (Lesk algorithm)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IN" sz="1800" b="1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TextBlob</a:t>
            </a:r>
            <a:r>
              <a:rPr lang="en-IN" sz="1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Sentiment analysis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IN" sz="1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Transformer:</a:t>
            </a: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MarianMTModel</a:t>
            </a: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translation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IN" sz="1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pandas, matplotlib, seaborn:</a:t>
            </a: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handling and visualization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re: Regex for domain term handling.</a:t>
            </a:r>
            <a:endParaRPr sz="1800" i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870" y="4234166"/>
            <a:ext cx="7063426" cy="165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4731" y="2192354"/>
            <a:ext cx="4704550" cy="369984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>
            <a:spLocks noGrp="1"/>
          </p:cNvSpPr>
          <p:nvPr>
            <p:ph type="body" idx="1"/>
          </p:nvPr>
        </p:nvSpPr>
        <p:spPr>
          <a:xfrm>
            <a:off x="406400" y="152400"/>
            <a:ext cx="8432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AND TOKENIZATION</a:t>
            </a:r>
          </a:p>
        </p:txBody>
      </p:sp>
      <p:sp>
        <p:nvSpPr>
          <p:cNvPr id="198" name="Google Shape;198;p34"/>
          <p:cNvSpPr txBox="1"/>
          <p:nvPr/>
        </p:nvSpPr>
        <p:spPr>
          <a:xfrm>
            <a:off x="406400" y="1586174"/>
            <a:ext cx="11326200" cy="44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will be input text that contains the technical details for global business operations.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understanding each workflow, the sample input text given below will be used.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"Apple Inc. is an American multinational technology company headquartered in Cupertino, California."</a:t>
            </a:r>
            <a:endParaRPr sz="1800" i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preprocessing includes removal of white space and special characters. The python code is given below: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00" y="3667312"/>
            <a:ext cx="6956284" cy="180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617768"/>
            <a:ext cx="10022877" cy="89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0325" y="3667312"/>
            <a:ext cx="3542733" cy="2261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 noGrp="1"/>
          </p:cNvSpPr>
          <p:nvPr>
            <p:ph type="body" idx="1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 TAGGING</a:t>
            </a:r>
          </a:p>
        </p:txBody>
      </p:sp>
      <p:pic>
        <p:nvPicPr>
          <p:cNvPr id="207" name="Google Shape;2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00" y="1528175"/>
            <a:ext cx="7722102" cy="465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3075" y="1919649"/>
            <a:ext cx="4357375" cy="88384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5"/>
          <p:cNvSpPr txBox="1"/>
          <p:nvPr/>
        </p:nvSpPr>
        <p:spPr>
          <a:xfrm>
            <a:off x="7834500" y="3429000"/>
            <a:ext cx="4357500" cy="22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Part-of-speech (POS) tagging can play a pretty important role in machine translation (MT), especially in rule-based and hybrid systems, and it can even help statistical or neural models when used cleverly. 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406400" y="152400"/>
            <a:ext cx="8432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RECOGNITION</a:t>
            </a:r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8300"/>
            <a:ext cx="7317449" cy="433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5525" y="1934150"/>
            <a:ext cx="4717050" cy="94972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6"/>
          <p:cNvSpPr txBox="1"/>
          <p:nvPr/>
        </p:nvSpPr>
        <p:spPr>
          <a:xfrm>
            <a:off x="7335525" y="3563041"/>
            <a:ext cx="4837200" cy="18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Recognition (NER) can play a helpful role in improving machine translation (MT), especially when it comes to maintaining the accuracy of proper nouns, dates, locations, organizations, and other named entities across languages.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>
            <a:spLocks noGrp="1"/>
          </p:cNvSpPr>
          <p:nvPr>
            <p:ph type="body" idx="1"/>
          </p:nvPr>
        </p:nvSpPr>
        <p:spPr>
          <a:xfrm>
            <a:off x="406400" y="152400"/>
            <a:ext cx="8432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</p:txBody>
      </p:sp>
      <p:sp>
        <p:nvSpPr>
          <p:cNvPr id="223" name="Google Shape;223;p37"/>
          <p:cNvSpPr txBox="1"/>
          <p:nvPr/>
        </p:nvSpPr>
        <p:spPr>
          <a:xfrm>
            <a:off x="147900" y="1469575"/>
            <a:ext cx="56691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Preserving Emotional Tone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Context-Aware Machine Translation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Improving Human-in-the-Loop Translation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Customizing Translations by Audience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4" name="Google Shape;2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5050" y="1469563"/>
            <a:ext cx="5951860" cy="4365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375" y="5834749"/>
            <a:ext cx="8585205" cy="586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>
            <a:spLocks noGrp="1"/>
          </p:cNvSpPr>
          <p:nvPr>
            <p:ph type="body" idx="1"/>
          </p:nvPr>
        </p:nvSpPr>
        <p:spPr>
          <a:xfrm>
            <a:off x="406400" y="152400"/>
            <a:ext cx="8432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SENSE DISAMBIGUATION</a:t>
            </a:r>
          </a:p>
        </p:txBody>
      </p:sp>
      <p:sp>
        <p:nvSpPr>
          <p:cNvPr id="231" name="Google Shape;231;p38"/>
          <p:cNvSpPr txBox="1"/>
          <p:nvPr/>
        </p:nvSpPr>
        <p:spPr>
          <a:xfrm>
            <a:off x="212976" y="1562825"/>
            <a:ext cx="6449082" cy="44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Sense Disambiguation (</a:t>
            </a:r>
            <a:r>
              <a:rPr lang="en-IN" sz="18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WSD</a:t>
            </a: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plays a key role in machine translation (MT) by helping systems choose the correct meaning </a:t>
            </a:r>
            <a:b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 "sense") of a word that has multiple meanings.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translating a sentence, </a:t>
            </a:r>
            <a:r>
              <a:rPr lang="en-IN" sz="18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WSD</a:t>
            </a: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helps by: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Right Word in the Target Language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Improving Accuracy of Neural Machine Translation (</a:t>
            </a:r>
            <a:r>
              <a:rPr lang="en-IN" sz="18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NMT</a:t>
            </a: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Reducing Ambiguity in Lexical Choice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IN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Post-editing and Quality Control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2057" y="1475550"/>
            <a:ext cx="5316968" cy="4915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831</Words>
  <Application>Microsoft Office PowerPoint</Application>
  <PresentationFormat>Widescreen</PresentationFormat>
  <Paragraphs>133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Roboto</vt:lpstr>
      <vt:lpstr>Times New Roman</vt:lpstr>
      <vt:lpstr>Calibri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Praneeth Devanabanda</cp:lastModifiedBy>
  <cp:revision>23</cp:revision>
  <dcterms:modified xsi:type="dcterms:W3CDTF">2025-04-21T11:20:51Z</dcterms:modified>
</cp:coreProperties>
</file>