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f6f44ee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f6f44ee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f6f44ee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f6f44ee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f6f44ee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f6f44ee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f6f44eeb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f6f44eeb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f6f44eeb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f6f44ee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f6f44ee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f6f44ee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f6f44ee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f6f44ee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f6f44ee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f6f44ee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f6f44ee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f6f44ee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f6f44ee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f6f44ee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dcf3dff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dcf3dff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f6f44eeb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f6f44eeb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f6f44eeb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f6f44eeb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f6f44eeb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f6f44eeb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6009c998d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6009c998d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f6f44eeb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f6f44eeb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f6f44eeb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f6f44eeb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f6f44eeb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f6f44eeb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f6f44eeb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f6f44eeb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f6f44eeb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f6f44eeb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f6f44eeb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f6f44eeb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dcf3dff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dcf3dff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f6f44ee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f6f44ee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f6f44eeb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f6f44eeb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f6f44eeb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f6f44eeb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f6f44eeb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f6f44eeb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f6f44eeb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f6f44eeb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f6f44eeb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f6f44eeb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f6f44eeb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f6f44eeb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f6f44eeb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f6f44eeb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f6f44eeb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f6f44eeb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f6f44eeb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f6f44eeb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dcf3dff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dcf3dff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f6f44eeb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f6f44eeb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f6f44eeb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f6f44eeb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f6f44eeb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f6f44eeb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f6f44eeb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f6f44eeb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f6f44eeb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f6f44eeb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f6f44eeb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f6f44eeb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f6f44eeb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f6f44eeb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f6f44eeb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f6f44eeb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f6f44eeb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f6f44eeb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f6f44eeb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f6f44eeb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f6f44ee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f6f44ee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f6f44eeb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f6f44eeb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f6f44eeb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f6f44eeb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f6f44eeb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f6f44eeb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f6f44eeb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f6f44eeb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f6f44eeb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f6f44eeb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f6f44eeb2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f6f44eeb2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6009c998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6009c998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f6f44eeb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ff6f44eeb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f6f44eeb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f6f44eeb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f6f44eeb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f6f44eeb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6f44ee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6f44ee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f6f44eeb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f6f44eeb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ff6f44eeb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ff6f44eeb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ff6f44eeb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ff6f44eeb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6009c998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6009c998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ff6f44eeb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ff6f44eeb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f6f44eeb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ff6f44eeb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f6f44eeb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f6f44eeb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f6f44eeb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ff6f44eeb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f6f44eeb2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f6f44eeb2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f6f44eeb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f6f44eeb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f6f44ee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f6f44ee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f6f44eeb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f6f44eeb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009c998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009c998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f6f44ee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f6f44ee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CREDIT EDA ASSIGNMENT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129625" y="2797175"/>
            <a:ext cx="8520600" cy="159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 - SATVIK PRAVEEN</a:t>
            </a:r>
            <a:endParaRPr/>
          </a:p>
          <a:p>
            <a:pPr indent="0" lvl="0" marL="0" rtl="0" algn="ctr">
              <a:spcBef>
                <a:spcPts val="0"/>
              </a:spcBef>
              <a:spcAft>
                <a:spcPts val="0"/>
              </a:spcAft>
              <a:buNone/>
            </a:pPr>
            <a:r>
              <a:rPr lang="en"/>
              <a:t>Batch- DS C46 2022 July Batch</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2400">
              <a:solidFill>
                <a:srgbClr val="000000"/>
              </a:solidFill>
            </a:endParaRPr>
          </a:p>
          <a:p>
            <a:pPr indent="0" lvl="0" marL="0" rtl="0" algn="l">
              <a:spcBef>
                <a:spcPts val="1200"/>
              </a:spcBef>
              <a:spcAft>
                <a:spcPts val="0"/>
              </a:spcAft>
              <a:buClr>
                <a:schemeClr val="dk1"/>
              </a:buClr>
              <a:buSzPts val="1100"/>
              <a:buFont typeface="Arial"/>
              <a:buNone/>
            </a:pPr>
            <a:r>
              <a:rPr lang="en" sz="2400">
                <a:solidFill>
                  <a:srgbClr val="000000"/>
                </a:solidFill>
              </a:rPr>
              <a:t>Females forms the majority of the clients who have applied for loans.</a:t>
            </a:r>
            <a:endParaRPr sz="2400">
              <a:solidFill>
                <a:srgbClr val="000000"/>
              </a:solidFill>
            </a:endParaRPr>
          </a:p>
          <a:p>
            <a:pPr indent="0" lvl="0" marL="0" rtl="0" algn="l">
              <a:spcBef>
                <a:spcPts val="1200"/>
              </a:spcBef>
              <a:spcAft>
                <a:spcPts val="0"/>
              </a:spcAft>
              <a:buClr>
                <a:schemeClr val="dk1"/>
              </a:buClr>
              <a:buSzPts val="1100"/>
              <a:buFont typeface="Arial"/>
              <a:buNone/>
            </a:pPr>
            <a:r>
              <a:rPr lang="en" sz="2400">
                <a:solidFill>
                  <a:srgbClr val="000000"/>
                </a:solidFill>
              </a:rPr>
              <a:t>Males are almost half the population of females</a:t>
            </a:r>
            <a:endParaRPr sz="24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3"/>
          <p:cNvPicPr preferRelativeResize="0"/>
          <p:nvPr/>
        </p:nvPicPr>
        <p:blipFill>
          <a:blip r:embed="rId3">
            <a:alphaModFix/>
          </a:blip>
          <a:stretch>
            <a:fillRect/>
          </a:stretch>
        </p:blipFill>
        <p:spPr>
          <a:xfrm>
            <a:off x="0" y="374328"/>
            <a:ext cx="9143999" cy="43948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2400">
              <a:solidFill>
                <a:srgbClr val="000000"/>
              </a:solidFill>
            </a:endParaRPr>
          </a:p>
          <a:p>
            <a:pPr indent="0" lvl="0" marL="0" rtl="0" algn="l">
              <a:spcBef>
                <a:spcPts val="1200"/>
              </a:spcBef>
              <a:spcAft>
                <a:spcPts val="0"/>
              </a:spcAft>
              <a:buClr>
                <a:schemeClr val="dk1"/>
              </a:buClr>
              <a:buSzPts val="1100"/>
              <a:buFont typeface="Arial"/>
              <a:buNone/>
            </a:pPr>
            <a:r>
              <a:rPr lang="en" sz="2400">
                <a:solidFill>
                  <a:srgbClr val="000000"/>
                </a:solidFill>
              </a:rPr>
              <a:t>Majority of clients are Married.</a:t>
            </a:r>
            <a:endParaRPr sz="2400">
              <a:solidFill>
                <a:srgbClr val="000000"/>
              </a:solidFill>
            </a:endParaRPr>
          </a:p>
          <a:p>
            <a:pPr indent="0" lvl="0" marL="0" rtl="0" algn="l">
              <a:spcBef>
                <a:spcPts val="1200"/>
              </a:spcBef>
              <a:spcAft>
                <a:spcPts val="0"/>
              </a:spcAft>
              <a:buClr>
                <a:schemeClr val="dk1"/>
              </a:buClr>
              <a:buSzPts val="1100"/>
              <a:buFont typeface="Arial"/>
              <a:buNone/>
            </a:pPr>
            <a:r>
              <a:rPr lang="en" sz="2400">
                <a:solidFill>
                  <a:srgbClr val="000000"/>
                </a:solidFill>
              </a:rPr>
              <a:t>Widow form the least composition of the population.</a:t>
            </a:r>
            <a:endParaRPr sz="24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311700" y="445025"/>
            <a:ext cx="8520600" cy="422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rPr>
              <a:t>Most of the clients are having child.</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A very tiny portion do not have any child.</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There are some clear outliers in the dataset.</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I suggest that the values above the 99.7th percentile should be capped with the 99.7th percentile values.</a:t>
            </a:r>
            <a:endParaRPr sz="2000">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311700" y="347675"/>
            <a:ext cx="8520600" cy="444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rPr>
              <a:t>The data distribution clearly show that the body of the boxplot is very thin.</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There are some outliers in the data. Although most outliers are acceptable.</a:t>
            </a:r>
            <a:endParaRPr sz="2400">
              <a:solidFill>
                <a:schemeClr val="dk1"/>
              </a:solidFill>
            </a:endParaRPr>
          </a:p>
          <a:p>
            <a:pPr indent="0" lvl="0" marL="0" rtl="0" algn="l">
              <a:spcBef>
                <a:spcPts val="1200"/>
              </a:spcBef>
              <a:spcAft>
                <a:spcPts val="1200"/>
              </a:spcAft>
              <a:buClr>
                <a:schemeClr val="dk1"/>
              </a:buClr>
              <a:buSzPts val="1100"/>
              <a:buFont typeface="Arial"/>
              <a:buNone/>
            </a:pPr>
            <a:r>
              <a:rPr lang="en" sz="2400">
                <a:solidFill>
                  <a:schemeClr val="dk1"/>
                </a:solidFill>
              </a:rPr>
              <a:t>I suggest that the values above the 97th percentile level should be dropped.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9"/>
          <p:cNvPicPr preferRelativeResize="0"/>
          <p:nvPr/>
        </p:nvPicPr>
        <p:blipFill>
          <a:blip r:embed="rId3">
            <a:alphaModFix/>
          </a:blip>
          <a:stretch>
            <a:fillRect/>
          </a:stretch>
        </p:blipFill>
        <p:spPr>
          <a:xfrm>
            <a:off x="311700" y="445025"/>
            <a:ext cx="8520601" cy="412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rPr>
              <a:t>The columns clearly contains some data points which can be considered as outliers. However, as clearly evident from the analysis. The data points are gradually increasing with some exceptions towards the end.</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The values above 99.95th percentile are clear outliers</a:t>
            </a:r>
            <a:endParaRPr sz="2400">
              <a:solidFill>
                <a:schemeClr val="dk1"/>
              </a:solidFill>
            </a:endParaRPr>
          </a:p>
          <a:p>
            <a:pPr indent="0" lvl="0" marL="0" rtl="0" algn="l">
              <a:spcBef>
                <a:spcPts val="1200"/>
              </a:spcBef>
              <a:spcAft>
                <a:spcPts val="1200"/>
              </a:spcAft>
              <a:buClr>
                <a:schemeClr val="dk1"/>
              </a:buClr>
              <a:buSzPts val="1100"/>
              <a:buFont typeface="Arial"/>
              <a:buNone/>
            </a:pPr>
            <a:r>
              <a:rPr lang="en" sz="2400">
                <a:solidFill>
                  <a:schemeClr val="dk1"/>
                </a:solidFill>
              </a:rPr>
              <a:t>These endpoints should be dropped out of the analysis.</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31"/>
          <p:cNvPicPr preferRelativeResize="0"/>
          <p:nvPr/>
        </p:nvPicPr>
        <p:blipFill>
          <a:blip r:embed="rId3">
            <a:alphaModFix/>
          </a:blip>
          <a:stretch>
            <a:fillRect/>
          </a:stretch>
        </p:blipFill>
        <p:spPr>
          <a:xfrm>
            <a:off x="261200" y="445025"/>
            <a:ext cx="8571100" cy="412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rPr>
              <a:t>The financial </a:t>
            </a:r>
            <a:r>
              <a:rPr lang="en">
                <a:solidFill>
                  <a:schemeClr val="dk1"/>
                </a:solidFill>
              </a:rPr>
              <a:t>institution</a:t>
            </a:r>
            <a:r>
              <a:rPr lang="en">
                <a:solidFill>
                  <a:schemeClr val="dk1"/>
                </a:solidFill>
              </a:rPr>
              <a:t> has provided two datasets which provides information on the current loan applications and the other provides information on previous loan applications. </a:t>
            </a:r>
            <a:endParaRPr>
              <a:solidFill>
                <a:schemeClr val="dk1"/>
              </a:solidFill>
            </a:endParaRPr>
          </a:p>
          <a:p>
            <a:pPr indent="0" lvl="0" marL="457200" rtl="0" algn="l">
              <a:spcBef>
                <a:spcPts val="1200"/>
              </a:spcBef>
              <a:spcAft>
                <a:spcPts val="0"/>
              </a:spcAft>
              <a:buNone/>
            </a:pPr>
            <a:r>
              <a:rPr lang="en">
                <a:solidFill>
                  <a:schemeClr val="dk1"/>
                </a:solidFill>
              </a:rPr>
              <a:t>The institution wishes to reduce the risk of loan default for the customers with no credit history and do not wish to miss out on the customers who are not going to default.</a:t>
            </a:r>
            <a:endParaRPr>
              <a:solidFill>
                <a:schemeClr val="dk1"/>
              </a:solidFill>
            </a:endParaRPr>
          </a:p>
          <a:p>
            <a:pPr indent="0" lvl="0" marL="457200" rtl="0" algn="l">
              <a:spcBef>
                <a:spcPts val="1200"/>
              </a:spcBef>
              <a:spcAft>
                <a:spcPts val="0"/>
              </a:spcAft>
              <a:buNone/>
            </a:pPr>
            <a:r>
              <a:rPr lang="en">
                <a:solidFill>
                  <a:schemeClr val="dk1"/>
                </a:solidFill>
              </a:rPr>
              <a:t>An analysis addressing the above problem is required.</a:t>
            </a:r>
            <a:endParaRPr>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45833"/>
              <a:buFont typeface="Arial"/>
              <a:buNone/>
            </a:pPr>
            <a:r>
              <a:rPr lang="en" sz="2400">
                <a:solidFill>
                  <a:srgbClr val="000000"/>
                </a:solidFill>
              </a:rPr>
              <a:t>Most client have annuity amount in the first quantile.</a:t>
            </a:r>
            <a:endParaRPr sz="2400">
              <a:solidFill>
                <a:srgbClr val="000000"/>
              </a:solidFill>
            </a:endParaRPr>
          </a:p>
          <a:p>
            <a:pPr indent="0" lvl="0" marL="0" rtl="0" algn="l">
              <a:spcBef>
                <a:spcPts val="1200"/>
              </a:spcBef>
              <a:spcAft>
                <a:spcPts val="0"/>
              </a:spcAft>
              <a:buClr>
                <a:schemeClr val="dk1"/>
              </a:buClr>
              <a:buSzPct val="45833"/>
              <a:buFont typeface="Arial"/>
              <a:buNone/>
            </a:pPr>
            <a:r>
              <a:rPr lang="en" sz="2400">
                <a:solidFill>
                  <a:srgbClr val="000000"/>
                </a:solidFill>
              </a:rPr>
              <a:t>The column contains outliers which are clearly evident. However, there are many outliers which are increasingly uniformly and hence, should be made part of the analysis.</a:t>
            </a:r>
            <a:endParaRPr sz="2400">
              <a:solidFill>
                <a:srgbClr val="000000"/>
              </a:solidFill>
            </a:endParaRPr>
          </a:p>
          <a:p>
            <a:pPr indent="0" lvl="0" marL="0" rtl="0" algn="l">
              <a:spcBef>
                <a:spcPts val="1200"/>
              </a:spcBef>
              <a:spcAft>
                <a:spcPts val="0"/>
              </a:spcAft>
              <a:buClr>
                <a:schemeClr val="dk1"/>
              </a:buClr>
              <a:buSzPct val="45833"/>
              <a:buFont typeface="Arial"/>
              <a:buNone/>
            </a:pPr>
            <a:r>
              <a:rPr lang="en" sz="2400">
                <a:solidFill>
                  <a:srgbClr val="000000"/>
                </a:solidFill>
              </a:rPr>
              <a:t>However, the data above 99th percentile shoots to a high value.</a:t>
            </a:r>
            <a:endParaRPr sz="2400">
              <a:solidFill>
                <a:srgbClr val="000000"/>
              </a:solidFill>
            </a:endParaRPr>
          </a:p>
          <a:p>
            <a:pPr indent="0" lvl="0" marL="0" rtl="0" algn="l">
              <a:spcBef>
                <a:spcPts val="1200"/>
              </a:spcBef>
              <a:spcAft>
                <a:spcPts val="0"/>
              </a:spcAft>
              <a:buClr>
                <a:schemeClr val="dk1"/>
              </a:buClr>
              <a:buSzPct val="45833"/>
              <a:buFont typeface="Arial"/>
              <a:buNone/>
            </a:pPr>
            <a:r>
              <a:rPr lang="en" sz="2400">
                <a:solidFill>
                  <a:srgbClr val="000000"/>
                </a:solidFill>
              </a:rPr>
              <a:t>I therefore, suggest to drop these outliers.</a:t>
            </a:r>
            <a:endParaRPr sz="24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3"/>
          <p:cNvPicPr preferRelativeResize="0"/>
          <p:nvPr/>
        </p:nvPicPr>
        <p:blipFill>
          <a:blip r:embed="rId3">
            <a:alphaModFix/>
          </a:blip>
          <a:stretch>
            <a:fillRect/>
          </a:stretch>
        </p:blipFill>
        <p:spPr>
          <a:xfrm>
            <a:off x="271250" y="347675"/>
            <a:ext cx="8561050" cy="444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2672"/>
              <a:buFont typeface="Arial"/>
              <a:buNone/>
            </a:pPr>
            <a:r>
              <a:rPr b="1" lang="en" sz="2577">
                <a:highlight>
                  <a:schemeClr val="lt1"/>
                </a:highlight>
              </a:rPr>
              <a:t>Observation and Imbalance ratio</a:t>
            </a:r>
            <a:endParaRPr b="1" sz="3577">
              <a:highlight>
                <a:schemeClr val="lt1"/>
              </a:highlight>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solidFill>
                  <a:srgbClr val="000000"/>
                </a:solidFill>
              </a:rPr>
              <a:t>Most of the clients belong to the Target 0 category.</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
                <a:solidFill>
                  <a:srgbClr val="000000"/>
                </a:solidFill>
              </a:rPr>
              <a:t>Imbalance ratio is 11.39.</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Segmented Analysis</a:t>
            </a:r>
            <a:endParaRPr sz="3020"/>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We will divide the dataset based on the Target column. The target column has two values 0 and 1. </a:t>
            </a:r>
            <a:endParaRPr sz="2200">
              <a:solidFill>
                <a:schemeClr val="dk1"/>
              </a:solidFill>
            </a:endParaRPr>
          </a:p>
          <a:p>
            <a:pPr indent="0" lvl="0" marL="0" rtl="0" algn="l">
              <a:spcBef>
                <a:spcPts val="1200"/>
              </a:spcBef>
              <a:spcAft>
                <a:spcPts val="0"/>
              </a:spcAft>
              <a:buNone/>
            </a:pPr>
            <a:r>
              <a:rPr lang="en" sz="2200">
                <a:solidFill>
                  <a:schemeClr val="dk1"/>
                </a:solidFill>
              </a:rPr>
              <a:t>We define a new dataframe Target_0_df with the Target Column value as 0.</a:t>
            </a:r>
            <a:endParaRPr sz="2200">
              <a:solidFill>
                <a:schemeClr val="dk1"/>
              </a:solidFill>
            </a:endParaRPr>
          </a:p>
          <a:p>
            <a:pPr indent="0" lvl="0" marL="0" rtl="0" algn="l">
              <a:spcBef>
                <a:spcPts val="1200"/>
              </a:spcBef>
              <a:spcAft>
                <a:spcPts val="1200"/>
              </a:spcAft>
              <a:buNone/>
            </a:pPr>
            <a:r>
              <a:rPr lang="en" sz="2200">
                <a:solidFill>
                  <a:schemeClr val="dk1"/>
                </a:solidFill>
              </a:rPr>
              <a:t>We define a new dataframe Target_1_df with the Target Column value as 1.</a:t>
            </a:r>
            <a:endParaRPr sz="2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6"/>
          <p:cNvPicPr preferRelativeResize="0"/>
          <p:nvPr/>
        </p:nvPicPr>
        <p:blipFill>
          <a:blip r:embed="rId3">
            <a:alphaModFix/>
          </a:blip>
          <a:stretch>
            <a:fillRect/>
          </a:stretch>
        </p:blipFill>
        <p:spPr>
          <a:xfrm>
            <a:off x="130600" y="445025"/>
            <a:ext cx="8780101" cy="4119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7"/>
          <p:cNvPicPr preferRelativeResize="0"/>
          <p:nvPr/>
        </p:nvPicPr>
        <p:blipFill>
          <a:blip r:embed="rId3">
            <a:alphaModFix/>
          </a:blip>
          <a:stretch>
            <a:fillRect/>
          </a:stretch>
        </p:blipFill>
        <p:spPr>
          <a:xfrm>
            <a:off x="210975" y="445025"/>
            <a:ext cx="8790149" cy="4131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rPr>
              <a:t>Number of Females is higher than the number of males.</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The levels between 100000 and 200000 have more credits.</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For most categories, females are dominant.</a:t>
            </a:r>
            <a:endParaRPr sz="2400">
              <a:solidFill>
                <a:schemeClr val="dk1"/>
              </a:solidFill>
            </a:endParaRPr>
          </a:p>
          <a:p>
            <a:pPr indent="0" lvl="0" marL="0" rtl="0" algn="l">
              <a:spcBef>
                <a:spcPts val="1200"/>
              </a:spcBef>
              <a:spcAft>
                <a:spcPts val="1200"/>
              </a:spcAft>
              <a:buClr>
                <a:schemeClr val="dk1"/>
              </a:buClr>
              <a:buSzPts val="1100"/>
              <a:buFont typeface="Arial"/>
              <a:buNone/>
            </a:pPr>
            <a:r>
              <a:rPr lang="en" sz="2400">
                <a:solidFill>
                  <a:schemeClr val="dk1"/>
                </a:solidFill>
              </a:rPr>
              <a:t>Very few belong to the 450000 to 500000 categories.</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9"/>
          <p:cNvPicPr preferRelativeResize="0"/>
          <p:nvPr/>
        </p:nvPicPr>
        <p:blipFill>
          <a:blip r:embed="rId3">
            <a:alphaModFix/>
          </a:blip>
          <a:stretch>
            <a:fillRect/>
          </a:stretch>
        </p:blipFill>
        <p:spPr>
          <a:xfrm>
            <a:off x="160725" y="445025"/>
            <a:ext cx="8780125" cy="411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40"/>
          <p:cNvPicPr preferRelativeResize="0"/>
          <p:nvPr/>
        </p:nvPicPr>
        <p:blipFill>
          <a:blip r:embed="rId3">
            <a:alphaModFix/>
          </a:blip>
          <a:stretch>
            <a:fillRect/>
          </a:stretch>
        </p:blipFill>
        <p:spPr>
          <a:xfrm>
            <a:off x="210975" y="445025"/>
            <a:ext cx="8760001" cy="41321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Number of females higher than the number of males.</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For most categories, females are dominant.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Target = 0:</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Females highest in 100000 - 125000</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Males highest in 200000 - 225000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Target = 1:</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Females highest in 125000 - 150000</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Males highest in 125000 - 250000</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 of EDA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How does the customer and loan attributes influence the tendency to default ?</a:t>
            </a:r>
            <a:endParaRPr>
              <a:solidFill>
                <a:schemeClr val="dk1"/>
              </a:solidFill>
            </a:endParaRPr>
          </a:p>
          <a:p>
            <a:pPr indent="0" lvl="0" marL="0" rtl="0" algn="l">
              <a:spcBef>
                <a:spcPts val="1200"/>
              </a:spcBef>
              <a:spcAft>
                <a:spcPts val="0"/>
              </a:spcAft>
              <a:buNone/>
            </a:pPr>
            <a:r>
              <a:rPr lang="en">
                <a:solidFill>
                  <a:schemeClr val="dk1"/>
                </a:solidFill>
              </a:rPr>
              <a:t>Identification of patterns indicating the a client has difficulty paying their installments which may be used for taking actions such as denying the loan, reducing the amount of loan, lending (to risky applicants) at a higher rate of interest rate. </a:t>
            </a:r>
            <a:endParaRPr>
              <a:solidFill>
                <a:schemeClr val="dk1"/>
              </a:solidFill>
            </a:endParaRPr>
          </a:p>
          <a:p>
            <a:pPr indent="0" lvl="0" marL="0" rtl="0" algn="l">
              <a:spcBef>
                <a:spcPts val="1200"/>
              </a:spcBef>
              <a:spcAft>
                <a:spcPts val="0"/>
              </a:spcAft>
              <a:buNone/>
            </a:pPr>
            <a:r>
              <a:rPr lang="en">
                <a:solidFill>
                  <a:schemeClr val="dk1"/>
                </a:solidFill>
              </a:rPr>
              <a:t>Identification of applicants capable of repaying the loan.</a:t>
            </a:r>
            <a:endParaRPr>
              <a:solidFill>
                <a:schemeClr val="dk1"/>
              </a:solidFill>
            </a:endParaRPr>
          </a:p>
          <a:p>
            <a:pPr indent="0" lvl="0" marL="0" rtl="0" algn="l">
              <a:spcBef>
                <a:spcPts val="1200"/>
              </a:spcBef>
              <a:spcAft>
                <a:spcPts val="0"/>
              </a:spcAft>
              <a:buNone/>
            </a:pPr>
            <a:r>
              <a:rPr lang="en">
                <a:solidFill>
                  <a:schemeClr val="dk1"/>
                </a:solidFill>
              </a:rPr>
              <a:t>Driving factors behind loan defaults (variables which are strong indicators of default).</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42"/>
          <p:cNvPicPr preferRelativeResize="0"/>
          <p:nvPr/>
        </p:nvPicPr>
        <p:blipFill>
          <a:blip r:embed="rId3">
            <a:alphaModFix/>
          </a:blip>
          <a:stretch>
            <a:fillRect/>
          </a:stretch>
        </p:blipFill>
        <p:spPr>
          <a:xfrm>
            <a:off x="160725" y="95250"/>
            <a:ext cx="8770074" cy="4953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rPr>
              <a:t>In both the categories, Females dominate.</a:t>
            </a:r>
            <a:endParaRPr sz="2400">
              <a:solidFill>
                <a:schemeClr val="dk1"/>
              </a:solidFill>
            </a:endParaRPr>
          </a:p>
          <a:p>
            <a:pPr indent="0" lvl="0" marL="0" rtl="0" algn="l">
              <a:spcBef>
                <a:spcPts val="1200"/>
              </a:spcBef>
              <a:spcAft>
                <a:spcPts val="1200"/>
              </a:spcAft>
              <a:buClr>
                <a:schemeClr val="dk1"/>
              </a:buClr>
              <a:buSzPts val="1100"/>
              <a:buFont typeface="Arial"/>
              <a:buNone/>
            </a:pPr>
            <a:r>
              <a:rPr lang="en" sz="2400">
                <a:solidFill>
                  <a:schemeClr val="dk1"/>
                </a:solidFill>
              </a:rPr>
              <a:t>However, the proportion of males in the defaulters category increased significantly in comparison to the non-defaulter category. This suggests that males are likely to default more than females.</a:t>
            </a:r>
            <a:endParaRPr sz="24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44"/>
          <p:cNvPicPr preferRelativeResize="0"/>
          <p:nvPr/>
        </p:nvPicPr>
        <p:blipFill>
          <a:blip r:embed="rId3">
            <a:alphaModFix/>
          </a:blip>
          <a:stretch>
            <a:fillRect/>
          </a:stretch>
        </p:blipFill>
        <p:spPr>
          <a:xfrm>
            <a:off x="202375" y="120550"/>
            <a:ext cx="8739249" cy="5022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The married people are more likely to apply for loans.</a:t>
            </a:r>
            <a:endParaRPr sz="2400">
              <a:solidFill>
                <a:schemeClr val="dk1"/>
              </a:solidFill>
            </a:endParaRPr>
          </a:p>
          <a:p>
            <a:pPr indent="0" lvl="0" marL="0" rtl="0" algn="l">
              <a:spcBef>
                <a:spcPts val="1200"/>
              </a:spcBef>
              <a:spcAft>
                <a:spcPts val="0"/>
              </a:spcAft>
              <a:buClr>
                <a:schemeClr val="dk1"/>
              </a:buClr>
              <a:buSzPts val="1100"/>
              <a:buFont typeface="Arial"/>
              <a:buNone/>
            </a:pPr>
            <a:r>
              <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However, the marital status is not a very reliable factor for deciding on the defaulters.</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241375" y="485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6" name="Google Shape;26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46"/>
          <p:cNvPicPr preferRelativeResize="0"/>
          <p:nvPr/>
        </p:nvPicPr>
        <p:blipFill>
          <a:blip r:embed="rId3">
            <a:alphaModFix/>
          </a:blip>
          <a:stretch>
            <a:fillRect/>
          </a:stretch>
        </p:blipFill>
        <p:spPr>
          <a:xfrm>
            <a:off x="241375" y="485200"/>
            <a:ext cx="8699475" cy="4083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73" name="Google Shape;27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5833"/>
              <a:buFont typeface="Arial"/>
              <a:buNone/>
            </a:pPr>
            <a:r>
              <a:t/>
            </a:r>
            <a:endParaRPr sz="2400">
              <a:solidFill>
                <a:schemeClr val="dk1"/>
              </a:solidFill>
            </a:endParaRPr>
          </a:p>
          <a:p>
            <a:pPr indent="0" lvl="0" marL="0" rtl="0" algn="l">
              <a:spcBef>
                <a:spcPts val="1200"/>
              </a:spcBef>
              <a:spcAft>
                <a:spcPts val="0"/>
              </a:spcAft>
              <a:buClr>
                <a:schemeClr val="dk1"/>
              </a:buClr>
              <a:buSzPct val="45833"/>
              <a:buFont typeface="Arial"/>
              <a:buNone/>
            </a:pPr>
            <a:r>
              <a:rPr lang="en" sz="2400">
                <a:solidFill>
                  <a:schemeClr val="dk1"/>
                </a:solidFill>
              </a:rPr>
              <a:t>In both the categories, Cash loans dominates.</a:t>
            </a:r>
            <a:endParaRPr sz="2400">
              <a:solidFill>
                <a:schemeClr val="dk1"/>
              </a:solidFill>
            </a:endParaRPr>
          </a:p>
          <a:p>
            <a:pPr indent="0" lvl="0" marL="0" rtl="0" algn="l">
              <a:spcBef>
                <a:spcPts val="1200"/>
              </a:spcBef>
              <a:spcAft>
                <a:spcPts val="0"/>
              </a:spcAft>
              <a:buClr>
                <a:schemeClr val="dk1"/>
              </a:buClr>
              <a:buSzPct val="45833"/>
              <a:buFont typeface="Arial"/>
              <a:buNone/>
            </a:pPr>
            <a:r>
              <a:t/>
            </a:r>
            <a:endParaRPr sz="2400">
              <a:solidFill>
                <a:schemeClr val="dk1"/>
              </a:solidFill>
            </a:endParaRPr>
          </a:p>
          <a:p>
            <a:pPr indent="0" lvl="0" marL="0" rtl="0" algn="l">
              <a:spcBef>
                <a:spcPts val="1200"/>
              </a:spcBef>
              <a:spcAft>
                <a:spcPts val="0"/>
              </a:spcAft>
              <a:buClr>
                <a:schemeClr val="dk1"/>
              </a:buClr>
              <a:buSzPct val="45833"/>
              <a:buFont typeface="Arial"/>
              <a:buNone/>
            </a:pPr>
            <a:r>
              <a:rPr lang="en" sz="2400">
                <a:solidFill>
                  <a:schemeClr val="dk1"/>
                </a:solidFill>
              </a:rPr>
              <a:t>However, the percentage composition of Revolving loans in Defaulters is less as compared to its composition in the non-defaulters. This suggests that Revolving loan applicants are less likely to default.</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9" name="Google Shape;27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48"/>
          <p:cNvPicPr preferRelativeResize="0"/>
          <p:nvPr/>
        </p:nvPicPr>
        <p:blipFill>
          <a:blip r:embed="rId3">
            <a:alphaModFix/>
          </a:blip>
          <a:stretch>
            <a:fillRect/>
          </a:stretch>
        </p:blipFill>
        <p:spPr>
          <a:xfrm>
            <a:off x="311700" y="281275"/>
            <a:ext cx="8520600" cy="47316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86" name="Google Shape;28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The defaulter and non-defaulter group both consist of the income types: Working, Commercial associate, Pensioner, State servant, Unemployed and Maternity leave</a:t>
            </a:r>
            <a:endParaRPr sz="2400">
              <a:solidFill>
                <a:schemeClr val="dk1"/>
              </a:solidFill>
            </a:endParaRPr>
          </a:p>
          <a:p>
            <a:pPr indent="0" lvl="0" marL="0" rtl="0" algn="l">
              <a:spcBef>
                <a:spcPts val="1200"/>
              </a:spcBef>
              <a:spcAft>
                <a:spcPts val="0"/>
              </a:spcAft>
              <a:buClr>
                <a:schemeClr val="dk1"/>
              </a:buClr>
              <a:buSzPts val="1100"/>
              <a:buFont typeface="Arial"/>
              <a:buNone/>
            </a:pPr>
            <a:r>
              <a:t/>
            </a:r>
            <a:endParaRPr sz="2400">
              <a:solidFill>
                <a:schemeClr val="dk1"/>
              </a:solidFill>
            </a:endParaRPr>
          </a:p>
          <a:p>
            <a:pPr indent="0" lvl="0" marL="0" rtl="0" algn="l">
              <a:spcBef>
                <a:spcPts val="1200"/>
              </a:spcBef>
              <a:spcAft>
                <a:spcPts val="1200"/>
              </a:spcAft>
              <a:buClr>
                <a:schemeClr val="dk1"/>
              </a:buClr>
              <a:buSzPts val="1100"/>
              <a:buFont typeface="Arial"/>
              <a:buNone/>
            </a:pPr>
            <a:r>
              <a:rPr lang="en" sz="2400">
                <a:solidFill>
                  <a:schemeClr val="dk1"/>
                </a:solidFill>
              </a:rPr>
              <a:t>None of the defaulters are Businessman or Student.</a:t>
            </a:r>
            <a:endParaRPr sz="2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2" name="Google Shape;29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50"/>
          <p:cNvPicPr preferRelativeResize="0"/>
          <p:nvPr/>
        </p:nvPicPr>
        <p:blipFill>
          <a:blip r:embed="rId3">
            <a:alphaModFix/>
          </a:blip>
          <a:stretch>
            <a:fillRect/>
          </a:stretch>
        </p:blipFill>
        <p:spPr>
          <a:xfrm>
            <a:off x="311700" y="445025"/>
            <a:ext cx="8520599" cy="4123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99" name="Google Shape;29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There are some outliers for both the Defaulters and non-Defaulters category.</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There are fewer defaulters who lie in the second quantile.</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made for the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Threshold value of percentage of null values is 40%.</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Days_Birth as well as Days_Employed can’t hold negative values.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Unknown and missing values can be converted to null values and can be given the null value treatment.</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5" name="Google Shape;30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52"/>
          <p:cNvPicPr preferRelativeResize="0"/>
          <p:nvPr/>
        </p:nvPicPr>
        <p:blipFill>
          <a:blip r:embed="rId3">
            <a:alphaModFix/>
          </a:blip>
          <a:stretch>
            <a:fillRect/>
          </a:stretch>
        </p:blipFill>
        <p:spPr>
          <a:xfrm>
            <a:off x="311700" y="445025"/>
            <a:ext cx="8520600" cy="4236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312" name="Google Shape;31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Both the plots have some outliers.</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Defaulters category have higher number of clients in the 4th quantile.</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8" name="Google Shape;31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9" name="Google Shape;319;p54"/>
          <p:cNvPicPr preferRelativeResize="0"/>
          <p:nvPr/>
        </p:nvPicPr>
        <p:blipFill>
          <a:blip r:embed="rId3">
            <a:alphaModFix/>
          </a:blip>
          <a:stretch>
            <a:fillRect/>
          </a:stretch>
        </p:blipFill>
        <p:spPr>
          <a:xfrm>
            <a:off x="311700" y="445025"/>
            <a:ext cx="8520599" cy="4123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325" name="Google Shape;32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2400">
                <a:solidFill>
                  <a:schemeClr val="dk1"/>
                </a:solidFill>
              </a:rPr>
              <a:t>There are some outliers which are presented in both the plots.</a:t>
            </a:r>
            <a:endParaRPr sz="2400">
              <a:solidFill>
                <a:schemeClr val="dk1"/>
              </a:solidFill>
            </a:endParaRPr>
          </a:p>
          <a:p>
            <a:pPr indent="0" lvl="0" marL="0" rtl="0" algn="l">
              <a:spcBef>
                <a:spcPts val="1200"/>
              </a:spcBef>
              <a:spcAft>
                <a:spcPts val="0"/>
              </a:spcAft>
              <a:buClr>
                <a:schemeClr val="dk1"/>
              </a:buClr>
              <a:buSzPts val="1100"/>
              <a:buFont typeface="Arial"/>
              <a:buNone/>
            </a:pPr>
            <a:r>
              <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The third quantile is larger for the Non-Defaulters.</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Both the categories have maximum clients in the fourth quantile.</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1" name="Google Shape;33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2" name="Google Shape;332;p56"/>
          <p:cNvPicPr preferRelativeResize="0"/>
          <p:nvPr/>
        </p:nvPicPr>
        <p:blipFill>
          <a:blip r:embed="rId3">
            <a:alphaModFix/>
          </a:blip>
          <a:stretch>
            <a:fillRect/>
          </a:stretch>
        </p:blipFill>
        <p:spPr>
          <a:xfrm>
            <a:off x="190875" y="210975"/>
            <a:ext cx="8601776" cy="4932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a:t>
            </a:r>
            <a:endParaRPr/>
          </a:p>
        </p:txBody>
      </p:sp>
      <p:sp>
        <p:nvSpPr>
          <p:cNvPr id="338" name="Google Shape;338;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rPr>
              <a:t>Both the plots show similar kinds of distribution.</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Married people have the highest credit in both the categories.</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In Non-Defaulters category, the married, single, and civil marriage sub-categories have more outliers.</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In Defaulters category, the civil marriage and separated sub-categories have more outliers.</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4" name="Google Shape;344;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58"/>
          <p:cNvPicPr preferRelativeResize="0"/>
          <p:nvPr/>
        </p:nvPicPr>
        <p:blipFill>
          <a:blip r:embed="rId3">
            <a:alphaModFix/>
          </a:blip>
          <a:stretch>
            <a:fillRect/>
          </a:stretch>
        </p:blipFill>
        <p:spPr>
          <a:xfrm>
            <a:off x="311700" y="140650"/>
            <a:ext cx="8520600" cy="5002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351" name="Google Shape;35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rPr>
              <a:t>The maximum amount of credit in case of non-defaulters for most of the categories is higher than the maximum amount of credit in the case of defaulters.</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There are some outliers in both the cases.</a:t>
            </a:r>
            <a:endParaRPr sz="2400">
              <a:solidFill>
                <a:schemeClr val="dk1"/>
              </a:solidFill>
            </a:endParaRPr>
          </a:p>
          <a:p>
            <a:pPr indent="0" lvl="0" marL="0" rtl="0" algn="l">
              <a:spcBef>
                <a:spcPts val="1200"/>
              </a:spcBef>
              <a:spcAft>
                <a:spcPts val="1200"/>
              </a:spcAft>
              <a:buClr>
                <a:schemeClr val="dk1"/>
              </a:buClr>
              <a:buSzPts val="1100"/>
              <a:buFont typeface="Arial"/>
              <a:buNone/>
            </a:pPr>
            <a:r>
              <a:rPr lang="en" sz="2400">
                <a:solidFill>
                  <a:schemeClr val="dk1"/>
                </a:solidFill>
              </a:rPr>
              <a:t>Most of the credits are in the third quantile in both the cases.</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7" name="Google Shape;357;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60"/>
          <p:cNvPicPr preferRelativeResize="0"/>
          <p:nvPr/>
        </p:nvPicPr>
        <p:blipFill>
          <a:blip r:embed="rId3">
            <a:alphaModFix/>
          </a:blip>
          <a:stretch>
            <a:fillRect/>
          </a:stretch>
        </p:blipFill>
        <p:spPr>
          <a:xfrm>
            <a:off x="150700" y="151050"/>
            <a:ext cx="8840374" cy="4841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364" name="Google Shape;36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5833"/>
              <a:buFont typeface="Arial"/>
              <a:buNone/>
            </a:pPr>
            <a:r>
              <a:t/>
            </a:r>
            <a:endParaRPr sz="2400">
              <a:solidFill>
                <a:schemeClr val="dk1"/>
              </a:solidFill>
            </a:endParaRPr>
          </a:p>
          <a:p>
            <a:pPr indent="0" lvl="0" marL="0" rtl="0" algn="l">
              <a:spcBef>
                <a:spcPts val="1200"/>
              </a:spcBef>
              <a:spcAft>
                <a:spcPts val="0"/>
              </a:spcAft>
              <a:buClr>
                <a:schemeClr val="dk1"/>
              </a:buClr>
              <a:buSzPct val="45833"/>
              <a:buFont typeface="Arial"/>
              <a:buNone/>
            </a:pPr>
            <a:r>
              <a:rPr lang="en" sz="2400">
                <a:solidFill>
                  <a:schemeClr val="dk1"/>
                </a:solidFill>
              </a:rPr>
              <a:t>The client is equally likely to default if the family is small and credit amount is low.</a:t>
            </a:r>
            <a:endParaRPr sz="2400">
              <a:solidFill>
                <a:schemeClr val="dk1"/>
              </a:solidFill>
            </a:endParaRPr>
          </a:p>
          <a:p>
            <a:pPr indent="0" lvl="0" marL="0" rtl="0" algn="l">
              <a:spcBef>
                <a:spcPts val="1200"/>
              </a:spcBef>
              <a:spcAft>
                <a:spcPts val="0"/>
              </a:spcAft>
              <a:buClr>
                <a:schemeClr val="dk1"/>
              </a:buClr>
              <a:buSzPct val="45833"/>
              <a:buFont typeface="Arial"/>
              <a:buNone/>
            </a:pPr>
            <a:r>
              <a:t/>
            </a:r>
            <a:endParaRPr sz="2400">
              <a:solidFill>
                <a:schemeClr val="dk1"/>
              </a:solidFill>
            </a:endParaRPr>
          </a:p>
          <a:p>
            <a:pPr indent="0" lvl="0" marL="0" rtl="0" algn="l">
              <a:spcBef>
                <a:spcPts val="1200"/>
              </a:spcBef>
              <a:spcAft>
                <a:spcPts val="0"/>
              </a:spcAft>
              <a:buClr>
                <a:schemeClr val="dk1"/>
              </a:buClr>
              <a:buSzPct val="45833"/>
              <a:buFont typeface="Arial"/>
              <a:buNone/>
            </a:pPr>
            <a:r>
              <a:rPr lang="en" sz="2400">
                <a:solidFill>
                  <a:schemeClr val="dk1"/>
                </a:solidFill>
              </a:rPr>
              <a:t>Clients with larger families and high credit amount default less frequently.</a:t>
            </a:r>
            <a:endParaRPr sz="2400">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Approach - 1</a:t>
            </a:r>
            <a:endParaRPr/>
          </a:p>
        </p:txBody>
      </p:sp>
      <p:sp>
        <p:nvSpPr>
          <p:cNvPr id="79" name="Google Shape;79;p17"/>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marR="1371600" rtl="0" algn="l">
              <a:spcBef>
                <a:spcPts val="1200"/>
              </a:spcBef>
              <a:spcAft>
                <a:spcPts val="0"/>
              </a:spcAft>
              <a:buNone/>
            </a:pPr>
            <a:r>
              <a:rPr lang="en">
                <a:solidFill>
                  <a:schemeClr val="dk1"/>
                </a:solidFill>
                <a:highlight>
                  <a:srgbClr val="FFFFFF"/>
                </a:highlight>
              </a:rPr>
              <a:t>application_data - The dataset is about new data.</a:t>
            </a:r>
            <a:endParaRPr>
              <a:solidFill>
                <a:schemeClr val="dk1"/>
              </a:solidFill>
              <a:highlight>
                <a:srgbClr val="FFFFFF"/>
              </a:highlight>
            </a:endParaRPr>
          </a:p>
          <a:p>
            <a:pPr indent="0" lvl="0" marL="0" marR="1371600" rtl="0" algn="l">
              <a:spcBef>
                <a:spcPts val="1200"/>
              </a:spcBef>
              <a:spcAft>
                <a:spcPts val="0"/>
              </a:spcAft>
              <a:buClr>
                <a:schemeClr val="dk1"/>
              </a:buClr>
              <a:buSzPts val="1100"/>
              <a:buFont typeface="Arial"/>
              <a:buNone/>
            </a:pPr>
            <a:r>
              <a:rPr lang="en">
                <a:solidFill>
                  <a:schemeClr val="dk1"/>
                </a:solidFill>
                <a:highlight>
                  <a:srgbClr val="FFFFFF"/>
                </a:highlight>
              </a:rPr>
              <a:t>Data Cleaning and understanding: Analysing outliers, understanding data types and dropping some unnecessary columns.</a:t>
            </a:r>
            <a:endParaRPr>
              <a:solidFill>
                <a:schemeClr val="dk1"/>
              </a:solidFill>
              <a:highlight>
                <a:srgbClr val="FFFFFF"/>
              </a:highlight>
            </a:endParaRPr>
          </a:p>
          <a:p>
            <a:pPr indent="0" lvl="0" marL="0" marR="1371600" rtl="0" algn="l">
              <a:spcBef>
                <a:spcPts val="1200"/>
              </a:spcBef>
              <a:spcAft>
                <a:spcPts val="0"/>
              </a:spcAft>
              <a:buClr>
                <a:schemeClr val="dk1"/>
              </a:buClr>
              <a:buSzPts val="1100"/>
              <a:buFont typeface="Arial"/>
              <a:buNone/>
            </a:pPr>
            <a:r>
              <a:rPr lang="en">
                <a:solidFill>
                  <a:schemeClr val="dk1"/>
                </a:solidFill>
                <a:highlight>
                  <a:srgbClr val="FFFFFF"/>
                </a:highlight>
              </a:rPr>
              <a:t>Univariate analysis: Analysing single feature</a:t>
            </a:r>
            <a:endParaRPr>
              <a:solidFill>
                <a:schemeClr val="dk1"/>
              </a:solidFill>
              <a:highlight>
                <a:srgbClr val="FFFFFF"/>
              </a:highlight>
            </a:endParaRPr>
          </a:p>
          <a:p>
            <a:pPr indent="0" lvl="0" marL="0" marR="1371600" rtl="0" algn="l">
              <a:spcBef>
                <a:spcPts val="1200"/>
              </a:spcBef>
              <a:spcAft>
                <a:spcPts val="0"/>
              </a:spcAft>
              <a:buClr>
                <a:schemeClr val="dk1"/>
              </a:buClr>
              <a:buSzPts val="1100"/>
              <a:buFont typeface="Arial"/>
              <a:buNone/>
            </a:pPr>
            <a:r>
              <a:rPr lang="en">
                <a:solidFill>
                  <a:schemeClr val="dk1"/>
                </a:solidFill>
                <a:highlight>
                  <a:srgbClr val="FFFFFF"/>
                </a:highlight>
              </a:rPr>
              <a:t>Categorical Variable: The features containing categories and nominal data.</a:t>
            </a:r>
            <a:endParaRPr>
              <a:solidFill>
                <a:schemeClr val="dk1"/>
              </a:solidFill>
              <a:highlight>
                <a:srgbClr val="FFFFFF"/>
              </a:highlight>
            </a:endParaRPr>
          </a:p>
          <a:p>
            <a:pPr indent="0" lvl="0" marL="0" marR="1371600" rtl="0" algn="l">
              <a:spcBef>
                <a:spcPts val="1200"/>
              </a:spcBef>
              <a:spcAft>
                <a:spcPts val="0"/>
              </a:spcAft>
              <a:buClr>
                <a:schemeClr val="dk1"/>
              </a:buClr>
              <a:buSzPts val="1100"/>
              <a:buFont typeface="Arial"/>
              <a:buNone/>
            </a:pPr>
            <a:r>
              <a:rPr lang="en">
                <a:solidFill>
                  <a:schemeClr val="dk1"/>
                </a:solidFill>
                <a:highlight>
                  <a:srgbClr val="FFFFFF"/>
                </a:highlight>
              </a:rPr>
              <a:t>Numerical Variable: The features containing numerical data</a:t>
            </a:r>
            <a:endParaRPr>
              <a:solidFill>
                <a:schemeClr val="dk1"/>
              </a:solidFill>
              <a:highlight>
                <a:srgbClr val="FFFFFF"/>
              </a:highlight>
            </a:endParaRPr>
          </a:p>
          <a:p>
            <a:pPr indent="0" lvl="0" marL="0" marR="1371600" rtl="0" algn="l">
              <a:spcBef>
                <a:spcPts val="1200"/>
              </a:spcBef>
              <a:spcAft>
                <a:spcPts val="0"/>
              </a:spcAft>
              <a:buClr>
                <a:schemeClr val="dk1"/>
              </a:buClr>
              <a:buSzPts val="1100"/>
              <a:buFont typeface="Arial"/>
              <a:buNone/>
            </a:pPr>
            <a:r>
              <a:rPr lang="en">
                <a:solidFill>
                  <a:schemeClr val="dk1"/>
                </a:solidFill>
                <a:highlight>
                  <a:srgbClr val="FFFFFF"/>
                </a:highlight>
              </a:rPr>
              <a:t>Target Column - Imbalance Ratio</a:t>
            </a:r>
            <a:endParaRPr>
              <a:solidFill>
                <a:schemeClr val="dk1"/>
              </a:solidFill>
              <a:highlight>
                <a:srgbClr val="FFFFFF"/>
              </a:highlight>
            </a:endParaRPr>
          </a:p>
          <a:p>
            <a:pPr indent="0" lvl="0" marL="0" rtl="0" algn="l">
              <a:spcBef>
                <a:spcPts val="1000"/>
              </a:spcBef>
              <a:spcAft>
                <a:spcPts val="1200"/>
              </a:spcAft>
              <a:buNone/>
            </a:pPr>
            <a:r>
              <a:rPr lang="en">
                <a:solidFill>
                  <a:schemeClr val="dk1"/>
                </a:solidFill>
              </a:rPr>
              <a:t>Calculating the imbalance ratio using the Target column.</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0" name="Google Shape;37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1" name="Google Shape;371;p62"/>
          <p:cNvPicPr preferRelativeResize="0"/>
          <p:nvPr/>
        </p:nvPicPr>
        <p:blipFill>
          <a:blip r:embed="rId3">
            <a:alphaModFix/>
          </a:blip>
          <a:stretch>
            <a:fillRect/>
          </a:stretch>
        </p:blipFill>
        <p:spPr>
          <a:xfrm>
            <a:off x="180825" y="215183"/>
            <a:ext cx="8810250" cy="474749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t>Observations</a:t>
            </a:r>
            <a:endParaRPr sz="3420"/>
          </a:p>
        </p:txBody>
      </p:sp>
      <p:sp>
        <p:nvSpPr>
          <p:cNvPr id="377" name="Google Shape;37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000">
                <a:solidFill>
                  <a:schemeClr val="dk1"/>
                </a:solidFill>
              </a:rPr>
              <a:t>There is a positive correlation between the amount of credit and the amount of goods price in both the cases.</a:t>
            </a:r>
            <a:endParaRPr sz="30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3" name="Google Shape;38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4" name="Google Shape;384;p64"/>
          <p:cNvPicPr preferRelativeResize="0"/>
          <p:nvPr/>
        </p:nvPicPr>
        <p:blipFill>
          <a:blip r:embed="rId3">
            <a:alphaModFix/>
          </a:blip>
          <a:stretch>
            <a:fillRect/>
          </a:stretch>
        </p:blipFill>
        <p:spPr>
          <a:xfrm>
            <a:off x="311700" y="200925"/>
            <a:ext cx="8520599" cy="4801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390" name="Google Shape;390;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rPr>
              <a:t>AMT_CREDIT &amp; AMT_ANNUITY are positively correlated.</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EXT_SOURCE_2 &amp; REGION_RATING_CLIENT are negatively correlated.</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REGION_RATING_CLIENT &amp; INCOME_TOTAL are negatively correlated.</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6" name="Google Shape;396;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7" name="Google Shape;397;p66"/>
          <p:cNvPicPr preferRelativeResize="0"/>
          <p:nvPr/>
        </p:nvPicPr>
        <p:blipFill>
          <a:blip r:embed="rId3">
            <a:alphaModFix/>
          </a:blip>
          <a:stretch>
            <a:fillRect/>
          </a:stretch>
        </p:blipFill>
        <p:spPr>
          <a:xfrm>
            <a:off x="311700" y="180825"/>
            <a:ext cx="8520599" cy="48019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Observations</a:t>
            </a:r>
            <a:endParaRPr sz="3020"/>
          </a:p>
        </p:txBody>
      </p:sp>
      <p:sp>
        <p:nvSpPr>
          <p:cNvPr id="403" name="Google Shape;403;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rPr>
              <a:t>AMT_CREDIT &amp; AMT_ANNUITY are positively correlated.</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EXT_SOURCE_2 &amp; REGION_RATING_CLIENT are negatively correlated.</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REGION_RATING_CLIENT &amp; INCOME_TOTAL are negatively correlated.</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Previous Application Dataset</a:t>
            </a:r>
            <a:endParaRPr sz="3000"/>
          </a:p>
        </p:txBody>
      </p:sp>
      <p:sp>
        <p:nvSpPr>
          <p:cNvPr id="409" name="Google Shape;40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rPr>
              <a:t>The dataset contains 37 columns and 16,70,214 rows.</a:t>
            </a:r>
            <a:endParaRPr sz="2400">
              <a:solidFill>
                <a:schemeClr val="dk1"/>
              </a:solidFill>
            </a:endParaRPr>
          </a:p>
          <a:p>
            <a:pPr indent="0" lvl="0" marL="0" rtl="0" algn="l">
              <a:spcBef>
                <a:spcPts val="1200"/>
              </a:spcBef>
              <a:spcAft>
                <a:spcPts val="0"/>
              </a:spcAft>
              <a:buNone/>
            </a:pPr>
            <a:r>
              <a:rPr lang="en" sz="2400">
                <a:solidFill>
                  <a:schemeClr val="dk1"/>
                </a:solidFill>
              </a:rPr>
              <a:t>There are many columns </a:t>
            </a:r>
            <a:r>
              <a:rPr lang="en" sz="2400">
                <a:solidFill>
                  <a:schemeClr val="dk1"/>
                </a:solidFill>
              </a:rPr>
              <a:t>which</a:t>
            </a:r>
            <a:r>
              <a:rPr lang="en" sz="2400">
                <a:solidFill>
                  <a:schemeClr val="dk1"/>
                </a:solidFill>
              </a:rPr>
              <a:t> do not have much impact on our analysis and therefore, we shall drop them. </a:t>
            </a:r>
            <a:endParaRPr sz="2400">
              <a:solidFill>
                <a:schemeClr val="dk1"/>
              </a:solidFill>
            </a:endParaRPr>
          </a:p>
          <a:p>
            <a:pPr indent="0" lvl="0" marL="0" rtl="0" algn="l">
              <a:spcBef>
                <a:spcPts val="1200"/>
              </a:spcBef>
              <a:spcAft>
                <a:spcPts val="0"/>
              </a:spcAft>
              <a:buNone/>
            </a:pPr>
            <a:r>
              <a:rPr lang="en" sz="2400">
                <a:solidFill>
                  <a:schemeClr val="dk1"/>
                </a:solidFill>
              </a:rPr>
              <a:t>This will remove 18 columns at the end of the process and we would be left with 19 columns.</a:t>
            </a:r>
            <a:endParaRPr sz="2400">
              <a:solidFill>
                <a:schemeClr val="dk1"/>
              </a:solidFill>
            </a:endParaRPr>
          </a:p>
          <a:p>
            <a:pPr indent="0" lvl="0" marL="0" rtl="0" algn="l">
              <a:spcBef>
                <a:spcPts val="1200"/>
              </a:spcBef>
              <a:spcAft>
                <a:spcPts val="1200"/>
              </a:spcAft>
              <a:buNone/>
            </a:pPr>
            <a:r>
              <a:rPr lang="en" sz="2400">
                <a:solidFill>
                  <a:schemeClr val="dk1"/>
                </a:solidFill>
              </a:rPr>
              <a:t>We then move on perform univariate and bivariate analysis.</a:t>
            </a:r>
            <a:endParaRPr sz="24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5" name="Google Shape;415;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6" name="Google Shape;416;p69"/>
          <p:cNvPicPr preferRelativeResize="0"/>
          <p:nvPr/>
        </p:nvPicPr>
        <p:blipFill>
          <a:blip r:embed="rId3">
            <a:alphaModFix/>
          </a:blip>
          <a:stretch>
            <a:fillRect/>
          </a:stretch>
        </p:blipFill>
        <p:spPr>
          <a:xfrm>
            <a:off x="311700" y="445025"/>
            <a:ext cx="8520600" cy="4123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Observations</a:t>
            </a:r>
            <a:endParaRPr sz="3020"/>
          </a:p>
        </p:txBody>
      </p:sp>
      <p:sp>
        <p:nvSpPr>
          <p:cNvPr id="422" name="Google Shape;422;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Most rejections have taken place in the XAP category, followed by Historical Cost.</a:t>
            </a:r>
            <a:endParaRPr sz="2400">
              <a:solidFill>
                <a:schemeClr val="dk1"/>
              </a:solidFill>
            </a:endParaRPr>
          </a:p>
          <a:p>
            <a:pPr indent="0" lvl="0" marL="0" rtl="0" algn="l">
              <a:spcBef>
                <a:spcPts val="1200"/>
              </a:spcBef>
              <a:spcAft>
                <a:spcPts val="0"/>
              </a:spcAft>
              <a:buClr>
                <a:schemeClr val="dk1"/>
              </a:buClr>
              <a:buSzPts val="1100"/>
              <a:buFont typeface="Arial"/>
              <a:buNone/>
            </a:pPr>
            <a:r>
              <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The least rejections have been done by the system.</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Pairplot between the numerical </a:t>
            </a:r>
            <a:r>
              <a:rPr lang="en"/>
              <a:t>columns </a:t>
            </a:r>
            <a:endParaRPr/>
          </a:p>
        </p:txBody>
      </p:sp>
      <p:sp>
        <p:nvSpPr>
          <p:cNvPr id="428" name="Google Shape;428;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9" name="Google Shape;429;p71"/>
          <p:cNvPicPr preferRelativeResize="0"/>
          <p:nvPr/>
        </p:nvPicPr>
        <p:blipFill>
          <a:blip r:embed="rId3">
            <a:alphaModFix/>
          </a:blip>
          <a:stretch>
            <a:fillRect/>
          </a:stretch>
        </p:blipFill>
        <p:spPr>
          <a:xfrm>
            <a:off x="346725" y="1152475"/>
            <a:ext cx="8485574" cy="382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3020"/>
              <a:t>Plan and Approach - 2</a:t>
            </a:r>
            <a:endParaRPr sz="3020"/>
          </a:p>
        </p:txBody>
      </p:sp>
      <p:sp>
        <p:nvSpPr>
          <p:cNvPr id="85" name="Google Shape;85;p18"/>
          <p:cNvSpPr txBox="1"/>
          <p:nvPr>
            <p:ph idx="1" type="body"/>
          </p:nvPr>
        </p:nvSpPr>
        <p:spPr>
          <a:xfrm>
            <a:off x="311700" y="1152475"/>
            <a:ext cx="8520600" cy="3910800"/>
          </a:xfrm>
          <a:prstGeom prst="rect">
            <a:avLst/>
          </a:prstGeom>
        </p:spPr>
        <p:txBody>
          <a:bodyPr anchorCtr="0" anchor="t" bIns="91425" lIns="91425" spcFirstLastPara="1" rIns="91425" wrap="square" tIns="91425">
            <a:normAutofit/>
          </a:bodyPr>
          <a:lstStyle/>
          <a:p>
            <a:pPr indent="0" lvl="0" marL="0" marR="685800" rtl="0" algn="l">
              <a:spcBef>
                <a:spcPts val="1200"/>
              </a:spcBef>
              <a:spcAft>
                <a:spcPts val="0"/>
              </a:spcAft>
              <a:buNone/>
            </a:pPr>
            <a:r>
              <a:rPr lang="en" sz="2400">
                <a:solidFill>
                  <a:schemeClr val="accent2"/>
                </a:solidFill>
                <a:highlight>
                  <a:srgbClr val="FFFFFF"/>
                </a:highlight>
              </a:rPr>
              <a:t>Some Other derived metric : Calculating some features from the current features.</a:t>
            </a:r>
            <a:endParaRPr sz="2400">
              <a:solidFill>
                <a:schemeClr val="accent2"/>
              </a:solidFill>
              <a:highlight>
                <a:srgbClr val="FFFFFF"/>
              </a:highlight>
            </a:endParaRPr>
          </a:p>
          <a:p>
            <a:pPr indent="0" lvl="0" marL="0" marR="685800" rtl="0" algn="l">
              <a:spcBef>
                <a:spcPts val="1200"/>
              </a:spcBef>
              <a:spcAft>
                <a:spcPts val="0"/>
              </a:spcAft>
              <a:buClr>
                <a:schemeClr val="dk1"/>
              </a:buClr>
              <a:buSzPts val="1100"/>
              <a:buFont typeface="Arial"/>
              <a:buNone/>
            </a:pPr>
            <a:r>
              <a:rPr lang="en" sz="2400">
                <a:solidFill>
                  <a:schemeClr val="accent2"/>
                </a:solidFill>
                <a:highlight>
                  <a:srgbClr val="FFFFFF"/>
                </a:highlight>
              </a:rPr>
              <a:t>Segmented Univariate Analysis: The dataset is based on the target column which has two values.</a:t>
            </a:r>
            <a:endParaRPr sz="2400">
              <a:solidFill>
                <a:schemeClr val="accent2"/>
              </a:solidFill>
              <a:highlight>
                <a:srgbClr val="FFFFFF"/>
              </a:highlight>
            </a:endParaRPr>
          </a:p>
          <a:p>
            <a:pPr indent="0" lvl="0" marL="0" marR="685800" rtl="0" algn="l">
              <a:spcBef>
                <a:spcPts val="1200"/>
              </a:spcBef>
              <a:spcAft>
                <a:spcPts val="0"/>
              </a:spcAft>
              <a:buClr>
                <a:schemeClr val="dk1"/>
              </a:buClr>
              <a:buSzPts val="1100"/>
              <a:buFont typeface="Arial"/>
              <a:buNone/>
            </a:pPr>
            <a:r>
              <a:rPr lang="en" sz="2400">
                <a:solidFill>
                  <a:schemeClr val="accent2"/>
                </a:solidFill>
                <a:highlight>
                  <a:srgbClr val="FFFFFF"/>
                </a:highlight>
              </a:rPr>
              <a:t>Bivariate Analysis: Analysis between two variables</a:t>
            </a:r>
            <a:endParaRPr sz="2400">
              <a:solidFill>
                <a:schemeClr val="accent2"/>
              </a:solidFill>
              <a:highlight>
                <a:srgbClr val="FFFFFF"/>
              </a:highlight>
            </a:endParaRPr>
          </a:p>
          <a:p>
            <a:pPr indent="0" lvl="0" marL="0" marR="685800" rtl="0" algn="l">
              <a:spcBef>
                <a:spcPts val="1200"/>
              </a:spcBef>
              <a:spcAft>
                <a:spcPts val="1000"/>
              </a:spcAft>
              <a:buNone/>
            </a:pPr>
            <a:r>
              <a:rPr lang="en" sz="2400">
                <a:solidFill>
                  <a:schemeClr val="accent2"/>
                </a:solidFill>
                <a:highlight>
                  <a:srgbClr val="FFFFFF"/>
                </a:highlight>
              </a:rPr>
              <a:t>Multivariate Analysis: Heatmap to display the </a:t>
            </a:r>
            <a:r>
              <a:rPr lang="en" sz="2400">
                <a:solidFill>
                  <a:schemeClr val="accent2"/>
                </a:solidFill>
                <a:highlight>
                  <a:srgbClr val="FFFFFF"/>
                </a:highlight>
              </a:rPr>
              <a:t>relationship</a:t>
            </a:r>
            <a:r>
              <a:rPr lang="en" sz="2400">
                <a:solidFill>
                  <a:schemeClr val="accent2"/>
                </a:solidFill>
                <a:highlight>
                  <a:srgbClr val="FFFFFF"/>
                </a:highlight>
              </a:rPr>
              <a:t> between two variables.</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435" name="Google Shape;435;p72"/>
          <p:cNvSpPr txBox="1"/>
          <p:nvPr>
            <p:ph idx="1" type="body"/>
          </p:nvPr>
        </p:nvSpPr>
        <p:spPr>
          <a:xfrm>
            <a:off x="311700" y="114242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sz="2400">
              <a:solidFill>
                <a:schemeClr val="dk1"/>
              </a:solidFill>
            </a:endParaRPr>
          </a:p>
          <a:p>
            <a:pPr indent="0" lvl="0" marL="0" rtl="0" algn="l">
              <a:spcBef>
                <a:spcPts val="1200"/>
              </a:spcBef>
              <a:spcAft>
                <a:spcPts val="0"/>
              </a:spcAft>
              <a:buNone/>
            </a:pPr>
            <a:r>
              <a:rPr lang="en" sz="2400">
                <a:solidFill>
                  <a:schemeClr val="dk1"/>
                </a:solidFill>
              </a:rPr>
              <a:t>There is a high positive correlation between the Application amount and the Goods price amount.</a:t>
            </a:r>
            <a:endParaRPr sz="2400">
              <a:solidFill>
                <a:schemeClr val="dk1"/>
              </a:solidFill>
            </a:endParaRPr>
          </a:p>
          <a:p>
            <a:pPr indent="0" lvl="0" marL="0" rtl="0" algn="l">
              <a:spcBef>
                <a:spcPts val="1200"/>
              </a:spcBef>
              <a:spcAft>
                <a:spcPts val="0"/>
              </a:spcAft>
              <a:buNone/>
            </a:pPr>
            <a:r>
              <a:t/>
            </a:r>
            <a:endParaRPr sz="2400">
              <a:solidFill>
                <a:schemeClr val="dk1"/>
              </a:solidFill>
            </a:endParaRPr>
          </a:p>
          <a:p>
            <a:pPr indent="0" lvl="0" marL="0" rtl="0" algn="l">
              <a:spcBef>
                <a:spcPts val="1200"/>
              </a:spcBef>
              <a:spcAft>
                <a:spcPts val="0"/>
              </a:spcAft>
              <a:buNone/>
            </a:pPr>
            <a:r>
              <a:rPr lang="en" sz="2400">
                <a:solidFill>
                  <a:schemeClr val="dk1"/>
                </a:solidFill>
              </a:rPr>
              <a:t>Annuity has a positive impact on the Goods price, credit amount.</a:t>
            </a:r>
            <a:endParaRPr sz="2400">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1" name="Google Shape;441;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2" name="Google Shape;442;p73"/>
          <p:cNvPicPr preferRelativeResize="0"/>
          <p:nvPr/>
        </p:nvPicPr>
        <p:blipFill>
          <a:blip r:embed="rId3">
            <a:alphaModFix/>
          </a:blip>
          <a:stretch>
            <a:fillRect/>
          </a:stretch>
        </p:blipFill>
        <p:spPr>
          <a:xfrm>
            <a:off x="311700" y="445025"/>
            <a:ext cx="8520600" cy="42062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Observation</a:t>
            </a:r>
            <a:endParaRPr sz="3600"/>
          </a:p>
        </p:txBody>
      </p:sp>
      <p:sp>
        <p:nvSpPr>
          <p:cNvPr id="448" name="Google Shape;448;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400"/>
          </a:p>
          <a:p>
            <a:pPr indent="0" lvl="0" marL="0" rtl="0" algn="l">
              <a:spcBef>
                <a:spcPts val="1200"/>
              </a:spcBef>
              <a:spcAft>
                <a:spcPts val="1200"/>
              </a:spcAft>
              <a:buNone/>
            </a:pPr>
            <a:r>
              <a:rPr lang="en" sz="3000">
                <a:solidFill>
                  <a:schemeClr val="dk1"/>
                </a:solidFill>
              </a:rPr>
              <a:t>When the amount credit is low, either, the contract gets cancelled or the contract becomes an unused offer.</a:t>
            </a:r>
            <a:endParaRPr sz="30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Merging the two dataset</a:t>
            </a:r>
            <a:endParaRPr sz="3020"/>
          </a:p>
        </p:txBody>
      </p:sp>
      <p:sp>
        <p:nvSpPr>
          <p:cNvPr id="454" name="Google Shape;45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Performing the merging between application_data and previous_data.</a:t>
            </a:r>
            <a:endParaRPr sz="2200">
              <a:solidFill>
                <a:schemeClr val="dk1"/>
              </a:solidFill>
            </a:endParaRPr>
          </a:p>
          <a:p>
            <a:pPr indent="0" lvl="0" marL="0" rtl="0" algn="l">
              <a:spcBef>
                <a:spcPts val="1200"/>
              </a:spcBef>
              <a:spcAft>
                <a:spcPts val="0"/>
              </a:spcAft>
              <a:buNone/>
            </a:pPr>
            <a:r>
              <a:rPr lang="en" sz="2200">
                <a:solidFill>
                  <a:schemeClr val="dk1"/>
                </a:solidFill>
              </a:rPr>
              <a:t>I prefer to use left join to perform the merge. This will preserve the records from the application_data and would select those rows which have common records from the previous_data.</a:t>
            </a:r>
            <a:endParaRPr sz="2200">
              <a:solidFill>
                <a:schemeClr val="dk1"/>
              </a:solidFill>
            </a:endParaRPr>
          </a:p>
          <a:p>
            <a:pPr indent="0" lvl="0" marL="0" rtl="0" algn="l">
              <a:spcBef>
                <a:spcPts val="1200"/>
              </a:spcBef>
              <a:spcAft>
                <a:spcPts val="1200"/>
              </a:spcAft>
              <a:buNone/>
            </a:pPr>
            <a:r>
              <a:rPr lang="en" sz="2200">
                <a:solidFill>
                  <a:schemeClr val="dk1"/>
                </a:solidFill>
              </a:rPr>
              <a:t>The column used for merging is “SK_ID_CURR”. This is common to both the dataset.</a:t>
            </a:r>
            <a:endParaRPr sz="22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0" name="Google Shape;460;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1" name="Google Shape;461;p76"/>
          <p:cNvPicPr preferRelativeResize="0"/>
          <p:nvPr/>
        </p:nvPicPr>
        <p:blipFill>
          <a:blip r:embed="rId3">
            <a:alphaModFix/>
          </a:blip>
          <a:stretch>
            <a:fillRect/>
          </a:stretch>
        </p:blipFill>
        <p:spPr>
          <a:xfrm rot="-5400000">
            <a:off x="2375851" y="-1652550"/>
            <a:ext cx="4390074" cy="85189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467" name="Google Shape;467;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2400">
              <a:solidFill>
                <a:schemeClr val="dk1"/>
              </a:solidFill>
            </a:endParaRPr>
          </a:p>
          <a:p>
            <a:pPr indent="0" lvl="0" marL="0" rtl="0" algn="l">
              <a:spcBef>
                <a:spcPts val="1200"/>
              </a:spcBef>
              <a:spcAft>
                <a:spcPts val="0"/>
              </a:spcAft>
              <a:buNone/>
            </a:pPr>
            <a:r>
              <a:rPr lang="en" sz="2400">
                <a:solidFill>
                  <a:schemeClr val="dk1"/>
                </a:solidFill>
              </a:rPr>
              <a:t>XAP category has the highest number of approved loans.</a:t>
            </a:r>
            <a:endParaRPr sz="2400">
              <a:solidFill>
                <a:schemeClr val="dk1"/>
              </a:solidFill>
            </a:endParaRPr>
          </a:p>
          <a:p>
            <a:pPr indent="0" lvl="0" marL="0" rtl="0" algn="l">
              <a:spcBef>
                <a:spcPts val="1200"/>
              </a:spcBef>
              <a:spcAft>
                <a:spcPts val="0"/>
              </a:spcAft>
              <a:buNone/>
            </a:pPr>
            <a:r>
              <a:t/>
            </a:r>
            <a:endParaRPr sz="2400">
              <a:solidFill>
                <a:schemeClr val="dk1"/>
              </a:solidFill>
            </a:endParaRPr>
          </a:p>
          <a:p>
            <a:pPr indent="0" lvl="0" marL="0" rtl="0" algn="l">
              <a:spcBef>
                <a:spcPts val="1200"/>
              </a:spcBef>
              <a:spcAft>
                <a:spcPts val="0"/>
              </a:spcAft>
              <a:buNone/>
            </a:pPr>
            <a:r>
              <a:rPr lang="en" sz="2400">
                <a:solidFill>
                  <a:schemeClr val="dk1"/>
                </a:solidFill>
              </a:rPr>
              <a:t>There are no cancelled loans in case of Hobby, money for a third person category and refusal to name the goal category. Further, in these categories there are more refused loans than approved loans.</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3" name="Google Shape;473;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4" name="Google Shape;474;p78"/>
          <p:cNvPicPr preferRelativeResize="0"/>
          <p:nvPr/>
        </p:nvPicPr>
        <p:blipFill>
          <a:blip r:embed="rId3">
            <a:alphaModFix/>
          </a:blip>
          <a:stretch>
            <a:fillRect/>
          </a:stretch>
        </p:blipFill>
        <p:spPr>
          <a:xfrm>
            <a:off x="311700" y="231050"/>
            <a:ext cx="8520601" cy="46512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Observations</a:t>
            </a:r>
            <a:endParaRPr sz="3020"/>
          </a:p>
        </p:txBody>
      </p:sp>
      <p:sp>
        <p:nvSpPr>
          <p:cNvPr id="480" name="Google Shape;480;p79"/>
          <p:cNvSpPr txBox="1"/>
          <p:nvPr>
            <p:ph idx="1" type="body"/>
          </p:nvPr>
        </p:nvSpPr>
        <p:spPr>
          <a:xfrm>
            <a:off x="361925" y="1142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chemeClr val="dk1"/>
              </a:solidFill>
            </a:endParaRPr>
          </a:p>
          <a:p>
            <a:pPr indent="0" lvl="0" marL="0" rtl="0" algn="l">
              <a:spcBef>
                <a:spcPts val="1200"/>
              </a:spcBef>
              <a:spcAft>
                <a:spcPts val="0"/>
              </a:spcAft>
              <a:buNone/>
            </a:pPr>
            <a:r>
              <a:rPr lang="en" sz="2400">
                <a:solidFill>
                  <a:schemeClr val="dk1"/>
                </a:solidFill>
              </a:rPr>
              <a:t>'Buying a home','Buying a land','Buying a new car' and 'Building a house' have higher credit amount.</a:t>
            </a:r>
            <a:endParaRPr sz="2400">
              <a:solidFill>
                <a:schemeClr val="dk1"/>
              </a:solidFill>
            </a:endParaRPr>
          </a:p>
          <a:p>
            <a:pPr indent="0" lvl="0" marL="457200" rtl="0" algn="l">
              <a:spcBef>
                <a:spcPts val="1200"/>
              </a:spcBef>
              <a:spcAft>
                <a:spcPts val="0"/>
              </a:spcAft>
              <a:buNone/>
            </a:pPr>
            <a:r>
              <a:t/>
            </a:r>
            <a:endParaRPr sz="2400">
              <a:solidFill>
                <a:schemeClr val="dk1"/>
              </a:solidFill>
            </a:endParaRPr>
          </a:p>
          <a:p>
            <a:pPr indent="0" lvl="0" marL="0" rtl="0" algn="l">
              <a:spcBef>
                <a:spcPts val="1200"/>
              </a:spcBef>
              <a:spcAft>
                <a:spcPts val="1200"/>
              </a:spcAft>
              <a:buNone/>
            </a:pPr>
            <a:r>
              <a:rPr lang="en" sz="2400">
                <a:solidFill>
                  <a:schemeClr val="dk1"/>
                </a:solidFill>
              </a:rPr>
              <a:t>Money for third person or a Hobby is having less applied for.</a:t>
            </a:r>
            <a:endParaRPr sz="24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6" name="Google Shape;486;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7" name="Google Shape;487;p80"/>
          <p:cNvPicPr preferRelativeResize="0"/>
          <p:nvPr/>
        </p:nvPicPr>
        <p:blipFill>
          <a:blip r:embed="rId3">
            <a:alphaModFix/>
          </a:blip>
          <a:stretch>
            <a:fillRect/>
          </a:stretch>
        </p:blipFill>
        <p:spPr>
          <a:xfrm>
            <a:off x="241100" y="220125"/>
            <a:ext cx="8669601" cy="470324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493" name="Google Shape;493;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45833"/>
              <a:buFont typeface="Arial"/>
              <a:buNone/>
            </a:pPr>
            <a:r>
              <a:rPr lang="en" sz="2400">
                <a:solidFill>
                  <a:srgbClr val="000000"/>
                </a:solidFill>
              </a:rPr>
              <a:t>Married people apply for higher credit amount in case of Target 0 as well as Target 1.</a:t>
            </a:r>
            <a:endParaRPr sz="2400">
              <a:solidFill>
                <a:srgbClr val="000000"/>
              </a:solidFill>
            </a:endParaRPr>
          </a:p>
          <a:p>
            <a:pPr indent="0" lvl="0" marL="0" rtl="0" algn="l">
              <a:spcBef>
                <a:spcPts val="1200"/>
              </a:spcBef>
              <a:spcAft>
                <a:spcPts val="0"/>
              </a:spcAft>
              <a:buClr>
                <a:schemeClr val="dk1"/>
              </a:buClr>
              <a:buSzPct val="45833"/>
              <a:buFont typeface="Arial"/>
              <a:buNone/>
            </a:pPr>
            <a:r>
              <a:rPr lang="en" sz="2400">
                <a:solidFill>
                  <a:srgbClr val="000000"/>
                </a:solidFill>
              </a:rPr>
              <a:t>For the categories of Single and Civil marriage, the credit amount is higher in case of Target 0 than Target 1. Banks can focus more on them.</a:t>
            </a:r>
            <a:endParaRPr sz="2400">
              <a:solidFill>
                <a:srgbClr val="000000"/>
              </a:solidFill>
            </a:endParaRPr>
          </a:p>
          <a:p>
            <a:pPr indent="0" lvl="0" marL="0" rtl="0" algn="l">
              <a:spcBef>
                <a:spcPts val="1200"/>
              </a:spcBef>
              <a:spcAft>
                <a:spcPts val="0"/>
              </a:spcAft>
              <a:buClr>
                <a:schemeClr val="dk1"/>
              </a:buClr>
              <a:buSzPct val="45833"/>
              <a:buFont typeface="Arial"/>
              <a:buNone/>
            </a:pPr>
            <a:r>
              <a:rPr lang="en" sz="2400">
                <a:solidFill>
                  <a:srgbClr val="000000"/>
                </a:solidFill>
              </a:rPr>
              <a:t>For the categories of Widow and Separated, the credit amount is higher in case of Target 1 than Target 0. Banks should focus in a limited manner on them.</a:t>
            </a:r>
            <a:endParaRPr sz="24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Approach - 3</a:t>
            </a:r>
            <a:endParaRPr/>
          </a:p>
        </p:txBody>
      </p:sp>
      <p:sp>
        <p:nvSpPr>
          <p:cNvPr id="91" name="Google Shape;91;p19"/>
          <p:cNvSpPr txBox="1"/>
          <p:nvPr>
            <p:ph idx="1" type="body"/>
          </p:nvPr>
        </p:nvSpPr>
        <p:spPr>
          <a:xfrm>
            <a:off x="311700" y="1152475"/>
            <a:ext cx="8520600" cy="3850500"/>
          </a:xfrm>
          <a:prstGeom prst="rect">
            <a:avLst/>
          </a:prstGeom>
        </p:spPr>
        <p:txBody>
          <a:bodyPr anchorCtr="0" anchor="t" bIns="91425" lIns="91425" spcFirstLastPara="1" rIns="91425" wrap="square" tIns="91425">
            <a:noAutofit/>
          </a:bodyPr>
          <a:lstStyle/>
          <a:p>
            <a:pPr indent="0" lvl="0" marL="0" marR="685800" rtl="0" algn="l">
              <a:spcBef>
                <a:spcPts val="1200"/>
              </a:spcBef>
              <a:spcAft>
                <a:spcPts val="0"/>
              </a:spcAft>
              <a:buNone/>
            </a:pPr>
            <a:r>
              <a:rPr lang="en" sz="2200">
                <a:solidFill>
                  <a:schemeClr val="accent2"/>
                </a:solidFill>
                <a:highlight>
                  <a:schemeClr val="lt1"/>
                </a:highlight>
              </a:rPr>
              <a:t>previous_data - contains the previous records.</a:t>
            </a:r>
            <a:endParaRPr sz="2200">
              <a:solidFill>
                <a:schemeClr val="accent2"/>
              </a:solidFill>
              <a:highlight>
                <a:schemeClr val="lt1"/>
              </a:highlight>
            </a:endParaRPr>
          </a:p>
          <a:p>
            <a:pPr indent="0" lvl="0" marL="0" marR="685800" rtl="0" algn="l">
              <a:spcBef>
                <a:spcPts val="1200"/>
              </a:spcBef>
              <a:spcAft>
                <a:spcPts val="0"/>
              </a:spcAft>
              <a:buClr>
                <a:schemeClr val="dk1"/>
              </a:buClr>
              <a:buSzPts val="1100"/>
              <a:buFont typeface="Arial"/>
              <a:buNone/>
            </a:pPr>
            <a:r>
              <a:rPr lang="en" sz="2200">
                <a:solidFill>
                  <a:schemeClr val="accent2"/>
                </a:solidFill>
                <a:highlight>
                  <a:schemeClr val="lt1"/>
                </a:highlight>
              </a:rPr>
              <a:t>data cleaning and understanding: understanding the features and knowing the data types of the columns, and dropping some unimportant columns.</a:t>
            </a:r>
            <a:endParaRPr sz="2200">
              <a:solidFill>
                <a:schemeClr val="accent2"/>
              </a:solidFill>
              <a:highlight>
                <a:schemeClr val="lt1"/>
              </a:highlight>
            </a:endParaRPr>
          </a:p>
          <a:p>
            <a:pPr indent="0" lvl="0" marL="0" marR="685800" rtl="0" algn="l">
              <a:spcBef>
                <a:spcPts val="1200"/>
              </a:spcBef>
              <a:spcAft>
                <a:spcPts val="0"/>
              </a:spcAft>
              <a:buClr>
                <a:schemeClr val="dk1"/>
              </a:buClr>
              <a:buSzPts val="1100"/>
              <a:buFont typeface="Arial"/>
              <a:buNone/>
            </a:pPr>
            <a:r>
              <a:rPr lang="en" sz="2200">
                <a:solidFill>
                  <a:schemeClr val="accent2"/>
                </a:solidFill>
                <a:highlight>
                  <a:schemeClr val="lt1"/>
                </a:highlight>
              </a:rPr>
              <a:t>Univariate Analysis: Analysing single column</a:t>
            </a:r>
            <a:endParaRPr sz="2200">
              <a:solidFill>
                <a:schemeClr val="accent2"/>
              </a:solidFill>
              <a:highlight>
                <a:schemeClr val="lt1"/>
              </a:highlight>
            </a:endParaRPr>
          </a:p>
          <a:p>
            <a:pPr indent="0" lvl="0" marL="0" marR="685800" rtl="0" algn="l">
              <a:spcBef>
                <a:spcPts val="1200"/>
              </a:spcBef>
              <a:spcAft>
                <a:spcPts val="0"/>
              </a:spcAft>
              <a:buClr>
                <a:schemeClr val="dk1"/>
              </a:buClr>
              <a:buSzPts val="1100"/>
              <a:buFont typeface="Arial"/>
              <a:buNone/>
            </a:pPr>
            <a:r>
              <a:rPr lang="en" sz="2200">
                <a:solidFill>
                  <a:schemeClr val="accent2"/>
                </a:solidFill>
                <a:highlight>
                  <a:schemeClr val="lt1"/>
                </a:highlight>
              </a:rPr>
              <a:t>Bivariate Analysis: Analysing two columns</a:t>
            </a:r>
            <a:endParaRPr sz="2200">
              <a:solidFill>
                <a:schemeClr val="accent2"/>
              </a:solidFill>
              <a:highlight>
                <a:schemeClr val="lt1"/>
              </a:highlight>
            </a:endParaRPr>
          </a:p>
          <a:p>
            <a:pPr indent="0" lvl="0" marL="0" marR="685800" rtl="0" algn="l">
              <a:spcBef>
                <a:spcPts val="1200"/>
              </a:spcBef>
              <a:spcAft>
                <a:spcPts val="0"/>
              </a:spcAft>
              <a:buClr>
                <a:schemeClr val="dk1"/>
              </a:buClr>
              <a:buSzPts val="1100"/>
              <a:buFont typeface="Arial"/>
              <a:buNone/>
            </a:pPr>
            <a:r>
              <a:rPr lang="en" sz="2200">
                <a:solidFill>
                  <a:schemeClr val="accent2"/>
                </a:solidFill>
                <a:highlight>
                  <a:schemeClr val="lt1"/>
                </a:highlight>
              </a:rPr>
              <a:t>Multivariate Analysis: Heatmaps to analyse multiple columns.</a:t>
            </a:r>
            <a:endParaRPr sz="2200">
              <a:solidFill>
                <a:schemeClr val="accent2"/>
              </a:solidFill>
              <a:highlight>
                <a:schemeClr val="lt1"/>
              </a:highlight>
            </a:endParaRPr>
          </a:p>
          <a:p>
            <a:pPr indent="0" lvl="0" marL="0" marR="685800" rtl="0" algn="l">
              <a:spcBef>
                <a:spcPts val="1200"/>
              </a:spcBef>
              <a:spcAft>
                <a:spcPts val="0"/>
              </a:spcAft>
              <a:buClr>
                <a:schemeClr val="dk1"/>
              </a:buClr>
              <a:buSzPts val="1100"/>
              <a:buFont typeface="Arial"/>
              <a:buNone/>
            </a:pPr>
            <a:r>
              <a:t/>
            </a:r>
            <a:endParaRPr sz="2100">
              <a:solidFill>
                <a:schemeClr val="accent2"/>
              </a:solidFill>
              <a:highlight>
                <a:schemeClr val="lt1"/>
              </a:highlight>
            </a:endParaRPr>
          </a:p>
          <a:p>
            <a:pPr indent="0" lvl="0" marL="0" rtl="0" algn="l">
              <a:spcBef>
                <a:spcPts val="10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Final Recommendations</a:t>
            </a:r>
            <a:endParaRPr sz="3020"/>
          </a:p>
        </p:txBody>
      </p:sp>
      <p:sp>
        <p:nvSpPr>
          <p:cNvPr id="499" name="Google Shape;499;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46710" lvl="0" marL="457200" rtl="0" algn="l">
              <a:spcBef>
                <a:spcPts val="0"/>
              </a:spcBef>
              <a:spcAft>
                <a:spcPts val="0"/>
              </a:spcAft>
              <a:buClr>
                <a:schemeClr val="dk1"/>
              </a:buClr>
              <a:buSzPct val="100000"/>
              <a:buChar char="●"/>
            </a:pPr>
            <a:r>
              <a:rPr lang="en" sz="2400">
                <a:solidFill>
                  <a:schemeClr val="dk1"/>
                </a:solidFill>
              </a:rPr>
              <a:t>‘Student’ ,’pensioner’ and ‘Businessman’ in general should be focussed more.</a:t>
            </a:r>
            <a:endParaRPr sz="2400">
              <a:solidFill>
                <a:schemeClr val="dk1"/>
              </a:solidFill>
            </a:endParaRPr>
          </a:p>
          <a:p>
            <a:pPr indent="-346710" lvl="0" marL="457200" rtl="0" algn="l">
              <a:spcBef>
                <a:spcPts val="0"/>
              </a:spcBef>
              <a:spcAft>
                <a:spcPts val="0"/>
              </a:spcAft>
              <a:buClr>
                <a:schemeClr val="dk1"/>
              </a:buClr>
              <a:buSzPct val="100000"/>
              <a:buChar char="●"/>
            </a:pPr>
            <a:r>
              <a:rPr lang="en" sz="2400">
                <a:solidFill>
                  <a:schemeClr val="dk1"/>
                </a:solidFill>
              </a:rPr>
              <a:t>Banks should focus less on the working income type as they have more unsuccessful payments.</a:t>
            </a:r>
            <a:endParaRPr sz="2400">
              <a:solidFill>
                <a:schemeClr val="dk1"/>
              </a:solidFill>
            </a:endParaRPr>
          </a:p>
          <a:p>
            <a:pPr indent="-346710" lvl="0" marL="457200" rtl="0" algn="l">
              <a:spcBef>
                <a:spcPts val="0"/>
              </a:spcBef>
              <a:spcAft>
                <a:spcPts val="0"/>
              </a:spcAft>
              <a:buClr>
                <a:schemeClr val="dk1"/>
              </a:buClr>
              <a:buSzPct val="100000"/>
              <a:buChar char="●"/>
            </a:pPr>
            <a:r>
              <a:rPr lang="en" sz="2400">
                <a:solidFill>
                  <a:schemeClr val="dk1"/>
                </a:solidFill>
              </a:rPr>
              <a:t>Widows and Separated with higher credit amount are likely to default.</a:t>
            </a:r>
            <a:endParaRPr sz="2400">
              <a:solidFill>
                <a:schemeClr val="dk1"/>
              </a:solidFill>
            </a:endParaRPr>
          </a:p>
          <a:p>
            <a:pPr indent="-346710" lvl="0" marL="457200" rtl="0" algn="l">
              <a:spcBef>
                <a:spcPts val="0"/>
              </a:spcBef>
              <a:spcAft>
                <a:spcPts val="0"/>
              </a:spcAft>
              <a:buClr>
                <a:schemeClr val="dk1"/>
              </a:buClr>
              <a:buSzPct val="100000"/>
              <a:buChar char="●"/>
            </a:pPr>
            <a:r>
              <a:rPr lang="en" sz="2400">
                <a:solidFill>
                  <a:schemeClr val="dk1"/>
                </a:solidFill>
              </a:rPr>
              <a:t>Those family guys should be contacted more who have a large family size and are seeking high credit amount as they are less likely to default.</a:t>
            </a:r>
            <a:endParaRPr sz="2400">
              <a:solidFill>
                <a:schemeClr val="dk1"/>
              </a:solidFill>
            </a:endParaRPr>
          </a:p>
          <a:p>
            <a:pPr indent="-346710" lvl="0" marL="457200" rtl="0" algn="l">
              <a:spcBef>
                <a:spcPts val="0"/>
              </a:spcBef>
              <a:spcAft>
                <a:spcPts val="0"/>
              </a:spcAft>
              <a:buClr>
                <a:schemeClr val="dk1"/>
              </a:buClr>
              <a:buSzPct val="100000"/>
              <a:buChar char="●"/>
            </a:pPr>
            <a:r>
              <a:rPr lang="en" sz="2400">
                <a:solidFill>
                  <a:schemeClr val="dk1"/>
                </a:solidFill>
              </a:rPr>
              <a:t>Banks should avoid giving cash loan for XAP purpose.</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Application_data Dataset</a:t>
            </a:r>
            <a:endParaRPr sz="30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400">
                <a:solidFill>
                  <a:schemeClr val="dk1"/>
                </a:solidFill>
              </a:rPr>
              <a:t>There are 122 columns and 3,07,511 rows in the dataset.</a:t>
            </a:r>
            <a:endParaRPr sz="2400">
              <a:solidFill>
                <a:schemeClr val="dk1"/>
              </a:solidFill>
            </a:endParaRPr>
          </a:p>
          <a:p>
            <a:pPr indent="0" lvl="0" marL="0" rtl="0" algn="l">
              <a:spcBef>
                <a:spcPts val="1200"/>
              </a:spcBef>
              <a:spcAft>
                <a:spcPts val="0"/>
              </a:spcAft>
              <a:buNone/>
            </a:pPr>
            <a:r>
              <a:rPr lang="en" sz="2400">
                <a:solidFill>
                  <a:schemeClr val="dk1"/>
                </a:solidFill>
              </a:rPr>
              <a:t>We attempt to understand the datatypes of different columns. There are a lot of unnecessary columns which do not have an impact on the analysis. We would drop all such columns.</a:t>
            </a:r>
            <a:endParaRPr sz="2400">
              <a:solidFill>
                <a:schemeClr val="dk1"/>
              </a:solidFill>
            </a:endParaRPr>
          </a:p>
          <a:p>
            <a:pPr indent="0" lvl="0" marL="0" rtl="0" algn="l">
              <a:spcBef>
                <a:spcPts val="1200"/>
              </a:spcBef>
              <a:spcAft>
                <a:spcPts val="0"/>
              </a:spcAft>
              <a:buNone/>
            </a:pPr>
            <a:r>
              <a:rPr lang="en" sz="2400">
                <a:solidFill>
                  <a:schemeClr val="dk1"/>
                </a:solidFill>
              </a:rPr>
              <a:t>We are finally left with 26 columns, which is good enough for our analysis. </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271250" y="445025"/>
            <a:ext cx="8561051" cy="422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