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Gill Sans" panose="020B0604020202020204" charset="0"/>
      <p:regular r:id="rId19"/>
      <p:bold r:id="rId20"/>
    </p:embeddedFont>
    <p:embeddedFont>
      <p:font typeface="Lato"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B6CE1F-626F-48ED-A784-FF24B103F20C}">
  <a:tblStyle styleId="{09B6CE1F-626F-48ED-A784-FF24B103F20C}"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4d52c299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e4d52c299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7" name="Google Shape;37;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0" name="Google Shape;40;p5"/>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4" name="Google Shape;44;p6"/>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5" name="Google Shape;45;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7"/>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7"/>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4" name="Google Shape;54;p7"/>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5" name="Google Shape;55;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395167" y="802298"/>
            <a:ext cx="9659686" cy="2541431"/>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ct val="100000"/>
              <a:buFont typeface="Gill Sans"/>
              <a:buNone/>
            </a:pPr>
            <a:r>
              <a:rPr lang="en-US" dirty="0"/>
              <a:t>EQUITY RESEARCH REPORT OF ICICI BANK LTD.</a:t>
            </a:r>
            <a:endParaRPr dirty="0"/>
          </a:p>
        </p:txBody>
      </p:sp>
      <p:sp>
        <p:nvSpPr>
          <p:cNvPr id="101" name="Google Shape;101;p13"/>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0"/>
              </a:spcBef>
              <a:spcAft>
                <a:spcPts val="0"/>
              </a:spcAft>
              <a:buSzPts val="1800"/>
              <a:buNone/>
            </a:pPr>
            <a:r>
              <a:rPr lang="en-US" dirty="0">
                <a:solidFill>
                  <a:srgbClr val="00B050"/>
                </a:solidFill>
              </a:rPr>
              <a:t>BY HARJAP SINGH AND SATVIK CHANDRA SHUKLA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94"/>
        <p:cNvGrpSpPr/>
        <p:nvPr/>
      </p:nvGrpSpPr>
      <p:grpSpPr>
        <a:xfrm>
          <a:off x="0" y="0"/>
          <a:ext cx="0" cy="0"/>
          <a:chOff x="0" y="0"/>
          <a:chExt cx="0" cy="0"/>
        </a:xfrm>
      </p:grpSpPr>
      <p:sp>
        <p:nvSpPr>
          <p:cNvPr id="195" name="Google Shape;195;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6" name="Google Shape;196;p22"/>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97" name="Google Shape;197;p2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98" name="Google Shape;198;p2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99" name="Google Shape;199;p22"/>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0" name="Google Shape;200;p22"/>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1" name="Google Shape;201;p22"/>
          <p:cNvSpPr txBox="1">
            <a:spLocks noGrp="1"/>
          </p:cNvSpPr>
          <p:nvPr>
            <p:ph type="title"/>
          </p:nvPr>
        </p:nvSpPr>
        <p:spPr>
          <a:xfrm>
            <a:off x="1030702" y="21915"/>
            <a:ext cx="1527674" cy="585253"/>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ROCE</a:t>
            </a:r>
            <a:endParaRPr/>
          </a:p>
        </p:txBody>
      </p:sp>
      <p:cxnSp>
        <p:nvCxnSpPr>
          <p:cNvPr id="202" name="Google Shape;202;p22"/>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03" name="Google Shape;203;p22"/>
          <p:cNvGrpSpPr/>
          <p:nvPr/>
        </p:nvGrpSpPr>
        <p:grpSpPr>
          <a:xfrm>
            <a:off x="3979389" y="482171"/>
            <a:ext cx="7560115" cy="5149101"/>
            <a:chOff x="3979389" y="482171"/>
            <a:chExt cx="7560115" cy="5149101"/>
          </a:xfrm>
        </p:grpSpPr>
        <p:sp>
          <p:nvSpPr>
            <p:cNvPr id="204" name="Google Shape;204;p22"/>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5" name="Google Shape;205;p22"/>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06" name="Google Shape;206;p22"/>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07" name="Google Shape;207;p22" descr="Chart, line chart&#10;&#10;Description automatically generated"/>
          <p:cNvPicPr preferRelativeResize="0"/>
          <p:nvPr/>
        </p:nvPicPr>
        <p:blipFill rotWithShape="1">
          <a:blip r:embed="rId4">
            <a:alphaModFix/>
          </a:blip>
          <a:srcRect/>
          <a:stretch/>
        </p:blipFill>
        <p:spPr>
          <a:xfrm>
            <a:off x="4618374" y="1158011"/>
            <a:ext cx="6282919" cy="3782840"/>
          </a:xfrm>
          <a:prstGeom prst="rect">
            <a:avLst/>
          </a:prstGeom>
          <a:noFill/>
          <a:ln>
            <a:noFill/>
          </a:ln>
        </p:spPr>
      </p:pic>
      <p:pic>
        <p:nvPicPr>
          <p:cNvPr id="208" name="Google Shape;208;p22"/>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09" name="Google Shape;209;p22"/>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210" name="Google Shape;210;p22"/>
          <p:cNvPicPr preferRelativeResize="0"/>
          <p:nvPr/>
        </p:nvPicPr>
        <p:blipFill rotWithShape="1">
          <a:blip r:embed="rId5">
            <a:alphaModFix/>
          </a:blip>
          <a:srcRect/>
          <a:stretch/>
        </p:blipFill>
        <p:spPr>
          <a:xfrm>
            <a:off x="684133" y="2333015"/>
            <a:ext cx="2799087" cy="19928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14"/>
        <p:cNvGrpSpPr/>
        <p:nvPr/>
      </p:nvGrpSpPr>
      <p:grpSpPr>
        <a:xfrm>
          <a:off x="0" y="0"/>
          <a:ext cx="0" cy="0"/>
          <a:chOff x="0" y="0"/>
          <a:chExt cx="0" cy="0"/>
        </a:xfrm>
      </p:grpSpPr>
      <p:sp>
        <p:nvSpPr>
          <p:cNvPr id="215" name="Google Shape;215;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6" name="Google Shape;216;p23"/>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17" name="Google Shape;217;p2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218" name="Google Shape;218;p23"/>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219" name="Google Shape;219;p23"/>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0" name="Google Shape;220;p2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1" name="Google Shape;221;p23"/>
          <p:cNvSpPr txBox="1">
            <a:spLocks noGrp="1"/>
          </p:cNvSpPr>
          <p:nvPr>
            <p:ph type="title"/>
          </p:nvPr>
        </p:nvSpPr>
        <p:spPr>
          <a:xfrm>
            <a:off x="94181" y="31068"/>
            <a:ext cx="4205416" cy="1133487"/>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DEBT TO EQUITY RATIO</a:t>
            </a:r>
            <a:endParaRPr/>
          </a:p>
        </p:txBody>
      </p:sp>
      <p:cxnSp>
        <p:nvCxnSpPr>
          <p:cNvPr id="222" name="Google Shape;222;p23"/>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23" name="Google Shape;223;p23"/>
          <p:cNvGrpSpPr/>
          <p:nvPr/>
        </p:nvGrpSpPr>
        <p:grpSpPr>
          <a:xfrm>
            <a:off x="3979389" y="482171"/>
            <a:ext cx="7560115" cy="5149101"/>
            <a:chOff x="3979389" y="482171"/>
            <a:chExt cx="7560115" cy="5149101"/>
          </a:xfrm>
        </p:grpSpPr>
        <p:sp>
          <p:nvSpPr>
            <p:cNvPr id="224" name="Google Shape;224;p23"/>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5" name="Google Shape;225;p23"/>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26" name="Google Shape;226;p23"/>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27" name="Google Shape;227;p23" descr="Chart, timeline, funnel chart&#10;&#10;Description automatically generated"/>
          <p:cNvPicPr preferRelativeResize="0"/>
          <p:nvPr/>
        </p:nvPicPr>
        <p:blipFill rotWithShape="1">
          <a:blip r:embed="rId4">
            <a:alphaModFix/>
          </a:blip>
          <a:srcRect/>
          <a:stretch/>
        </p:blipFill>
        <p:spPr>
          <a:xfrm>
            <a:off x="4618374" y="1164555"/>
            <a:ext cx="6282919" cy="3769751"/>
          </a:xfrm>
          <a:prstGeom prst="rect">
            <a:avLst/>
          </a:prstGeom>
          <a:noFill/>
          <a:ln>
            <a:noFill/>
          </a:ln>
        </p:spPr>
      </p:pic>
      <p:pic>
        <p:nvPicPr>
          <p:cNvPr id="228" name="Google Shape;228;p23"/>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29" name="Google Shape;229;p2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230" name="Google Shape;230;p23"/>
          <p:cNvPicPr preferRelativeResize="0"/>
          <p:nvPr/>
        </p:nvPicPr>
        <p:blipFill rotWithShape="1">
          <a:blip r:embed="rId5">
            <a:alphaModFix/>
          </a:blip>
          <a:srcRect/>
          <a:stretch/>
        </p:blipFill>
        <p:spPr>
          <a:xfrm>
            <a:off x="658997" y="2611312"/>
            <a:ext cx="2823919" cy="22038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4"/>
          <p:cNvSpPr txBox="1">
            <a:spLocks noGrp="1"/>
          </p:cNvSpPr>
          <p:nvPr>
            <p:ph type="title"/>
          </p:nvPr>
        </p:nvSpPr>
        <p:spPr>
          <a:xfrm>
            <a:off x="1251053" y="2414"/>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SOME NOTABLE REMARKS:</a:t>
            </a:r>
            <a:endParaRPr/>
          </a:p>
        </p:txBody>
      </p:sp>
      <p:sp>
        <p:nvSpPr>
          <p:cNvPr id="236" name="Google Shape;236;p24"/>
          <p:cNvSpPr txBox="1">
            <a:spLocks noGrp="1"/>
          </p:cNvSpPr>
          <p:nvPr>
            <p:ph type="body" idx="1"/>
          </p:nvPr>
        </p:nvSpPr>
        <p:spPr>
          <a:xfrm>
            <a:off x="1203211" y="1178739"/>
            <a:ext cx="10427905" cy="4674465"/>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120000"/>
              </a:lnSpc>
              <a:spcBef>
                <a:spcPts val="0"/>
              </a:spcBef>
              <a:spcAft>
                <a:spcPts val="0"/>
              </a:spcAft>
              <a:buSzPct val="100000"/>
              <a:buChar char="•"/>
            </a:pPr>
            <a:r>
              <a:rPr lang="en-US"/>
              <a:t>High return of equity as compare to peers definitely attracts the people ,that is  the reason , it continously rises in stock market  (market value per share is 649 (present time) .</a:t>
            </a:r>
            <a:endParaRPr/>
          </a:p>
          <a:p>
            <a:pPr marL="228600" lvl="0" indent="-228600" algn="l" rtl="0">
              <a:lnSpc>
                <a:spcPct val="120000"/>
              </a:lnSpc>
              <a:spcBef>
                <a:spcPts val="1000"/>
              </a:spcBef>
              <a:spcAft>
                <a:spcPts val="0"/>
              </a:spcAft>
              <a:buSzPct val="100000"/>
              <a:buChar char="•"/>
            </a:pPr>
            <a:r>
              <a:rPr lang="en-US"/>
              <a:t>ICICI as being old bank ,  having already the experience of crisis of 2008 , which gives it sharp edge over dealing with harsh conditions.</a:t>
            </a: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120650" algn="l" rtl="0">
              <a:lnSpc>
                <a:spcPct val="120000"/>
              </a:lnSpc>
              <a:spcBef>
                <a:spcPts val="1000"/>
              </a:spcBef>
              <a:spcAft>
                <a:spcPts val="0"/>
              </a:spcAft>
              <a:buSzPct val="100000"/>
              <a:buNone/>
            </a:pPr>
            <a:endParaRPr/>
          </a:p>
          <a:p>
            <a:pPr marL="228600" lvl="0" indent="-228600" algn="l" rtl="0">
              <a:lnSpc>
                <a:spcPct val="120000"/>
              </a:lnSpc>
              <a:spcBef>
                <a:spcPts val="1000"/>
              </a:spcBef>
              <a:spcAft>
                <a:spcPts val="0"/>
              </a:spcAft>
              <a:buSzPct val="100000"/>
              <a:buChar char="•"/>
            </a:pPr>
            <a:r>
              <a:rPr lang="en-US"/>
              <a:t>The above ratios  are representing the data in past 5 years in decreasing order which tell that company is employ friendly  and its contuiously growing branches may help it  support in crisis.(as all countries have different situations, it  may have lost in one which may be balance by the profit in other  country )</a:t>
            </a:r>
            <a:endParaRPr/>
          </a:p>
        </p:txBody>
      </p:sp>
      <p:sp>
        <p:nvSpPr>
          <p:cNvPr id="237" name="Google Shape;237;p24"/>
          <p:cNvSpPr txBox="1"/>
          <p:nvPr/>
        </p:nvSpPr>
        <p:spPr>
          <a:xfrm flipH="1">
            <a:off x="4641274" y="3200400"/>
            <a:ext cx="83126" cy="783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graphicFrame>
        <p:nvGraphicFramePr>
          <p:cNvPr id="238" name="Google Shape;238;p24"/>
          <p:cNvGraphicFramePr/>
          <p:nvPr/>
        </p:nvGraphicFramePr>
        <p:xfrm>
          <a:off x="50131" y="2923562"/>
          <a:ext cx="12179425" cy="777240"/>
        </p:xfrm>
        <a:graphic>
          <a:graphicData uri="http://schemas.openxmlformats.org/drawingml/2006/table">
            <a:tbl>
              <a:tblPr firstRow="1" bandRow="1">
                <a:noFill/>
                <a:tableStyleId>{09B6CE1F-626F-48ED-A784-FF24B103F20C}</a:tableStyleId>
              </a:tblPr>
              <a:tblGrid>
                <a:gridCol w="2979750">
                  <a:extLst>
                    <a:ext uri="{9D8B030D-6E8A-4147-A177-3AD203B41FA5}">
                      <a16:colId xmlns:a16="http://schemas.microsoft.com/office/drawing/2014/main" val="20000"/>
                    </a:ext>
                  </a:extLst>
                </a:gridCol>
                <a:gridCol w="1228225">
                  <a:extLst>
                    <a:ext uri="{9D8B030D-6E8A-4147-A177-3AD203B41FA5}">
                      <a16:colId xmlns:a16="http://schemas.microsoft.com/office/drawing/2014/main" val="20001"/>
                    </a:ext>
                  </a:extLst>
                </a:gridCol>
                <a:gridCol w="2042850">
                  <a:extLst>
                    <a:ext uri="{9D8B030D-6E8A-4147-A177-3AD203B41FA5}">
                      <a16:colId xmlns:a16="http://schemas.microsoft.com/office/drawing/2014/main" val="20002"/>
                    </a:ext>
                  </a:extLst>
                </a:gridCol>
                <a:gridCol w="2009125">
                  <a:extLst>
                    <a:ext uri="{9D8B030D-6E8A-4147-A177-3AD203B41FA5}">
                      <a16:colId xmlns:a16="http://schemas.microsoft.com/office/drawing/2014/main" val="20003"/>
                    </a:ext>
                  </a:extLst>
                </a:gridCol>
                <a:gridCol w="1892475">
                  <a:extLst>
                    <a:ext uri="{9D8B030D-6E8A-4147-A177-3AD203B41FA5}">
                      <a16:colId xmlns:a16="http://schemas.microsoft.com/office/drawing/2014/main" val="20004"/>
                    </a:ext>
                  </a:extLst>
                </a:gridCol>
                <a:gridCol w="2027000">
                  <a:extLst>
                    <a:ext uri="{9D8B030D-6E8A-4147-A177-3AD203B41FA5}">
                      <a16:colId xmlns:a16="http://schemas.microsoft.com/office/drawing/2014/main" val="20005"/>
                    </a:ext>
                  </a:extLst>
                </a:gridCol>
              </a:tblGrid>
              <a:tr h="769825">
                <a:tc>
                  <a:txBody>
                    <a:bodyPr/>
                    <a:lstStyle/>
                    <a:p>
                      <a:pPr marL="0" marR="0" lvl="0" indent="0" algn="l"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Business/ Branches (Rs.)</a:t>
                      </a:r>
                      <a:endParaRPr sz="1800" b="1" i="0" u="none" strike="noStrike" cap="none">
                        <a:latin typeface="Gill Sans"/>
                        <a:ea typeface="Gill Sans"/>
                        <a:cs typeface="Gill Sans"/>
                        <a:sym typeface="Gill Sans"/>
                      </a:endParaRPr>
                    </a:p>
                  </a:txBody>
                  <a:tcPr marL="66675" marR="66675" marT="114300" marB="114300"/>
                </a:tc>
                <a:tc>
                  <a:txBody>
                    <a:bodyPr/>
                    <a:lstStyle/>
                    <a:p>
                      <a:pPr marL="0" marR="0" lvl="0" indent="0" algn="r" rtl="0">
                        <a:spcBef>
                          <a:spcPts val="0"/>
                        </a:spcBef>
                        <a:spcAft>
                          <a:spcPts val="0"/>
                        </a:spcAft>
                        <a:buNone/>
                      </a:pPr>
                      <a:r>
                        <a:rPr lang="en-US" sz="1800" u="none" strike="noStrike" cap="none"/>
                        <a:t>-</a:t>
                      </a:r>
                      <a:endParaRPr/>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2,660,140,804.47</a:t>
                      </a:r>
                      <a:endParaRPr sz="1800" u="none" strike="noStrike" cap="none"/>
                    </a:p>
                  </a:txBody>
                  <a:tcPr marL="66675" marR="66675" marT="114300" marB="114300"/>
                </a:tc>
                <a:tc>
                  <a:txBody>
                    <a:bodyPr/>
                    <a:lstStyle/>
                    <a:p>
                      <a:pPr marL="0" marR="0" lvl="0" indent="0" algn="r" rtl="0">
                        <a:lnSpc>
                          <a:spcPct val="100000"/>
                        </a:lnSpc>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2,543,221,694.30</a:t>
                      </a:r>
                      <a:endParaRPr/>
                    </a:p>
                    <a:p>
                      <a:pPr marL="0" marR="0" lvl="0" indent="0" algn="r" rtl="0">
                        <a:spcBef>
                          <a:spcPts val="0"/>
                        </a:spcBef>
                        <a:spcAft>
                          <a:spcPts val="0"/>
                        </a:spcAft>
                        <a:buClr>
                          <a:schemeClr val="dk1"/>
                        </a:buClr>
                        <a:buSzPts val="1800"/>
                        <a:buFont typeface="Gill Sans"/>
                        <a:buNone/>
                      </a:pPr>
                      <a:endParaRPr sz="1800" u="none" strike="noStrike" cap="none"/>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2,205,404,754.67</a:t>
                      </a:r>
                      <a:endParaRPr sz="1800" u="none" strike="noStrike" cap="none"/>
                    </a:p>
                  </a:txBody>
                  <a:tcPr marL="66675" marR="66675" marT="114300" marB="114300"/>
                </a:tc>
                <a:tc>
                  <a:txBody>
                    <a:bodyPr/>
                    <a:lstStyle/>
                    <a:p>
                      <a:pPr marL="0" marR="0" lvl="0" indent="0" algn="r" rtl="0">
                        <a:spcBef>
                          <a:spcPts val="0"/>
                        </a:spcBef>
                        <a:spcAft>
                          <a:spcPts val="0"/>
                        </a:spcAft>
                        <a:buClr>
                          <a:schemeClr val="dk1"/>
                        </a:buClr>
                        <a:buSzPts val="1800"/>
                        <a:buFont typeface="Gill Sans"/>
                        <a:buNone/>
                      </a:pPr>
                      <a:r>
                        <a:rPr lang="en-US" sz="1800" b="1" i="0" u="none" strike="noStrike" cap="none">
                          <a:latin typeface="Gill Sans"/>
                          <a:ea typeface="Gill Sans"/>
                          <a:cs typeface="Gill Sans"/>
                          <a:sym typeface="Gill Sans"/>
                        </a:rPr>
                        <a:t>1,967,569,379.38</a:t>
                      </a:r>
                      <a:endParaRPr sz="1800" u="none" strike="noStrike" cap="none"/>
                    </a:p>
                  </a:txBody>
                  <a:tcPr marL="66675" marR="66675" marT="114300" marB="114300"/>
                </a:tc>
                <a:extLst>
                  <a:ext uri="{0D108BD9-81ED-4DB2-BD59-A6C34878D82A}">
                    <a16:rowId xmlns:a16="http://schemas.microsoft.com/office/drawing/2014/main" val="10000"/>
                  </a:ext>
                </a:extLst>
              </a:tr>
            </a:tbl>
          </a:graphicData>
        </a:graphic>
      </p:graphicFrame>
      <p:graphicFrame>
        <p:nvGraphicFramePr>
          <p:cNvPr id="239" name="Google Shape;239;p24"/>
          <p:cNvGraphicFramePr/>
          <p:nvPr/>
        </p:nvGraphicFramePr>
        <p:xfrm>
          <a:off x="60158" y="2496552"/>
          <a:ext cx="12179375" cy="502920"/>
        </p:xfrm>
        <a:graphic>
          <a:graphicData uri="http://schemas.openxmlformats.org/drawingml/2006/table">
            <a:tbl>
              <a:tblPr firstRow="1" bandRow="1">
                <a:noFill/>
                <a:tableStyleId>{09B6CE1F-626F-48ED-A784-FF24B103F20C}</a:tableStyleId>
              </a:tblPr>
              <a:tblGrid>
                <a:gridCol w="2979750">
                  <a:extLst>
                    <a:ext uri="{9D8B030D-6E8A-4147-A177-3AD203B41FA5}">
                      <a16:colId xmlns:a16="http://schemas.microsoft.com/office/drawing/2014/main" val="20000"/>
                    </a:ext>
                  </a:extLst>
                </a:gridCol>
                <a:gridCol w="1203150">
                  <a:extLst>
                    <a:ext uri="{9D8B030D-6E8A-4147-A177-3AD203B41FA5}">
                      <a16:colId xmlns:a16="http://schemas.microsoft.com/office/drawing/2014/main" val="20001"/>
                    </a:ext>
                  </a:extLst>
                </a:gridCol>
                <a:gridCol w="2042850">
                  <a:extLst>
                    <a:ext uri="{9D8B030D-6E8A-4147-A177-3AD203B41FA5}">
                      <a16:colId xmlns:a16="http://schemas.microsoft.com/office/drawing/2014/main" val="20002"/>
                    </a:ext>
                  </a:extLst>
                </a:gridCol>
                <a:gridCol w="2034175">
                  <a:extLst>
                    <a:ext uri="{9D8B030D-6E8A-4147-A177-3AD203B41FA5}">
                      <a16:colId xmlns:a16="http://schemas.microsoft.com/office/drawing/2014/main" val="20003"/>
                    </a:ext>
                  </a:extLst>
                </a:gridCol>
                <a:gridCol w="1892475">
                  <a:extLst>
                    <a:ext uri="{9D8B030D-6E8A-4147-A177-3AD203B41FA5}">
                      <a16:colId xmlns:a16="http://schemas.microsoft.com/office/drawing/2014/main" val="20004"/>
                    </a:ext>
                  </a:extLst>
                </a:gridCol>
                <a:gridCol w="2026975">
                  <a:extLst>
                    <a:ext uri="{9D8B030D-6E8A-4147-A177-3AD203B41FA5}">
                      <a16:colId xmlns:a16="http://schemas.microsoft.com/office/drawing/2014/main" val="20005"/>
                    </a:ext>
                  </a:extLst>
                </a:gridCol>
              </a:tblGrid>
              <a:tr h="0">
                <a:tc>
                  <a:txBody>
                    <a:bodyPr/>
                    <a:lstStyle/>
                    <a:p>
                      <a:pPr marL="0" marR="0" lvl="0" indent="0" algn="l" rtl="0">
                        <a:spcBef>
                          <a:spcPts val="0"/>
                        </a:spcBef>
                        <a:spcAft>
                          <a:spcPts val="0"/>
                        </a:spcAft>
                        <a:buNone/>
                      </a:pPr>
                      <a:r>
                        <a:rPr lang="en-US" sz="1800" u="none" strike="noStrike" cap="none"/>
                        <a:t>Net Profit/ Employee (Rs.)</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a:t>
                      </a:r>
                      <a:endParaRPr/>
                    </a:p>
                  </a:txBody>
                  <a:tcPr marL="66675" marR="66675" marT="114300" marB="114300"/>
                </a:tc>
                <a:tc>
                  <a:txBody>
                    <a:bodyPr/>
                    <a:lstStyle/>
                    <a:p>
                      <a:pPr marL="0" marR="0" lvl="0" indent="0" algn="r" rtl="0">
                        <a:spcBef>
                          <a:spcPts val="0"/>
                        </a:spcBef>
                        <a:spcAft>
                          <a:spcPts val="0"/>
                        </a:spcAft>
                        <a:buNone/>
                      </a:pPr>
                      <a:r>
                        <a:rPr lang="en-US" sz="1800" u="none" strike="noStrike" cap="none"/>
                        <a:t>798,519.16</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387,642.38</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819,281.33</a:t>
                      </a:r>
                      <a:endParaRPr sz="1800" u="none" strike="noStrike" cap="none">
                        <a:solidFill>
                          <a:srgbClr val="333333"/>
                        </a:solidFill>
                        <a:latin typeface="Lato"/>
                        <a:ea typeface="Lato"/>
                        <a:cs typeface="Lato"/>
                        <a:sym typeface="Lato"/>
                      </a:endParaRPr>
                    </a:p>
                  </a:txBody>
                  <a:tcPr marL="66675" marR="66675" marT="114300" marB="114300"/>
                </a:tc>
                <a:tc>
                  <a:txBody>
                    <a:bodyPr/>
                    <a:lstStyle/>
                    <a:p>
                      <a:pPr marL="0" marR="0" lvl="0" indent="0" algn="r" rtl="0">
                        <a:spcBef>
                          <a:spcPts val="0"/>
                        </a:spcBef>
                        <a:spcAft>
                          <a:spcPts val="0"/>
                        </a:spcAft>
                        <a:buNone/>
                      </a:pPr>
                      <a:r>
                        <a:rPr lang="en-US" sz="1800" u="none" strike="noStrike" cap="none"/>
                        <a:t>1,183,120.75</a:t>
                      </a:r>
                      <a:endParaRPr sz="1800" u="none" strike="noStrike" cap="none">
                        <a:solidFill>
                          <a:srgbClr val="333333"/>
                        </a:solidFill>
                        <a:latin typeface="Lato"/>
                        <a:ea typeface="Lato"/>
                        <a:cs typeface="Lato"/>
                        <a:sym typeface="Lato"/>
                      </a:endParaRPr>
                    </a:p>
                  </a:txBody>
                  <a:tcPr marL="66675" marR="66675" marT="114300" marB="114300"/>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SOME COMPARISON</a:t>
            </a:r>
            <a:endParaRPr/>
          </a:p>
        </p:txBody>
      </p:sp>
      <p:graphicFrame>
        <p:nvGraphicFramePr>
          <p:cNvPr id="245" name="Google Shape;245;p25"/>
          <p:cNvGraphicFramePr/>
          <p:nvPr/>
        </p:nvGraphicFramePr>
        <p:xfrm>
          <a:off x="20052" y="-10027"/>
          <a:ext cx="12182625" cy="2316935"/>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454375">
                <a:tc>
                  <a:txBody>
                    <a:bodyPr/>
                    <a:lstStyle/>
                    <a:p>
                      <a:pPr marL="0" marR="0" lvl="0" indent="0" algn="l" rtl="0">
                        <a:spcBef>
                          <a:spcPts val="0"/>
                        </a:spcBef>
                        <a:spcAft>
                          <a:spcPts val="0"/>
                        </a:spcAft>
                        <a:buNone/>
                      </a:pPr>
                      <a:r>
                        <a:rPr lang="en-US" sz="1800" u="none" strike="noStrike" cap="none"/>
                        <a:t>ICICI Bank</a:t>
                      </a:r>
                      <a:endParaRPr/>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704300">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20.46</a:t>
                      </a:r>
                      <a:endParaRPr/>
                    </a:p>
                  </a:txBody>
                  <a:tcPr marL="91450" marR="91450" marT="45725" marB="45725"/>
                </a:tc>
                <a:tc>
                  <a:txBody>
                    <a:bodyPr/>
                    <a:lstStyle/>
                    <a:p>
                      <a:pPr marL="0" marR="0" lvl="0" indent="0" algn="l" rtl="0">
                        <a:spcBef>
                          <a:spcPts val="0"/>
                        </a:spcBef>
                        <a:spcAft>
                          <a:spcPts val="0"/>
                        </a:spcAft>
                        <a:buNone/>
                      </a:pPr>
                      <a:r>
                        <a:rPr lang="en-US" sz="1800"/>
                        <a:t>10.60</a:t>
                      </a:r>
                      <a:endParaRPr/>
                    </a:p>
                  </a:txBody>
                  <a:tcPr marL="91450" marR="91450" marT="45725" marB="45725"/>
                </a:tc>
                <a:tc>
                  <a:txBody>
                    <a:bodyPr/>
                    <a:lstStyle/>
                    <a:p>
                      <a:pPr marL="0" marR="0" lvl="0" indent="0" algn="l" rtl="0">
                        <a:spcBef>
                          <a:spcPts val="0"/>
                        </a:spcBef>
                        <a:spcAft>
                          <a:spcPts val="0"/>
                        </a:spcAft>
                        <a:buNone/>
                      </a:pPr>
                      <a:r>
                        <a:rPr lang="en-US" sz="1800"/>
                        <a:t>5.30</a:t>
                      </a:r>
                      <a:endParaRPr/>
                    </a:p>
                  </a:txBody>
                  <a:tcPr marL="91450" marR="91450" marT="45725" marB="45725"/>
                </a:tc>
                <a:tc>
                  <a:txBody>
                    <a:bodyPr/>
                    <a:lstStyle/>
                    <a:p>
                      <a:pPr marL="0" marR="0" lvl="0" indent="0" algn="l" rtl="0">
                        <a:spcBef>
                          <a:spcPts val="0"/>
                        </a:spcBef>
                        <a:spcAft>
                          <a:spcPts val="0"/>
                        </a:spcAft>
                        <a:buNone/>
                      </a:pPr>
                      <a:r>
                        <a:rPr lang="en-US" sz="1800"/>
                        <a:t>12.33</a:t>
                      </a:r>
                      <a:endParaRPr/>
                    </a:p>
                  </a:txBody>
                  <a:tcPr marL="91450" marR="91450" marT="45725" marB="45725"/>
                </a:tc>
                <a:tc>
                  <a:txBody>
                    <a:bodyPr/>
                    <a:lstStyle/>
                    <a:p>
                      <a:pPr marL="0" marR="0" lvl="0" indent="0" algn="l" rtl="0">
                        <a:spcBef>
                          <a:spcPts val="0"/>
                        </a:spcBef>
                        <a:spcAft>
                          <a:spcPts val="0"/>
                        </a:spcAft>
                        <a:buNone/>
                      </a:pPr>
                      <a:r>
                        <a:rPr lang="en-US" sz="1800"/>
                        <a:t>18.09</a:t>
                      </a:r>
                      <a:endParaRPr/>
                    </a:p>
                  </a:txBody>
                  <a:tcPr marL="91450" marR="91450" marT="45725" marB="45725"/>
                </a:tc>
                <a:extLst>
                  <a:ext uri="{0D108BD9-81ED-4DB2-BD59-A6C34878D82A}">
                    <a16:rowId xmlns:a16="http://schemas.microsoft.com/office/drawing/2014/main" val="10001"/>
                  </a:ext>
                </a:extLst>
              </a:tr>
              <a:tr h="495625">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Return on Equity (%)</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10.97</a:t>
                      </a:r>
                      <a:endParaRPr/>
                    </a:p>
                  </a:txBody>
                  <a:tcPr marL="91450" marR="91450" marT="45725" marB="45725"/>
                </a:tc>
                <a:tc>
                  <a:txBody>
                    <a:bodyPr/>
                    <a:lstStyle/>
                    <a:p>
                      <a:pPr marL="0" marR="0" lvl="0" indent="0" algn="l" rtl="0">
                        <a:spcBef>
                          <a:spcPts val="0"/>
                        </a:spcBef>
                        <a:spcAft>
                          <a:spcPts val="0"/>
                        </a:spcAft>
                        <a:buNone/>
                      </a:pPr>
                      <a:r>
                        <a:rPr lang="en-US" sz="1800"/>
                        <a:t>6.99</a:t>
                      </a:r>
                      <a:endParaRPr/>
                    </a:p>
                  </a:txBody>
                  <a:tcPr marL="91450" marR="91450" marT="45725" marB="45725"/>
                </a:tc>
                <a:tc>
                  <a:txBody>
                    <a:bodyPr/>
                    <a:lstStyle/>
                    <a:p>
                      <a:pPr marL="0" marR="0" lvl="0" indent="0" algn="l" rtl="0">
                        <a:spcBef>
                          <a:spcPts val="0"/>
                        </a:spcBef>
                        <a:spcAft>
                          <a:spcPts val="0"/>
                        </a:spcAft>
                        <a:buNone/>
                      </a:pPr>
                      <a:r>
                        <a:rPr lang="en-US" sz="1800"/>
                        <a:t>3.19</a:t>
                      </a:r>
                      <a:endParaRPr/>
                    </a:p>
                  </a:txBody>
                  <a:tcPr marL="91450" marR="91450" marT="45725" marB="45725"/>
                </a:tc>
                <a:tc>
                  <a:txBody>
                    <a:bodyPr/>
                    <a:lstStyle/>
                    <a:p>
                      <a:pPr marL="0" marR="0" lvl="0" indent="0" algn="l" rtl="0">
                        <a:spcBef>
                          <a:spcPts val="0"/>
                        </a:spcBef>
                        <a:spcAft>
                          <a:spcPts val="0"/>
                        </a:spcAft>
                        <a:buNone/>
                      </a:pPr>
                      <a:r>
                        <a:rPr lang="en-US" sz="1800"/>
                        <a:t>6.63</a:t>
                      </a:r>
                      <a:endParaRPr/>
                    </a:p>
                  </a:txBody>
                  <a:tcPr marL="91450" marR="91450" marT="45725" marB="45725"/>
                </a:tc>
                <a:tc>
                  <a:txBody>
                    <a:bodyPr/>
                    <a:lstStyle/>
                    <a:p>
                      <a:pPr marL="0" marR="0" lvl="0" indent="0" algn="l" rtl="0">
                        <a:spcBef>
                          <a:spcPts val="0"/>
                        </a:spcBef>
                        <a:spcAft>
                          <a:spcPts val="0"/>
                        </a:spcAft>
                        <a:buNone/>
                      </a:pPr>
                      <a:r>
                        <a:rPr lang="en-US" sz="1800"/>
                        <a:t>10.11</a:t>
                      </a:r>
                      <a:endParaRPr/>
                    </a:p>
                  </a:txBody>
                  <a:tcPr marL="91450" marR="91450" marT="45725" marB="45725"/>
                </a:tc>
                <a:extLst>
                  <a:ext uri="{0D108BD9-81ED-4DB2-BD59-A6C34878D82A}">
                    <a16:rowId xmlns:a16="http://schemas.microsoft.com/office/drawing/2014/main" val="10002"/>
                  </a:ext>
                </a:extLst>
              </a:tr>
              <a:tr h="495625">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Operating Profit M.</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-3.50</a:t>
                      </a:r>
                      <a:endParaRPr/>
                    </a:p>
                  </a:txBody>
                  <a:tcPr marL="91450" marR="91450" marT="45725" marB="45725"/>
                </a:tc>
                <a:tc>
                  <a:txBody>
                    <a:bodyPr/>
                    <a:lstStyle/>
                    <a:p>
                      <a:pPr marL="0" marR="0" lvl="0" indent="0" algn="l" rtl="0">
                        <a:spcBef>
                          <a:spcPts val="0"/>
                        </a:spcBef>
                        <a:spcAft>
                          <a:spcPts val="0"/>
                        </a:spcAft>
                        <a:buNone/>
                      </a:pPr>
                      <a:r>
                        <a:rPr lang="en-US" sz="1800"/>
                        <a:t>-11.38</a:t>
                      </a:r>
                      <a:endParaRPr/>
                    </a:p>
                  </a:txBody>
                  <a:tcPr marL="91450" marR="91450" marT="45725" marB="45725"/>
                </a:tc>
                <a:tc>
                  <a:txBody>
                    <a:bodyPr/>
                    <a:lstStyle/>
                    <a:p>
                      <a:pPr marL="0" marR="0" lvl="0" indent="0" algn="l" rtl="0">
                        <a:spcBef>
                          <a:spcPts val="0"/>
                        </a:spcBef>
                        <a:spcAft>
                          <a:spcPts val="0"/>
                        </a:spcAft>
                        <a:buNone/>
                      </a:pPr>
                      <a:r>
                        <a:rPr lang="en-US" sz="1800"/>
                        <a:t>-17.58</a:t>
                      </a:r>
                      <a:endParaRPr/>
                    </a:p>
                  </a:txBody>
                  <a:tcPr marL="91450" marR="91450" marT="45725" marB="45725"/>
                </a:tc>
                <a:tc>
                  <a:txBody>
                    <a:bodyPr/>
                    <a:lstStyle/>
                    <a:p>
                      <a:pPr marL="0" marR="0" lvl="0" indent="0" algn="l" rtl="0">
                        <a:spcBef>
                          <a:spcPts val="0"/>
                        </a:spcBef>
                        <a:spcAft>
                          <a:spcPts val="0"/>
                        </a:spcAft>
                        <a:buNone/>
                      </a:pPr>
                      <a:r>
                        <a:rPr lang="en-US" sz="1800"/>
                        <a:t>-19.36</a:t>
                      </a:r>
                      <a:endParaRPr/>
                    </a:p>
                  </a:txBody>
                  <a:tcPr marL="91450" marR="91450" marT="45725" marB="45725"/>
                </a:tc>
                <a:tc>
                  <a:txBody>
                    <a:bodyPr/>
                    <a:lstStyle/>
                    <a:p>
                      <a:pPr marL="0" marR="0" lvl="0" indent="0" algn="l" rtl="0">
                        <a:spcBef>
                          <a:spcPts val="0"/>
                        </a:spcBef>
                        <a:spcAft>
                          <a:spcPts val="0"/>
                        </a:spcAft>
                        <a:buNone/>
                      </a:pPr>
                      <a:r>
                        <a:rPr lang="en-US" sz="1800"/>
                        <a:t>-17.91</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46" name="Google Shape;246;p25"/>
          <p:cNvGraphicFramePr/>
          <p:nvPr/>
        </p:nvGraphicFramePr>
        <p:xfrm>
          <a:off x="20052" y="2306888"/>
          <a:ext cx="12182625" cy="2192280"/>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355675">
                <a:tc>
                  <a:txBody>
                    <a:bodyPr/>
                    <a:lstStyle/>
                    <a:p>
                      <a:pPr marL="0" marR="0" lvl="0" indent="0" algn="l" rtl="0">
                        <a:spcBef>
                          <a:spcPts val="0"/>
                        </a:spcBef>
                        <a:spcAft>
                          <a:spcPts val="0"/>
                        </a:spcAft>
                        <a:buNone/>
                      </a:pPr>
                      <a:r>
                        <a:rPr lang="en-US" sz="1800"/>
                        <a:t>Axis </a:t>
                      </a:r>
                      <a:r>
                        <a:rPr lang="en-US" sz="1800" b="1" i="0" u="none" strike="noStrike">
                          <a:latin typeface="Gill Sans"/>
                          <a:ea typeface="Gill Sans"/>
                          <a:cs typeface="Gill Sans"/>
                          <a:sym typeface="Gill Sans"/>
                        </a:rPr>
                        <a:t>Bank</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668250">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10.35</a:t>
                      </a:r>
                      <a:endParaRPr/>
                    </a:p>
                  </a:txBody>
                  <a:tcPr marL="91450" marR="91450" marT="45725" marB="45725"/>
                </a:tc>
                <a:tc>
                  <a:txBody>
                    <a:bodyPr/>
                    <a:lstStyle/>
                    <a:p>
                      <a:pPr marL="0" marR="0" lvl="0" indent="0" algn="l" rtl="0">
                        <a:spcBef>
                          <a:spcPts val="0"/>
                        </a:spcBef>
                        <a:spcAft>
                          <a:spcPts val="0"/>
                        </a:spcAft>
                        <a:buNone/>
                      </a:pPr>
                      <a:r>
                        <a:rPr lang="en-US" sz="1800"/>
                        <a:t>2.59</a:t>
                      </a:r>
                      <a:endParaRPr/>
                    </a:p>
                  </a:txBody>
                  <a:tcPr marL="91450" marR="91450" marT="45725" marB="45725"/>
                </a:tc>
                <a:tc>
                  <a:txBody>
                    <a:bodyPr/>
                    <a:lstStyle/>
                    <a:p>
                      <a:pPr marL="0" marR="0" lvl="0" indent="0" algn="l" rtl="0">
                        <a:spcBef>
                          <a:spcPts val="0"/>
                        </a:spcBef>
                        <a:spcAft>
                          <a:spcPts val="0"/>
                        </a:spcAft>
                        <a:buNone/>
                      </a:pPr>
                      <a:r>
                        <a:rPr lang="en-US" sz="1800"/>
                        <a:t>8.50</a:t>
                      </a:r>
                      <a:endParaRPr/>
                    </a:p>
                  </a:txBody>
                  <a:tcPr marL="91450" marR="91450" marT="45725" marB="45725"/>
                </a:tc>
                <a:tc>
                  <a:txBody>
                    <a:bodyPr/>
                    <a:lstStyle/>
                    <a:p>
                      <a:pPr marL="0" marR="0" lvl="0" indent="0" algn="l" rtl="0">
                        <a:spcBef>
                          <a:spcPts val="0"/>
                        </a:spcBef>
                        <a:spcAft>
                          <a:spcPts val="0"/>
                        </a:spcAft>
                        <a:buNone/>
                      </a:pPr>
                      <a:r>
                        <a:rPr lang="en-US" sz="1800"/>
                        <a:t>0.60</a:t>
                      </a:r>
                      <a:endParaRPr/>
                    </a:p>
                  </a:txBody>
                  <a:tcPr marL="91450" marR="91450" marT="45725" marB="45725"/>
                </a:tc>
                <a:tc>
                  <a:txBody>
                    <a:bodyPr/>
                    <a:lstStyle/>
                    <a:p>
                      <a:pPr marL="0" marR="0" lvl="0" indent="0" algn="l" rtl="0">
                        <a:spcBef>
                          <a:spcPts val="0"/>
                        </a:spcBef>
                        <a:spcAft>
                          <a:spcPts val="0"/>
                        </a:spcAft>
                        <a:buNone/>
                      </a:pPr>
                      <a:r>
                        <a:rPr lang="en-US" sz="1800"/>
                        <a:t>8.26</a:t>
                      </a:r>
                      <a:endParaRPr/>
                    </a:p>
                  </a:txBody>
                  <a:tcPr marL="91450" marR="91450" marT="45725" marB="45725"/>
                </a:tc>
                <a:extLst>
                  <a:ext uri="{0D108BD9-81ED-4DB2-BD59-A6C34878D82A}">
                    <a16:rowId xmlns:a16="http://schemas.microsoft.com/office/drawing/2014/main" val="10001"/>
                  </a:ext>
                </a:extLst>
              </a:tr>
              <a:tr h="498050">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Return on Equity (%)</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6.48</a:t>
                      </a:r>
                      <a:endParaRPr/>
                    </a:p>
                  </a:txBody>
                  <a:tcPr marL="91450" marR="91450" marT="45725" marB="45725"/>
                </a:tc>
                <a:tc>
                  <a:txBody>
                    <a:bodyPr/>
                    <a:lstStyle/>
                    <a:p>
                      <a:pPr marL="0" marR="0" lvl="0" indent="0" algn="l" rtl="0">
                        <a:spcBef>
                          <a:spcPts val="0"/>
                        </a:spcBef>
                        <a:spcAft>
                          <a:spcPts val="0"/>
                        </a:spcAft>
                        <a:buNone/>
                      </a:pPr>
                      <a:r>
                        <a:rPr lang="en-US" sz="1800"/>
                        <a:t>1.91</a:t>
                      </a:r>
                      <a:endParaRPr/>
                    </a:p>
                  </a:txBody>
                  <a:tcPr marL="91450" marR="91450" marT="45725" marB="45725"/>
                </a:tc>
                <a:tc>
                  <a:txBody>
                    <a:bodyPr/>
                    <a:lstStyle/>
                    <a:p>
                      <a:pPr marL="0" marR="0" lvl="0" indent="0" algn="l" rtl="0">
                        <a:spcBef>
                          <a:spcPts val="0"/>
                        </a:spcBef>
                        <a:spcAft>
                          <a:spcPts val="0"/>
                        </a:spcAft>
                        <a:buNone/>
                      </a:pPr>
                      <a:r>
                        <a:rPr lang="en-US" sz="1800"/>
                        <a:t>7.01</a:t>
                      </a:r>
                      <a:endParaRPr/>
                    </a:p>
                  </a:txBody>
                  <a:tcPr marL="91450" marR="91450" marT="45725" marB="45725"/>
                </a:tc>
                <a:tc>
                  <a:txBody>
                    <a:bodyPr/>
                    <a:lstStyle/>
                    <a:p>
                      <a:pPr marL="0" marR="0" lvl="0" indent="0" algn="l" rtl="0">
                        <a:spcBef>
                          <a:spcPts val="0"/>
                        </a:spcBef>
                        <a:spcAft>
                          <a:spcPts val="0"/>
                        </a:spcAft>
                        <a:buNone/>
                      </a:pPr>
                      <a:r>
                        <a:rPr lang="en-US" sz="1800"/>
                        <a:t>0.43</a:t>
                      </a:r>
                      <a:endParaRPr/>
                    </a:p>
                  </a:txBody>
                  <a:tcPr marL="91450" marR="91450" marT="45725" marB="45725"/>
                </a:tc>
                <a:tc>
                  <a:txBody>
                    <a:bodyPr/>
                    <a:lstStyle/>
                    <a:p>
                      <a:pPr marL="0" marR="0" lvl="0" indent="0" algn="l" rtl="0">
                        <a:spcBef>
                          <a:spcPts val="0"/>
                        </a:spcBef>
                        <a:spcAft>
                          <a:spcPts val="0"/>
                        </a:spcAft>
                        <a:buNone/>
                      </a:pPr>
                      <a:r>
                        <a:rPr lang="en-US" sz="1800"/>
                        <a:t>6.59</a:t>
                      </a:r>
                      <a:endParaRPr/>
                    </a:p>
                  </a:txBody>
                  <a:tcPr marL="91450" marR="91450" marT="45725" marB="45725"/>
                </a:tc>
                <a:extLst>
                  <a:ext uri="{0D108BD9-81ED-4DB2-BD59-A6C34878D82A}">
                    <a16:rowId xmlns:a16="http://schemas.microsoft.com/office/drawing/2014/main" val="10002"/>
                  </a:ext>
                </a:extLst>
              </a:tr>
              <a:tr h="498050">
                <a:tc>
                  <a:txBody>
                    <a:bodyPr/>
                    <a:lstStyle/>
                    <a:p>
                      <a:pPr marL="0" marR="0" lvl="0" indent="0" algn="l" rtl="0">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Operating Profit M.</a:t>
                      </a: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-12.96</a:t>
                      </a:r>
                      <a:endParaRPr/>
                    </a:p>
                  </a:txBody>
                  <a:tcPr marL="91450" marR="91450" marT="45725" marB="45725"/>
                </a:tc>
                <a:tc>
                  <a:txBody>
                    <a:bodyPr/>
                    <a:lstStyle/>
                    <a:p>
                      <a:pPr marL="0" marR="0" lvl="0" indent="0" algn="l" rtl="0">
                        <a:spcBef>
                          <a:spcPts val="0"/>
                        </a:spcBef>
                        <a:spcAft>
                          <a:spcPts val="0"/>
                        </a:spcAft>
                        <a:buNone/>
                      </a:pPr>
                      <a:r>
                        <a:rPr lang="en-US" sz="1800"/>
                        <a:t>-22.20</a:t>
                      </a:r>
                      <a:endParaRPr/>
                    </a:p>
                  </a:txBody>
                  <a:tcPr marL="91450" marR="91450" marT="45725" marB="45725"/>
                </a:tc>
                <a:tc>
                  <a:txBody>
                    <a:bodyPr/>
                    <a:lstStyle/>
                    <a:p>
                      <a:pPr marL="0" marR="0" lvl="0" indent="0" algn="l" rtl="0">
                        <a:spcBef>
                          <a:spcPts val="0"/>
                        </a:spcBef>
                        <a:spcAft>
                          <a:spcPts val="0"/>
                        </a:spcAft>
                        <a:buNone/>
                      </a:pPr>
                      <a:r>
                        <a:rPr lang="en-US" sz="1800"/>
                        <a:t>-15.37</a:t>
                      </a:r>
                      <a:endParaRPr/>
                    </a:p>
                  </a:txBody>
                  <a:tcPr marL="91450" marR="91450" marT="45725" marB="45725"/>
                </a:tc>
                <a:tc>
                  <a:txBody>
                    <a:bodyPr/>
                    <a:lstStyle/>
                    <a:p>
                      <a:pPr marL="0" marR="0" lvl="0" indent="0" algn="l" rtl="0">
                        <a:spcBef>
                          <a:spcPts val="0"/>
                        </a:spcBef>
                        <a:spcAft>
                          <a:spcPts val="0"/>
                        </a:spcAft>
                        <a:buNone/>
                      </a:pPr>
                      <a:r>
                        <a:rPr lang="en-US" sz="1800"/>
                        <a:t>-23.35</a:t>
                      </a:r>
                      <a:endParaRPr/>
                    </a:p>
                  </a:txBody>
                  <a:tcPr marL="91450" marR="91450" marT="45725" marB="45725"/>
                </a:tc>
                <a:tc>
                  <a:txBody>
                    <a:bodyPr/>
                    <a:lstStyle/>
                    <a:p>
                      <a:pPr marL="0" marR="0" lvl="0" indent="0" algn="l" rtl="0">
                        <a:spcBef>
                          <a:spcPts val="0"/>
                        </a:spcBef>
                        <a:spcAft>
                          <a:spcPts val="0"/>
                        </a:spcAft>
                        <a:buNone/>
                      </a:pPr>
                      <a:r>
                        <a:rPr lang="en-US" sz="1800"/>
                        <a:t>17.98</a:t>
                      </a:r>
                      <a:endParaRPr/>
                    </a:p>
                  </a:txBody>
                  <a:tcPr marL="91450" marR="91450" marT="45725" marB="45725"/>
                </a:tc>
                <a:extLst>
                  <a:ext uri="{0D108BD9-81ED-4DB2-BD59-A6C34878D82A}">
                    <a16:rowId xmlns:a16="http://schemas.microsoft.com/office/drawing/2014/main" val="10003"/>
                  </a:ext>
                </a:extLst>
              </a:tr>
            </a:tbl>
          </a:graphicData>
        </a:graphic>
      </p:graphicFrame>
      <p:graphicFrame>
        <p:nvGraphicFramePr>
          <p:cNvPr id="247" name="Google Shape;247;p25"/>
          <p:cNvGraphicFramePr/>
          <p:nvPr/>
        </p:nvGraphicFramePr>
        <p:xfrm>
          <a:off x="20052" y="4499139"/>
          <a:ext cx="12182625" cy="2763445"/>
        </p:xfrm>
        <a:graphic>
          <a:graphicData uri="http://schemas.openxmlformats.org/drawingml/2006/table">
            <a:tbl>
              <a:tblPr firstRow="1" bandRow="1">
                <a:noFill/>
                <a:tableStyleId>{09B6CE1F-626F-48ED-A784-FF24B103F20C}</a:tableStyleId>
              </a:tblPr>
              <a:tblGrid>
                <a:gridCol w="1740375">
                  <a:extLst>
                    <a:ext uri="{9D8B030D-6E8A-4147-A177-3AD203B41FA5}">
                      <a16:colId xmlns:a16="http://schemas.microsoft.com/office/drawing/2014/main" val="20000"/>
                    </a:ext>
                  </a:extLst>
                </a:gridCol>
                <a:gridCol w="1740375">
                  <a:extLst>
                    <a:ext uri="{9D8B030D-6E8A-4147-A177-3AD203B41FA5}">
                      <a16:colId xmlns:a16="http://schemas.microsoft.com/office/drawing/2014/main" val="20001"/>
                    </a:ext>
                  </a:extLst>
                </a:gridCol>
                <a:gridCol w="1740375">
                  <a:extLst>
                    <a:ext uri="{9D8B030D-6E8A-4147-A177-3AD203B41FA5}">
                      <a16:colId xmlns:a16="http://schemas.microsoft.com/office/drawing/2014/main" val="20002"/>
                    </a:ext>
                  </a:extLst>
                </a:gridCol>
                <a:gridCol w="1740375">
                  <a:extLst>
                    <a:ext uri="{9D8B030D-6E8A-4147-A177-3AD203B41FA5}">
                      <a16:colId xmlns:a16="http://schemas.microsoft.com/office/drawing/2014/main" val="20003"/>
                    </a:ext>
                  </a:extLst>
                </a:gridCol>
                <a:gridCol w="1740375">
                  <a:extLst>
                    <a:ext uri="{9D8B030D-6E8A-4147-A177-3AD203B41FA5}">
                      <a16:colId xmlns:a16="http://schemas.microsoft.com/office/drawing/2014/main" val="20004"/>
                    </a:ext>
                  </a:extLst>
                </a:gridCol>
                <a:gridCol w="1740375">
                  <a:extLst>
                    <a:ext uri="{9D8B030D-6E8A-4147-A177-3AD203B41FA5}">
                      <a16:colId xmlns:a16="http://schemas.microsoft.com/office/drawing/2014/main" val="20005"/>
                    </a:ext>
                  </a:extLst>
                </a:gridCol>
                <a:gridCol w="1740375">
                  <a:extLst>
                    <a:ext uri="{9D8B030D-6E8A-4147-A177-3AD203B41FA5}">
                      <a16:colId xmlns:a16="http://schemas.microsoft.com/office/drawing/2014/main" val="20006"/>
                    </a:ext>
                  </a:extLst>
                </a:gridCol>
              </a:tblGrid>
              <a:tr h="538375">
                <a:tc>
                  <a:txBody>
                    <a:bodyPr/>
                    <a:lstStyle/>
                    <a:p>
                      <a:pPr marL="0" marR="0" lvl="0" indent="0" algn="l" rtl="0">
                        <a:spcBef>
                          <a:spcPts val="0"/>
                        </a:spcBef>
                        <a:spcAft>
                          <a:spcPts val="0"/>
                        </a:spcAft>
                        <a:buNone/>
                      </a:pPr>
                      <a:r>
                        <a:rPr lang="en-US" sz="1800"/>
                        <a:t>SBI </a:t>
                      </a:r>
                      <a:r>
                        <a:rPr lang="en-US" sz="1800" b="1" i="0" u="none" strike="noStrike">
                          <a:latin typeface="Gill Sans"/>
                          <a:ea typeface="Gill Sans"/>
                          <a:cs typeface="Gill Sans"/>
                          <a:sym typeface="Gill Sans"/>
                        </a:rPr>
                        <a:t>Bank</a:t>
                      </a:r>
                      <a:endParaRPr sz="1800"/>
                    </a:p>
                  </a:txBody>
                  <a:tcPr marL="91450" marR="91450" marT="45725" marB="45725"/>
                </a:tc>
                <a:tc>
                  <a:txBody>
                    <a:bodyPr/>
                    <a:lstStyle/>
                    <a:p>
                      <a:pPr marL="0" marR="0" lvl="0" indent="0" algn="l" rtl="0">
                        <a:spcBef>
                          <a:spcPts val="0"/>
                        </a:spcBef>
                        <a:spcAft>
                          <a:spcPts val="0"/>
                        </a:spcAft>
                        <a:buClr>
                          <a:schemeClr val="dk1"/>
                        </a:buClr>
                        <a:buSzPts val="1800"/>
                        <a:buFont typeface="Gill Sans"/>
                        <a:buNone/>
                      </a:pPr>
                      <a:endParaRPr sz="1800"/>
                    </a:p>
                  </a:txBody>
                  <a:tcPr marL="91450" marR="91450" marT="45725" marB="45725"/>
                </a:tc>
                <a:tc>
                  <a:txBody>
                    <a:bodyPr/>
                    <a:lstStyle/>
                    <a:p>
                      <a:pPr marL="0" marR="0" lvl="0" indent="0" algn="l" rtl="0">
                        <a:spcBef>
                          <a:spcPts val="0"/>
                        </a:spcBef>
                        <a:spcAft>
                          <a:spcPts val="0"/>
                        </a:spcAft>
                        <a:buNone/>
                      </a:pPr>
                      <a:r>
                        <a:rPr lang="en-US" sz="1800"/>
                        <a:t>2021</a:t>
                      </a:r>
                      <a:endParaRPr/>
                    </a:p>
                  </a:txBody>
                  <a:tcPr marL="91450" marR="91450" marT="45725" marB="45725"/>
                </a:tc>
                <a:tc>
                  <a:txBody>
                    <a:bodyPr/>
                    <a:lstStyle/>
                    <a:p>
                      <a:pPr marL="0" marR="0" lvl="0" indent="0" algn="l" rtl="0">
                        <a:spcBef>
                          <a:spcPts val="0"/>
                        </a:spcBef>
                        <a:spcAft>
                          <a:spcPts val="0"/>
                        </a:spcAft>
                        <a:buNone/>
                      </a:pPr>
                      <a:r>
                        <a:rPr lang="en-US" sz="1800"/>
                        <a:t>2020</a:t>
                      </a:r>
                      <a:endParaRPr/>
                    </a:p>
                  </a:txBody>
                  <a:tcPr marL="91450" marR="91450" marT="45725" marB="45725"/>
                </a:tc>
                <a:tc>
                  <a:txBody>
                    <a:bodyPr/>
                    <a:lstStyle/>
                    <a:p>
                      <a:pPr marL="0" marR="0" lvl="0" indent="0" algn="l" rtl="0">
                        <a:spcBef>
                          <a:spcPts val="0"/>
                        </a:spcBef>
                        <a:spcAft>
                          <a:spcPts val="0"/>
                        </a:spcAft>
                        <a:buNone/>
                      </a:pPr>
                      <a:r>
                        <a:rPr lang="en-US" sz="1800"/>
                        <a:t>2019</a:t>
                      </a:r>
                      <a:endParaRPr/>
                    </a:p>
                  </a:txBody>
                  <a:tcPr marL="91450" marR="91450" marT="45725" marB="45725"/>
                </a:tc>
                <a:tc>
                  <a:txBody>
                    <a:bodyPr/>
                    <a:lstStyle/>
                    <a:p>
                      <a:pPr marL="0" marR="0" lvl="0" indent="0" algn="l" rtl="0">
                        <a:spcBef>
                          <a:spcPts val="0"/>
                        </a:spcBef>
                        <a:spcAft>
                          <a:spcPts val="0"/>
                        </a:spcAft>
                        <a:buNone/>
                      </a:pPr>
                      <a:r>
                        <a:rPr lang="en-US" sz="1800"/>
                        <a:t>2018</a:t>
                      </a:r>
                      <a:endParaRPr/>
                    </a:p>
                  </a:txBody>
                  <a:tcPr marL="91450" marR="91450" marT="45725" marB="45725"/>
                </a:tc>
                <a:tc>
                  <a:txBody>
                    <a:bodyPr/>
                    <a:lstStyle/>
                    <a:p>
                      <a:pPr marL="0" marR="0" lvl="0" indent="0" algn="l" rtl="0">
                        <a:spcBef>
                          <a:spcPts val="0"/>
                        </a:spcBef>
                        <a:spcAft>
                          <a:spcPts val="0"/>
                        </a:spcAft>
                        <a:buNone/>
                      </a:pPr>
                      <a:r>
                        <a:rPr lang="en-US" sz="1800"/>
                        <a:t>2017</a:t>
                      </a:r>
                      <a:endParaRPr/>
                    </a:p>
                  </a:txBody>
                  <a:tcPr marL="91450" marR="91450" marT="45725" marB="45725"/>
                </a:tc>
                <a:extLst>
                  <a:ext uri="{0D108BD9-81ED-4DB2-BD59-A6C34878D82A}">
                    <a16:rowId xmlns:a16="http://schemas.microsoft.com/office/drawing/2014/main" val="10000"/>
                  </a:ext>
                </a:extLst>
              </a:tr>
              <a:tr h="725625">
                <a:tc>
                  <a:txBody>
                    <a:bodyPr/>
                    <a:lstStyle/>
                    <a:p>
                      <a:pPr marL="0" marR="0" lvl="0" indent="0" algn="l" rtl="0">
                        <a:lnSpc>
                          <a:spcPct val="100000"/>
                        </a:lnSpc>
                        <a:spcBef>
                          <a:spcPts val="0"/>
                        </a:spcBef>
                        <a:spcAft>
                          <a:spcPts val="0"/>
                        </a:spcAft>
                        <a:buClr>
                          <a:schemeClr val="dk1"/>
                        </a:buClr>
                        <a:buSzPts val="1600"/>
                        <a:buFont typeface="Gill Sans"/>
                        <a:buNone/>
                      </a:pPr>
                      <a:r>
                        <a:rPr lang="en-US" sz="1600" b="1" i="0" u="none" strike="noStrike">
                          <a:latin typeface="Gill Sans"/>
                          <a:ea typeface="Gill Sans"/>
                          <a:cs typeface="Gill Sans"/>
                          <a:sym typeface="Gill Sans"/>
                        </a:rPr>
                        <a:t>Net Profit Margin (%)</a:t>
                      </a:r>
                      <a:endParaRPr/>
                    </a:p>
                    <a:p>
                      <a:pPr marL="0" marR="0" lvl="0" indent="0" algn="l" rtl="0">
                        <a:spcBef>
                          <a:spcPts val="0"/>
                        </a:spcBef>
                        <a:spcAft>
                          <a:spcPts val="0"/>
                        </a:spcAft>
                        <a:buClr>
                          <a:schemeClr val="dk1"/>
                        </a:buClr>
                        <a:buSzPts val="1600"/>
                        <a:buFont typeface="Gill Sans"/>
                        <a:buNone/>
                      </a:pPr>
                      <a:endParaRPr sz="16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7.69</a:t>
                      </a:r>
                      <a:endParaRPr/>
                    </a:p>
                  </a:txBody>
                  <a:tcPr marL="91450" marR="91450" marT="45725" marB="45725"/>
                </a:tc>
                <a:tc>
                  <a:txBody>
                    <a:bodyPr/>
                    <a:lstStyle/>
                    <a:p>
                      <a:pPr marL="0" marR="0" lvl="0" indent="0" algn="l" rtl="0">
                        <a:spcBef>
                          <a:spcPts val="0"/>
                        </a:spcBef>
                        <a:spcAft>
                          <a:spcPts val="0"/>
                        </a:spcAft>
                        <a:buNone/>
                      </a:pPr>
                      <a:r>
                        <a:rPr lang="en-US" sz="1800"/>
                        <a:t>5.63</a:t>
                      </a:r>
                      <a:endParaRPr/>
                    </a:p>
                  </a:txBody>
                  <a:tcPr marL="91450" marR="91450" marT="45725" marB="45725"/>
                </a:tc>
                <a:tc>
                  <a:txBody>
                    <a:bodyPr/>
                    <a:lstStyle/>
                    <a:p>
                      <a:pPr marL="0" marR="0" lvl="0" indent="0" algn="l" rtl="0">
                        <a:spcBef>
                          <a:spcPts val="0"/>
                        </a:spcBef>
                        <a:spcAft>
                          <a:spcPts val="0"/>
                        </a:spcAft>
                        <a:buNone/>
                      </a:pPr>
                      <a:r>
                        <a:rPr lang="en-US" sz="1800"/>
                        <a:t>0.35</a:t>
                      </a:r>
                      <a:endParaRPr/>
                    </a:p>
                  </a:txBody>
                  <a:tcPr marL="91450" marR="91450" marT="45725" marB="45725"/>
                </a:tc>
                <a:tc>
                  <a:txBody>
                    <a:bodyPr/>
                    <a:lstStyle/>
                    <a:p>
                      <a:pPr marL="0" marR="0" lvl="0" indent="0" algn="l" rtl="0">
                        <a:spcBef>
                          <a:spcPts val="0"/>
                        </a:spcBef>
                        <a:spcAft>
                          <a:spcPts val="0"/>
                        </a:spcAft>
                        <a:buNone/>
                      </a:pPr>
                      <a:r>
                        <a:rPr lang="en-US" sz="1800"/>
                        <a:t>-2.96</a:t>
                      </a:r>
                      <a:endParaRPr/>
                    </a:p>
                  </a:txBody>
                  <a:tcPr marL="91450" marR="91450" marT="45725" marB="45725"/>
                </a:tc>
                <a:tc>
                  <a:txBody>
                    <a:bodyPr/>
                    <a:lstStyle/>
                    <a:p>
                      <a:pPr marL="0" marR="0" lvl="0" indent="0" algn="l" rtl="0">
                        <a:spcBef>
                          <a:spcPts val="0"/>
                        </a:spcBef>
                        <a:spcAft>
                          <a:spcPts val="0"/>
                        </a:spcAft>
                        <a:buNone/>
                      </a:pPr>
                      <a:r>
                        <a:rPr lang="en-US" sz="1800"/>
                        <a:t>5.97</a:t>
                      </a:r>
                      <a:endParaRPr/>
                    </a:p>
                  </a:txBody>
                  <a:tcPr marL="91450" marR="91450" marT="45725" marB="45725"/>
                </a:tc>
                <a:extLst>
                  <a:ext uri="{0D108BD9-81ED-4DB2-BD59-A6C34878D82A}">
                    <a16:rowId xmlns:a16="http://schemas.microsoft.com/office/drawing/2014/main" val="10001"/>
                  </a:ext>
                </a:extLst>
              </a:tr>
              <a:tr h="514950">
                <a:tc>
                  <a:txBody>
                    <a:bodyPr/>
                    <a:lstStyle/>
                    <a:p>
                      <a:pPr marL="0" marR="0" lvl="0" indent="0" algn="l" rtl="0">
                        <a:spcBef>
                          <a:spcPts val="0"/>
                        </a:spcBef>
                        <a:spcAft>
                          <a:spcPts val="0"/>
                        </a:spcAft>
                        <a:buClr>
                          <a:schemeClr val="dk1"/>
                        </a:buClr>
                        <a:buSzPts val="1600"/>
                        <a:buFont typeface="Gill Sans"/>
                        <a:buNone/>
                      </a:pPr>
                      <a:r>
                        <a:rPr lang="en-US" sz="1600" b="1">
                          <a:latin typeface="Gill Sans"/>
                          <a:ea typeface="Gill Sans"/>
                          <a:cs typeface="Gill Sans"/>
                          <a:sym typeface="Gill Sans"/>
                        </a:rPr>
                        <a:t>Operating profit </a:t>
                      </a:r>
                      <a:endParaRPr sz="1600" b="1">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a:latin typeface="Gill Sans"/>
                          <a:ea typeface="Gill Sans"/>
                          <a:cs typeface="Gill Sans"/>
                          <a:sym typeface="Gill Sans"/>
                        </a:rPr>
                        <a:t>M.</a:t>
                      </a:r>
                      <a:endParaRPr sz="1600" b="1">
                        <a:latin typeface="Gill Sans"/>
                        <a:ea typeface="Gill Sans"/>
                        <a:cs typeface="Gill Sans"/>
                        <a:sym typeface="Gill Sans"/>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-8.70</a:t>
                      </a:r>
                      <a:endParaRPr/>
                    </a:p>
                  </a:txBody>
                  <a:tcPr marL="91450" marR="91450" marT="45725" marB="45725"/>
                </a:tc>
                <a:tc>
                  <a:txBody>
                    <a:bodyPr/>
                    <a:lstStyle/>
                    <a:p>
                      <a:pPr marL="0" marR="0" lvl="0" indent="0" algn="l" rtl="0">
                        <a:spcBef>
                          <a:spcPts val="0"/>
                        </a:spcBef>
                        <a:spcAft>
                          <a:spcPts val="0"/>
                        </a:spcAft>
                        <a:buNone/>
                      </a:pPr>
                      <a:r>
                        <a:rPr lang="en-US" sz="1800"/>
                        <a:t>-11.94</a:t>
                      </a:r>
                      <a:endParaRPr/>
                    </a:p>
                  </a:txBody>
                  <a:tcPr marL="91450" marR="91450" marT="45725" marB="45725"/>
                </a:tc>
                <a:tc>
                  <a:txBody>
                    <a:bodyPr/>
                    <a:lstStyle/>
                    <a:p>
                      <a:pPr marL="0" marR="0" lvl="0" indent="0" algn="l" rtl="0">
                        <a:spcBef>
                          <a:spcPts val="0"/>
                        </a:spcBef>
                        <a:spcAft>
                          <a:spcPts val="0"/>
                        </a:spcAft>
                        <a:buNone/>
                      </a:pPr>
                      <a:r>
                        <a:rPr lang="en-US" sz="1800"/>
                        <a:t>-14.14</a:t>
                      </a:r>
                      <a:endParaRPr/>
                    </a:p>
                  </a:txBody>
                  <a:tcPr marL="91450" marR="91450" marT="45725" marB="45725"/>
                </a:tc>
                <a:tc>
                  <a:txBody>
                    <a:bodyPr/>
                    <a:lstStyle/>
                    <a:p>
                      <a:pPr marL="0" marR="0" lvl="0" indent="0" algn="l" rtl="0">
                        <a:spcBef>
                          <a:spcPts val="0"/>
                        </a:spcBef>
                        <a:spcAft>
                          <a:spcPts val="0"/>
                        </a:spcAft>
                        <a:buNone/>
                      </a:pPr>
                      <a:r>
                        <a:rPr lang="en-US" sz="1800"/>
                        <a:t>-23.19</a:t>
                      </a:r>
                      <a:endParaRPr/>
                    </a:p>
                  </a:txBody>
                  <a:tcPr marL="91450" marR="91450" marT="45725" marB="45725"/>
                </a:tc>
                <a:tc>
                  <a:txBody>
                    <a:bodyPr/>
                    <a:lstStyle/>
                    <a:p>
                      <a:pPr marL="0" marR="0" lvl="0" indent="0" algn="l" rtl="0">
                        <a:spcBef>
                          <a:spcPts val="0"/>
                        </a:spcBef>
                        <a:spcAft>
                          <a:spcPts val="0"/>
                        </a:spcAft>
                        <a:buNone/>
                      </a:pPr>
                      <a:r>
                        <a:rPr lang="en-US" sz="1800"/>
                        <a:t>-14.23</a:t>
                      </a:r>
                      <a:endParaRPr/>
                    </a:p>
                  </a:txBody>
                  <a:tcPr marL="91450" marR="91450" marT="45725" marB="45725"/>
                </a:tc>
                <a:extLst>
                  <a:ext uri="{0D108BD9-81ED-4DB2-BD59-A6C34878D82A}">
                    <a16:rowId xmlns:a16="http://schemas.microsoft.com/office/drawing/2014/main" val="10002"/>
                  </a:ext>
                </a:extLst>
              </a:tr>
              <a:tr h="514950">
                <a:tc>
                  <a:txBody>
                    <a:bodyPr/>
                    <a:lstStyle/>
                    <a:p>
                      <a:pPr marL="0" marR="0" lvl="0" indent="0" algn="l" rtl="0">
                        <a:spcBef>
                          <a:spcPts val="0"/>
                        </a:spcBef>
                        <a:spcAft>
                          <a:spcPts val="0"/>
                        </a:spcAft>
                        <a:buClr>
                          <a:schemeClr val="dk1"/>
                        </a:buClr>
                        <a:buSzPts val="1600"/>
                        <a:buFont typeface="Gill Sans"/>
                        <a:buNone/>
                      </a:pPr>
                      <a:r>
                        <a:rPr lang="en-US" sz="1600" b="1" dirty="0">
                          <a:latin typeface="Gill Sans"/>
                          <a:ea typeface="Gill Sans"/>
                          <a:cs typeface="Gill Sans"/>
                          <a:sym typeface="Gill Sans"/>
                        </a:rPr>
                        <a:t>Return om </a:t>
                      </a:r>
                      <a:endParaRPr sz="1600" b="1" dirty="0">
                        <a:latin typeface="Gill Sans"/>
                        <a:ea typeface="Gill Sans"/>
                        <a:cs typeface="Gill Sans"/>
                        <a:sym typeface="Gill Sans"/>
                      </a:endParaRPr>
                    </a:p>
                    <a:p>
                      <a:pPr marL="0" marR="0" lvl="0" indent="0" algn="l" rtl="0">
                        <a:spcBef>
                          <a:spcPts val="0"/>
                        </a:spcBef>
                        <a:spcAft>
                          <a:spcPts val="0"/>
                        </a:spcAft>
                        <a:buClr>
                          <a:schemeClr val="dk1"/>
                        </a:buClr>
                        <a:buSzPts val="1600"/>
                        <a:buFont typeface="Gill Sans"/>
                        <a:buNone/>
                      </a:pPr>
                      <a:r>
                        <a:rPr lang="en-US" sz="1600" b="1" dirty="0">
                          <a:latin typeface="Gill Sans"/>
                          <a:ea typeface="Gill Sans"/>
                          <a:cs typeface="Gill Sans"/>
                          <a:sym typeface="Gill Sans"/>
                        </a:rPr>
                        <a:t>Equity(%)</a:t>
                      </a:r>
                      <a:endParaRPr sz="1600" b="1" dirty="0">
                        <a:latin typeface="Gill Sans"/>
                        <a:ea typeface="Gill Sans"/>
                        <a:cs typeface="Gill Sans"/>
                        <a:sym typeface="Gill Sans"/>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8.86</a:t>
                      </a:r>
                      <a:endParaRPr/>
                    </a:p>
                  </a:txBody>
                  <a:tcPr marL="91450" marR="91450" marT="45725" marB="45725"/>
                </a:tc>
                <a:tc>
                  <a:txBody>
                    <a:bodyPr/>
                    <a:lstStyle/>
                    <a:p>
                      <a:pPr marL="0" marR="0" lvl="0" indent="0" algn="l" rtl="0">
                        <a:spcBef>
                          <a:spcPts val="0"/>
                        </a:spcBef>
                        <a:spcAft>
                          <a:spcPts val="0"/>
                        </a:spcAft>
                        <a:buNone/>
                      </a:pPr>
                      <a:r>
                        <a:rPr lang="en-US" sz="1800"/>
                        <a:t>6.95</a:t>
                      </a:r>
                      <a:endParaRPr/>
                    </a:p>
                  </a:txBody>
                  <a:tcPr marL="91450" marR="91450" marT="45725" marB="45725"/>
                </a:tc>
                <a:tc>
                  <a:txBody>
                    <a:bodyPr/>
                    <a:lstStyle/>
                    <a:p>
                      <a:pPr marL="0" marR="0" lvl="0" indent="0" algn="l" rtl="0">
                        <a:spcBef>
                          <a:spcPts val="0"/>
                        </a:spcBef>
                        <a:spcAft>
                          <a:spcPts val="0"/>
                        </a:spcAft>
                        <a:buNone/>
                      </a:pPr>
                      <a:r>
                        <a:rPr lang="en-US" sz="1800"/>
                        <a:t>0.39</a:t>
                      </a:r>
                      <a:endParaRPr/>
                    </a:p>
                  </a:txBody>
                  <a:tcPr marL="91450" marR="91450" marT="45725" marB="45725"/>
                </a:tc>
                <a:tc>
                  <a:txBody>
                    <a:bodyPr/>
                    <a:lstStyle/>
                    <a:p>
                      <a:pPr marL="0" marR="0" lvl="0" indent="0" algn="l" rtl="0">
                        <a:spcBef>
                          <a:spcPts val="0"/>
                        </a:spcBef>
                        <a:spcAft>
                          <a:spcPts val="0"/>
                        </a:spcAft>
                        <a:buNone/>
                      </a:pPr>
                      <a:r>
                        <a:rPr lang="en-US" sz="1800"/>
                        <a:t>-3.37</a:t>
                      </a:r>
                      <a:endParaRPr/>
                    </a:p>
                  </a:txBody>
                  <a:tcPr marL="91450" marR="91450" marT="45725" marB="45725"/>
                </a:tc>
                <a:tc>
                  <a:txBody>
                    <a:bodyPr/>
                    <a:lstStyle/>
                    <a:p>
                      <a:pPr marL="0" marR="0" lvl="0" indent="0" algn="l" rtl="0">
                        <a:spcBef>
                          <a:spcPts val="0"/>
                        </a:spcBef>
                        <a:spcAft>
                          <a:spcPts val="0"/>
                        </a:spcAft>
                        <a:buNone/>
                      </a:pPr>
                      <a:r>
                        <a:rPr lang="en-US" sz="1800" dirty="0"/>
                        <a:t>6.69</a:t>
                      </a:r>
                      <a:endParaRPr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251"/>
        <p:cNvGrpSpPr/>
        <p:nvPr/>
      </p:nvGrpSpPr>
      <p:grpSpPr>
        <a:xfrm>
          <a:off x="0" y="0"/>
          <a:ext cx="0" cy="0"/>
          <a:chOff x="0" y="0"/>
          <a:chExt cx="0" cy="0"/>
        </a:xfrm>
      </p:grpSpPr>
      <p:sp>
        <p:nvSpPr>
          <p:cNvPr id="252" name="Google Shape;252;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3" name="Google Shape;253;p2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54" name="Google Shape;254;p2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255" name="Google Shape;255;p26"/>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256" name="Google Shape;256;p26"/>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7" name="Google Shape;257;p26"/>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8" name="Google Shape;258;p26"/>
          <p:cNvSpPr txBox="1">
            <a:spLocks noGrp="1"/>
          </p:cNvSpPr>
          <p:nvPr>
            <p:ph type="title"/>
          </p:nvPr>
        </p:nvSpPr>
        <p:spPr>
          <a:xfrm>
            <a:off x="809696" y="1565206"/>
            <a:ext cx="2823919" cy="1868760"/>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RETURN ON EQUITY</a:t>
            </a:r>
            <a:endParaRPr/>
          </a:p>
        </p:txBody>
      </p:sp>
      <p:cxnSp>
        <p:nvCxnSpPr>
          <p:cNvPr id="259" name="Google Shape;259;p26"/>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260" name="Google Shape;260;p26"/>
          <p:cNvGrpSpPr/>
          <p:nvPr/>
        </p:nvGrpSpPr>
        <p:grpSpPr>
          <a:xfrm>
            <a:off x="3979389" y="482171"/>
            <a:ext cx="7560115" cy="5149101"/>
            <a:chOff x="3979389" y="482171"/>
            <a:chExt cx="7560115" cy="5149101"/>
          </a:xfrm>
        </p:grpSpPr>
        <p:sp>
          <p:nvSpPr>
            <p:cNvPr id="261" name="Google Shape;261;p26"/>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2" name="Google Shape;262;p26"/>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63" name="Google Shape;263;p26"/>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64" name="Google Shape;264;p26" descr="Word&#10;&#10;Description automatically generated"/>
          <p:cNvPicPr preferRelativeResize="0"/>
          <p:nvPr/>
        </p:nvPicPr>
        <p:blipFill rotWithShape="1">
          <a:blip r:embed="rId4">
            <a:alphaModFix/>
          </a:blip>
          <a:srcRect/>
          <a:stretch/>
        </p:blipFill>
        <p:spPr>
          <a:xfrm>
            <a:off x="4618374" y="1164555"/>
            <a:ext cx="6282919" cy="3769751"/>
          </a:xfrm>
          <a:prstGeom prst="rect">
            <a:avLst/>
          </a:prstGeom>
          <a:noFill/>
          <a:ln>
            <a:noFill/>
          </a:ln>
        </p:spPr>
      </p:pic>
      <p:pic>
        <p:nvPicPr>
          <p:cNvPr id="265" name="Google Shape;265;p26"/>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266" name="Google Shape;266;p26"/>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7"/>
          <p:cNvSpPr txBox="1">
            <a:spLocks noGrp="1"/>
          </p:cNvSpPr>
          <p:nvPr>
            <p:ph type="title"/>
          </p:nvPr>
        </p:nvSpPr>
        <p:spPr>
          <a:xfrm>
            <a:off x="1301185" y="724309"/>
            <a:ext cx="10766327"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b="1" u="sng"/>
              <a:t>STEPS TAKEN BY MANAGEMENT OF ICICI BANK .</a:t>
            </a:r>
            <a:r>
              <a:rPr lang="en-US"/>
              <a:t>  </a:t>
            </a:r>
            <a:endParaRPr/>
          </a:p>
        </p:txBody>
      </p:sp>
      <p:sp>
        <p:nvSpPr>
          <p:cNvPr id="272" name="Google Shape;272;p27"/>
          <p:cNvSpPr txBox="1">
            <a:spLocks noGrp="1"/>
          </p:cNvSpPr>
          <p:nvPr>
            <p:ph type="body" idx="1"/>
          </p:nvPr>
        </p:nvSpPr>
        <p:spPr>
          <a:xfrm>
            <a:off x="-207390" y="2176152"/>
            <a:ext cx="12399390" cy="446974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SzPct val="100000"/>
              <a:buNone/>
            </a:pPr>
            <a:r>
              <a:rPr lang="en-US"/>
              <a:t>    The strategic focus of the Bank during fiscal 2020 was to continue to grow its core operating profits in a risk-calibrated and granular manner. This was driven by the objective of ‘One Bank, One ROE’, that enabled synergies across businesses. Further, the principle of 'Fair to Customer, Fair to Bank' emphasising the need to deliver fair value to customers while creating value for shareholders, guides the Bank’s operations. </a:t>
            </a:r>
            <a:endParaRPr/>
          </a:p>
          <a:p>
            <a:pPr marL="228600" lvl="0" indent="-228600" algn="l" rtl="0">
              <a:lnSpc>
                <a:spcPct val="120000"/>
              </a:lnSpc>
              <a:spcBef>
                <a:spcPts val="1000"/>
              </a:spcBef>
              <a:spcAft>
                <a:spcPts val="0"/>
              </a:spcAft>
              <a:buSzPct val="100000"/>
              <a:buNone/>
            </a:pPr>
            <a:r>
              <a:rPr lang="en-US"/>
              <a:t>  </a:t>
            </a:r>
            <a:endParaRPr/>
          </a:p>
          <a:p>
            <a:pPr marL="228600" lvl="0" indent="-228600" algn="l" rtl="0">
              <a:lnSpc>
                <a:spcPct val="120000"/>
              </a:lnSpc>
              <a:spcBef>
                <a:spcPts val="1000"/>
              </a:spcBef>
              <a:spcAft>
                <a:spcPts val="0"/>
              </a:spcAft>
              <a:buSzPct val="100000"/>
              <a:buNone/>
            </a:pPr>
            <a:r>
              <a:rPr lang="en-US"/>
              <a:t>    A strategic focus in this regard was to extensively leverage data analytics and market intelligence to create strategies and unique value propositions across market segments. It also facilitated better targeting, resourcing, channel and product alignment, capability building and marketing and alliances. The Bank enhanced its focus on exploring customer ecosystems that offered the opportunity to provide a wide range of products and services. </a:t>
            </a:r>
            <a:endParaRPr/>
          </a:p>
          <a:p>
            <a:pPr marL="228600" lvl="0" indent="-228600" algn="l" rtl="0">
              <a:lnSpc>
                <a:spcPct val="120000"/>
              </a:lnSpc>
              <a:spcBef>
                <a:spcPts val="1000"/>
              </a:spcBef>
              <a:spcAft>
                <a:spcPts val="0"/>
              </a:spcAft>
              <a:buSzPct val="100000"/>
              <a:buNone/>
            </a:pPr>
            <a:r>
              <a:rPr lang="en-US"/>
              <a:t>    Advancements in technology have enabled the Bank to reimagine various customer journeys and create industry-specific solutions. These solutions not only digitise and thereby simplify processes, but also help customers to digitise their entire ecosystem which includes their vendors, partners and customers. The Bank has also entered into partnerships, especially with fintechs, to enhance the customer proposition. Some of these partnerships are in the area of supply chain finance and specialised ERP service providers</a:t>
            </a:r>
            <a:endParaRPr/>
          </a:p>
          <a:p>
            <a:pPr marL="0" lvl="0" indent="0" algn="l" rtl="0">
              <a:lnSpc>
                <a:spcPct val="120000"/>
              </a:lnSpc>
              <a:spcBef>
                <a:spcPts val="1000"/>
              </a:spcBef>
              <a:spcAft>
                <a:spcPts val="0"/>
              </a:spcAft>
              <a:buSzPct val="1000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2083171" y="1131218"/>
            <a:ext cx="9603300" cy="495900"/>
          </a:xfrm>
          <a:prstGeom prst="rect">
            <a:avLst/>
          </a:prstGeom>
        </p:spPr>
        <p:txBody>
          <a:bodyPr spcFirstLastPara="1" wrap="square" lIns="91425" tIns="45700" rIns="91425" bIns="45700" anchor="t" anchorCtr="0">
            <a:normAutofit fontScale="90000"/>
          </a:bodyPr>
          <a:lstStyle/>
          <a:p>
            <a:pPr marL="0" lvl="0" indent="0" algn="l" rtl="0">
              <a:spcBef>
                <a:spcPts val="0"/>
              </a:spcBef>
              <a:spcAft>
                <a:spcPts val="0"/>
              </a:spcAft>
              <a:buNone/>
            </a:pPr>
            <a:r>
              <a:rPr lang="en-US" u="sng" dirty="0"/>
              <a:t>FUTURE  PREDICTION  AND  CONCLUSION.</a:t>
            </a:r>
            <a:endParaRPr u="sng" dirty="0"/>
          </a:p>
        </p:txBody>
      </p:sp>
      <p:sp>
        <p:nvSpPr>
          <p:cNvPr id="278" name="Google Shape;278;p28"/>
          <p:cNvSpPr txBox="1">
            <a:spLocks noGrp="1"/>
          </p:cNvSpPr>
          <p:nvPr>
            <p:ph type="body" idx="1"/>
          </p:nvPr>
        </p:nvSpPr>
        <p:spPr>
          <a:xfrm>
            <a:off x="0" y="1989055"/>
            <a:ext cx="12192000" cy="4274169"/>
          </a:xfrm>
          <a:prstGeom prst="rect">
            <a:avLst/>
          </a:prstGeom>
        </p:spPr>
        <p:txBody>
          <a:bodyPr spcFirstLastPara="1" wrap="square" lIns="91425" tIns="45700" rIns="91425" bIns="45700" anchor="t" anchorCtr="0">
            <a:normAutofit/>
          </a:bodyPr>
          <a:lstStyle/>
          <a:p>
            <a:pPr marL="457200" lvl="0" indent="-349250" algn="l" rtl="0">
              <a:spcBef>
                <a:spcPts val="1000"/>
              </a:spcBef>
              <a:spcAft>
                <a:spcPts val="0"/>
              </a:spcAft>
              <a:buClr>
                <a:srgbClr val="38701B"/>
              </a:buClr>
              <a:buSzPts val="1900"/>
              <a:buChar char="★"/>
            </a:pPr>
            <a:r>
              <a:rPr lang="en-US" sz="2100" dirty="0">
                <a:solidFill>
                  <a:srgbClr val="38701B"/>
                </a:solidFill>
              </a:rPr>
              <a:t>As the competitors Like HDFC are also rapidly  growing in technology like ICICI,  ICICI start giving a  lot of cash back on purchases  or paying bills through debit card, this makes the customer happy.</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Recent  year’s  net income growth rate, ROE, NPM shows  the positive growth or progress of ICICI which </a:t>
            </a:r>
            <a:r>
              <a:rPr lang="en-US" sz="2100" dirty="0" err="1">
                <a:solidFill>
                  <a:srgbClr val="38701B"/>
                </a:solidFill>
              </a:rPr>
              <a:t>symbolises</a:t>
            </a:r>
            <a:r>
              <a:rPr lang="en-US" sz="2100" dirty="0">
                <a:solidFill>
                  <a:srgbClr val="38701B"/>
                </a:solidFill>
              </a:rPr>
              <a:t> the good news for the investors of ICICI bank.</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The Perpetual growth rate of ICICI bank comes out nearly to 10.7% and rate of net income return is also sharply increases  during these years. </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But at the same time, HDFC is also supposes to be its biggest </a:t>
            </a:r>
            <a:r>
              <a:rPr lang="en-US" sz="2100" dirty="0" err="1">
                <a:solidFill>
                  <a:srgbClr val="38701B"/>
                </a:solidFill>
              </a:rPr>
              <a:t>rivarly</a:t>
            </a:r>
            <a:r>
              <a:rPr lang="en-US" sz="2100" dirty="0">
                <a:solidFill>
                  <a:srgbClr val="38701B"/>
                </a:solidFill>
              </a:rPr>
              <a:t> which can create problem for ICICI in future. Even now HDFC show higher ROE as compare to ICICI . HDFC takes  benefit of VIDEOCON  FRAUD case of ICICI.</a:t>
            </a:r>
            <a:endParaRPr sz="2100" dirty="0">
              <a:solidFill>
                <a:srgbClr val="38701B"/>
              </a:solidFill>
            </a:endParaRPr>
          </a:p>
          <a:p>
            <a:pPr marL="457200" lvl="0" indent="-349250" algn="l" rtl="0">
              <a:spcBef>
                <a:spcPts val="0"/>
              </a:spcBef>
              <a:spcAft>
                <a:spcPts val="0"/>
              </a:spcAft>
              <a:buClr>
                <a:srgbClr val="38701B"/>
              </a:buClr>
              <a:buSzPts val="1900"/>
              <a:buChar char="★"/>
            </a:pPr>
            <a:r>
              <a:rPr lang="en-US" sz="2100" dirty="0">
                <a:solidFill>
                  <a:srgbClr val="38701B"/>
                </a:solidFill>
              </a:rPr>
              <a:t>So we can say that ICICI bank  will  also be preferrable option for the investors in coming years.</a:t>
            </a:r>
            <a:endParaRPr sz="2100" dirty="0">
              <a:solidFill>
                <a:srgbClr val="38701B"/>
              </a:solidFill>
            </a:endParaRPr>
          </a:p>
          <a:p>
            <a:pPr marL="0" lvl="0" indent="0" algn="l" rtl="0">
              <a:spcBef>
                <a:spcPts val="1000"/>
              </a:spcBef>
              <a:spcAft>
                <a:spcPts val="0"/>
              </a:spcAft>
              <a:buNone/>
            </a:pPr>
            <a:endParaRPr dirty="0">
              <a:solidFill>
                <a:srgbClr val="274E1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638736" y="469"/>
            <a:ext cx="9416118" cy="154581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3600"/>
              <a:buFont typeface="Gill Sans"/>
              <a:buNone/>
            </a:pPr>
            <a:r>
              <a:rPr lang="en-US" sz="3600">
                <a:solidFill>
                  <a:srgbClr val="C00000"/>
                </a:solidFill>
              </a:rPr>
              <a:t>INTRODUCTION  TO SECTOR  AND COMPANY</a:t>
            </a:r>
            <a:endParaRPr/>
          </a:p>
        </p:txBody>
      </p:sp>
      <p:sp>
        <p:nvSpPr>
          <p:cNvPr id="107" name="Google Shape;107;p14"/>
          <p:cNvSpPr txBox="1">
            <a:spLocks noGrp="1"/>
          </p:cNvSpPr>
          <p:nvPr>
            <p:ph type="body" idx="1"/>
          </p:nvPr>
        </p:nvSpPr>
        <p:spPr>
          <a:xfrm>
            <a:off x="1" y="1918405"/>
            <a:ext cx="12191999" cy="505482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en-US"/>
              <a:t>ICICI Bank Limited  belongs to  tertiary sector and provides various banking products and financial services in India and internationally. It operates in Retail Banking, Wholesale Banking, Treasury, and Others Banking segments. The company offers savings, salary, pension, current, and other accounts;It also provides home, two wheeler , personal, gold, and commercial business loans. In addition, the company offers insurance products; investment products, such as mutual funds, gold monetization schemes, and initial public offerings.</a:t>
            </a:r>
            <a:endParaRPr/>
          </a:p>
          <a:p>
            <a:pPr marL="228600" lvl="0" indent="-228600" algn="l" rtl="0">
              <a:lnSpc>
                <a:spcPct val="120000"/>
              </a:lnSpc>
              <a:spcBef>
                <a:spcPts val="1000"/>
              </a:spcBef>
              <a:spcAft>
                <a:spcPts val="0"/>
              </a:spcAft>
              <a:buSzPts val="2000"/>
              <a:buChar char="•"/>
            </a:pPr>
            <a:r>
              <a:rPr lang="en-US"/>
              <a:t>ICICI Bank Limited was founded in 1955 and is headquartered in Mumbai, India.</a:t>
            </a:r>
            <a:endParaRPr/>
          </a:p>
          <a:p>
            <a:pPr marL="228600" lvl="0" indent="-228600" algn="l" rtl="0">
              <a:lnSpc>
                <a:spcPct val="120000"/>
              </a:lnSpc>
              <a:spcBef>
                <a:spcPts val="1000"/>
              </a:spcBef>
              <a:spcAft>
                <a:spcPts val="0"/>
              </a:spcAft>
              <a:buSzPts val="2000"/>
              <a:buChar char="•"/>
            </a:pPr>
            <a:r>
              <a:rPr lang="en-US"/>
              <a:t>It was formed by the </a:t>
            </a:r>
            <a:r>
              <a:rPr lang="en-US" b="1"/>
              <a:t>Industrial Credit and Investment Corporation of India (ICICI) , a financial institution, which later merged itself  with the bank.</a:t>
            </a:r>
            <a:endParaRPr/>
          </a:p>
          <a:p>
            <a:pPr marL="228600" lvl="0" indent="-228600" algn="l" rtl="0">
              <a:lnSpc>
                <a:spcPct val="120000"/>
              </a:lnSpc>
              <a:spcBef>
                <a:spcPts val="1000"/>
              </a:spcBef>
              <a:spcAft>
                <a:spcPts val="0"/>
              </a:spcAft>
              <a:buSzPts val="2000"/>
              <a:buChar char="•"/>
            </a:pPr>
            <a:r>
              <a:rPr lang="en-US"/>
              <a:t>Today,the bank has a network of 5275 branches and 15589 ATMs across India and has a presence in 17 countries.</a:t>
            </a:r>
            <a:endParaRPr baseline="30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319105" y="1309177"/>
            <a:ext cx="9603275" cy="179786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EVOLUTION</a:t>
            </a:r>
            <a:endParaRPr/>
          </a:p>
        </p:txBody>
      </p:sp>
      <p:sp>
        <p:nvSpPr>
          <p:cNvPr id="113" name="Google Shape;113;p15"/>
          <p:cNvSpPr txBox="1">
            <a:spLocks noGrp="1"/>
          </p:cNvSpPr>
          <p:nvPr>
            <p:ph type="body" idx="1"/>
          </p:nvPr>
        </p:nvSpPr>
        <p:spPr>
          <a:xfrm>
            <a:off x="329462" y="2297594"/>
            <a:ext cx="11862538" cy="4433143"/>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SzPts val="1800"/>
              <a:buFont typeface="Noto Sans Symbols"/>
              <a:buChar char="❑"/>
            </a:pPr>
            <a:r>
              <a:rPr lang="en-US" sz="1800"/>
              <a:t>The real journey of ICICI bank started from 1994 when it received the Certificate for Commencement of Business. During initial periods it  has just 15 centers covering 12 states .</a:t>
            </a:r>
            <a:endParaRPr/>
          </a:p>
          <a:p>
            <a:pPr marL="228600" lvl="0" indent="-228600" algn="l" rtl="0">
              <a:lnSpc>
                <a:spcPct val="120000"/>
              </a:lnSpc>
              <a:spcBef>
                <a:spcPts val="1000"/>
              </a:spcBef>
              <a:spcAft>
                <a:spcPts val="0"/>
              </a:spcAft>
              <a:buSzPts val="1800"/>
              <a:buFont typeface="Noto Sans Symbols"/>
              <a:buChar char="❑"/>
            </a:pPr>
            <a:r>
              <a:rPr lang="en-US" sz="1800"/>
              <a:t>It  start making impression when it start branding  the services  with  names  like `Maxicash' for services accounts, `Money Plus' for Current Account, `Quantum' for fixed deposit account,  and  `Power Pay'  so  on....</a:t>
            </a:r>
            <a:endParaRPr/>
          </a:p>
          <a:p>
            <a:pPr marL="228600" lvl="0" indent="-228600" algn="l" rtl="0">
              <a:lnSpc>
                <a:spcPct val="120000"/>
              </a:lnSpc>
              <a:spcBef>
                <a:spcPts val="1000"/>
              </a:spcBef>
              <a:spcAft>
                <a:spcPts val="0"/>
              </a:spcAft>
              <a:buSzPts val="1800"/>
              <a:buFont typeface="Noto Sans Symbols"/>
              <a:buChar char="❑"/>
            </a:pPr>
            <a:r>
              <a:rPr lang="en-US" sz="1800"/>
              <a:t>The bank set up a fully computerised environment , all offices continuously upgrading its strong systems and procedures with special emphasis on risk management  and finally bring the " INTERNET BANKING " first time in India in 1998.</a:t>
            </a:r>
            <a:br>
              <a:rPr lang="en-US" sz="1800"/>
            </a:br>
            <a:br>
              <a:rPr lang="en-US" sz="1800"/>
            </a:br>
            <a:br>
              <a:rPr lang="en-US" sz="1800"/>
            </a:br>
            <a:br>
              <a:rPr lang="en-US" sz="1800"/>
            </a:br>
            <a:br>
              <a:rPr lang="en-US" sz="1800"/>
            </a:br>
            <a:br>
              <a:rPr lang="en-US" sz="1800"/>
            </a:br>
            <a:br>
              <a:rPr lang="en-US" sz="1800"/>
            </a:br>
            <a:br>
              <a:rPr lang="en-US" sz="1800"/>
            </a:br>
            <a:endParaRPr sz="1800"/>
          </a:p>
        </p:txBody>
      </p:sp>
      <p:sp>
        <p:nvSpPr>
          <p:cNvPr id="114" name="Google Shape;114;p15"/>
          <p:cNvSpPr txBox="1"/>
          <p:nvPr/>
        </p:nvSpPr>
        <p:spPr>
          <a:xfrm flipH="1">
            <a:off x="4633495" y="3200400"/>
            <a:ext cx="909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4248921" y="1235651"/>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EVOLUTION</a:t>
            </a:r>
            <a:endParaRPr/>
          </a:p>
        </p:txBody>
      </p:sp>
      <p:sp>
        <p:nvSpPr>
          <p:cNvPr id="120" name="Google Shape;120;p16"/>
          <p:cNvSpPr txBox="1">
            <a:spLocks noGrp="1"/>
          </p:cNvSpPr>
          <p:nvPr>
            <p:ph type="body" idx="1"/>
          </p:nvPr>
        </p:nvSpPr>
        <p:spPr>
          <a:xfrm>
            <a:off x="94268" y="2015732"/>
            <a:ext cx="12097731" cy="3979715"/>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Font typeface="Noto Sans Symbols"/>
              <a:buChar char="q"/>
            </a:pPr>
            <a:r>
              <a:rPr lang="en-US"/>
              <a:t>ICICI Bank became the first Indian bank to list on the New York Stock Exchange with its $175-million American depository shares issue generating a demand book 13 times its size at $2.2 billion in 2000.</a:t>
            </a:r>
            <a:endParaRPr/>
          </a:p>
          <a:p>
            <a:pPr marL="228600" lvl="0" indent="-228600" algn="l" rtl="0">
              <a:lnSpc>
                <a:spcPct val="120000"/>
              </a:lnSpc>
              <a:spcBef>
                <a:spcPts val="1000"/>
              </a:spcBef>
              <a:spcAft>
                <a:spcPts val="0"/>
              </a:spcAft>
              <a:buSzPts val="2000"/>
              <a:buFont typeface="Noto Sans Symbols"/>
              <a:buChar char="q"/>
            </a:pPr>
            <a:r>
              <a:rPr lang="en-US"/>
              <a:t>With passage of time , it start rising even more when It start alling  with sky-communications, Ford India , Indian Oil Corporation and proposes to bring credit cards to the "large, underserved population" in rural and semi-urban areas and announced the launch of mobile banking services for its customers, using the wireless application protocol (WAP) technology.</a:t>
            </a:r>
            <a:endParaRPr/>
          </a:p>
          <a:p>
            <a:pPr marL="228600" lvl="0" indent="-228600" algn="l" rtl="0">
              <a:lnSpc>
                <a:spcPct val="120000"/>
              </a:lnSpc>
              <a:spcBef>
                <a:spcPts val="1000"/>
              </a:spcBef>
              <a:spcAft>
                <a:spcPts val="0"/>
              </a:spcAft>
              <a:buSzPts val="2000"/>
              <a:buFont typeface="Noto Sans Symbols"/>
              <a:buChar char="q"/>
            </a:pPr>
            <a:r>
              <a:rPr lang="en-US"/>
              <a:t>ICICI Bank facilitated the setting up of "FINO Cross Link to Case Link Study" , as a company that would provide technology solutions and services to reach the underserved and underbanked population of the country. Using technologies like smart card,, biometrics and a basket of support services, FINO enables financial institutions to .</a:t>
            </a: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2193526" y="1111993"/>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a:t>2008 CRISIS , DOWN FALL OF ICICI </a:t>
            </a:r>
            <a:endParaRPr/>
          </a:p>
        </p:txBody>
      </p:sp>
      <p:sp>
        <p:nvSpPr>
          <p:cNvPr id="126" name="Google Shape;126;p17"/>
          <p:cNvSpPr txBox="1">
            <a:spLocks noGrp="1"/>
          </p:cNvSpPr>
          <p:nvPr>
            <p:ph type="body" idx="1"/>
          </p:nvPr>
        </p:nvSpPr>
        <p:spPr>
          <a:xfrm>
            <a:off x="1294500" y="2396732"/>
            <a:ext cx="9603275" cy="345061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SzPct val="100000"/>
              <a:buChar char="•"/>
            </a:pPr>
            <a:r>
              <a:rPr lang="en-US"/>
              <a:t>No Indian institution was affected as badly as ICICI Bank by the global financial crisis. So deep were the concerns over ICICI Bank at that time that Infosys, whose founder NR Narayana Murthy was once on ICICI Bank board, withdrew Rs 1,000 crore of its fixed deposits with the bank and moved them to State Bank of India.</a:t>
            </a:r>
            <a:endParaRPr/>
          </a:p>
          <a:p>
            <a:pPr marL="228600" lvl="0" indent="-228600" algn="l" rtl="0">
              <a:lnSpc>
                <a:spcPct val="120000"/>
              </a:lnSpc>
              <a:spcBef>
                <a:spcPts val="1000"/>
              </a:spcBef>
              <a:spcAft>
                <a:spcPts val="0"/>
              </a:spcAft>
              <a:buSzPct val="100000"/>
              <a:buChar char="•"/>
            </a:pPr>
            <a:r>
              <a:rPr lang="en-US"/>
              <a:t>Smaller depositors were queuing up at ATMs, and ICICI had to move truckloads of cash to meet demand.Rumours were spread that   ICICI will crash and people will lost their money. Things cool down when  RBI publicly fade up such rumours</a:t>
            </a:r>
            <a:endParaRPr/>
          </a:p>
          <a:p>
            <a:pPr marL="228600" lvl="0" indent="-111125" algn="l" rtl="0">
              <a:lnSpc>
                <a:spcPct val="120000"/>
              </a:lnSpc>
              <a:spcBef>
                <a:spcPts val="1000"/>
              </a:spcBef>
              <a:spcAft>
                <a:spcPts val="0"/>
              </a:spcAft>
              <a:buSzPct val="100000"/>
              <a:buNone/>
            </a:pPr>
            <a:endParaRPr/>
          </a:p>
          <a:p>
            <a:pPr marL="228600" lvl="0" indent="-228600" algn="l" rtl="0">
              <a:lnSpc>
                <a:spcPct val="120000"/>
              </a:lnSpc>
              <a:spcBef>
                <a:spcPts val="1000"/>
              </a:spcBef>
              <a:spcAft>
                <a:spcPts val="0"/>
              </a:spcAft>
              <a:buSzPct val="100000"/>
              <a:buChar char="•"/>
            </a:pPr>
            <a:r>
              <a:rPr lang="en-US"/>
              <a:t>It has been said that </a:t>
            </a:r>
            <a:r>
              <a:rPr lang="en-US" b="1"/>
              <a:t>ICICI</a:t>
            </a:r>
            <a:r>
              <a:rPr lang="en-US"/>
              <a:t> Bank has </a:t>
            </a:r>
            <a:r>
              <a:rPr lang="en-US" b="1"/>
              <a:t>lost</a:t>
            </a:r>
            <a:r>
              <a:rPr lang="en-US"/>
              <a:t> $250 million internationally due to the crisis.</a:t>
            </a:r>
            <a:endParaRPr/>
          </a:p>
          <a:p>
            <a:pPr marL="228600" lvl="0" indent="-111125" algn="l" rtl="0">
              <a:lnSpc>
                <a:spcPct val="120000"/>
              </a:lnSpc>
              <a:spcBef>
                <a:spcPts val="1000"/>
              </a:spcBef>
              <a:spcAft>
                <a:spcPts val="0"/>
              </a:spcAft>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1301185" y="724309"/>
            <a:ext cx="10766327"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en-US" b="1" u="sng"/>
              <a:t>ICICI BANK-VIDEOCON MONEY LAUNDERING SCAM CASE</a:t>
            </a:r>
            <a:r>
              <a:rPr lang="en-US"/>
              <a:t> </a:t>
            </a:r>
            <a:endParaRPr/>
          </a:p>
        </p:txBody>
      </p:sp>
      <p:sp>
        <p:nvSpPr>
          <p:cNvPr id="132" name="Google Shape;132;p18"/>
          <p:cNvSpPr txBox="1">
            <a:spLocks noGrp="1"/>
          </p:cNvSpPr>
          <p:nvPr>
            <p:ph type="body" idx="1"/>
          </p:nvPr>
        </p:nvSpPr>
        <p:spPr>
          <a:xfrm>
            <a:off x="0" y="1951348"/>
            <a:ext cx="12192000" cy="430805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SzPct val="100000"/>
              <a:buNone/>
            </a:pPr>
            <a:r>
              <a:rPr lang="en-US" dirty="0"/>
              <a:t>The case involves ₹3,250 crore in loans given by the ICICI to the Videocon Group, controlled by the industrialist Venugopal Dhoot, when Chanda Kochhar was leading the bank. </a:t>
            </a:r>
            <a:endParaRPr dirty="0"/>
          </a:p>
          <a:p>
            <a:pPr marL="228600" lvl="0" indent="-228600" algn="l" rtl="0">
              <a:lnSpc>
                <a:spcPct val="120000"/>
              </a:lnSpc>
              <a:spcBef>
                <a:spcPts val="1000"/>
              </a:spcBef>
              <a:spcAft>
                <a:spcPts val="0"/>
              </a:spcAft>
              <a:buSzPct val="100000"/>
              <a:buNone/>
            </a:pPr>
            <a:r>
              <a:rPr lang="en-US" dirty="0"/>
              <a:t>Videocon group had made around 28 proposals to the ICICI Bank, of which, around eight were sanctioned. Chanda Kochhar was part of the sanctioning as well as recommending committee in four such proposals made by the Videocon group. </a:t>
            </a:r>
            <a:endParaRPr dirty="0"/>
          </a:p>
          <a:p>
            <a:pPr marL="228600" lvl="0" indent="-228600" algn="l" rtl="0">
              <a:lnSpc>
                <a:spcPct val="120000"/>
              </a:lnSpc>
              <a:spcBef>
                <a:spcPts val="1000"/>
              </a:spcBef>
              <a:spcAft>
                <a:spcPts val="0"/>
              </a:spcAft>
              <a:buSzPct val="100000"/>
              <a:buNone/>
            </a:pPr>
            <a:r>
              <a:rPr lang="en-US" dirty="0"/>
              <a:t>The ICICI Bank sanctioned loans worth ₹1,875 crore to the Videocon Group and the companies associated with it between 2009 and 2011. Most of these loans were in complete violations of banking regulations and ICICI Bank policies. </a:t>
            </a:r>
            <a:endParaRPr dirty="0"/>
          </a:p>
          <a:p>
            <a:pPr marL="228600" lvl="0" indent="-228600" algn="l" rtl="0">
              <a:lnSpc>
                <a:spcPct val="120000"/>
              </a:lnSpc>
              <a:spcBef>
                <a:spcPts val="1000"/>
              </a:spcBef>
              <a:spcAft>
                <a:spcPts val="0"/>
              </a:spcAft>
              <a:buSzPct val="100000"/>
              <a:buNone/>
            </a:pPr>
            <a:r>
              <a:rPr lang="en-US" dirty="0"/>
              <a:t>Chanda Kochhar was the CEO and Managing Director of the ICICI Bank then. </a:t>
            </a:r>
            <a:endParaRPr dirty="0"/>
          </a:p>
          <a:p>
            <a:pPr marL="228600" lvl="0" indent="-228600" algn="l" rtl="0">
              <a:lnSpc>
                <a:spcPct val="120000"/>
              </a:lnSpc>
              <a:spcBef>
                <a:spcPts val="1000"/>
              </a:spcBef>
              <a:spcAft>
                <a:spcPts val="0"/>
              </a:spcAft>
              <a:buSzPct val="100000"/>
              <a:buNone/>
            </a:pPr>
            <a:r>
              <a:rPr lang="en-US" dirty="0"/>
              <a:t>Within months of sanctioning of the loans, Dhoot's Supreme Energy had granted a loan of ₹64 crore to </a:t>
            </a:r>
            <a:r>
              <a:rPr lang="en-US" dirty="0" err="1"/>
              <a:t>NuPower</a:t>
            </a:r>
            <a:r>
              <a:rPr lang="en-US" dirty="0"/>
              <a:t> Renewables, in which Deepak Kochhar has 50% stake. </a:t>
            </a:r>
            <a:endParaRPr dirty="0"/>
          </a:p>
          <a:p>
            <a:pPr marL="228600" lvl="0" indent="-228600" algn="l" rtl="0">
              <a:lnSpc>
                <a:spcPct val="120000"/>
              </a:lnSpc>
              <a:spcBef>
                <a:spcPts val="1000"/>
              </a:spcBef>
              <a:spcAft>
                <a:spcPts val="0"/>
              </a:spcAft>
              <a:buSzPct val="100000"/>
              <a:buNone/>
            </a:pPr>
            <a:r>
              <a:rPr lang="en-US" dirty="0"/>
              <a:t>Investigators allege the ₹64 crore loan to Kochhar's firm was part of a quid pro quo deal. </a:t>
            </a:r>
            <a:endParaRPr dirty="0"/>
          </a:p>
          <a:p>
            <a:pPr marL="228600" lvl="0" indent="-228600" algn="l" rtl="0">
              <a:lnSpc>
                <a:spcPct val="120000"/>
              </a:lnSpc>
              <a:spcBef>
                <a:spcPts val="1000"/>
              </a:spcBef>
              <a:spcAft>
                <a:spcPts val="0"/>
              </a:spcAft>
              <a:buSzPct val="100000"/>
              <a:buNone/>
            </a:pPr>
            <a:r>
              <a:rPr lang="en-US" dirty="0"/>
              <a:t>The ED, during its investigation, found that loans sanctioned to the Videocon group were kept alive by evergreen IMG or refinancing of loans worth around ₹1,730 crore, which turned into NPA in June 2017. </a:t>
            </a:r>
            <a:endParaRPr dirty="0"/>
          </a:p>
          <a:p>
            <a:pPr marL="0" lvl="0" indent="0" algn="l" rtl="0">
              <a:lnSpc>
                <a:spcPct val="120000"/>
              </a:lnSpc>
              <a:spcBef>
                <a:spcPts val="1000"/>
              </a:spcBef>
              <a:spcAft>
                <a:spcPts val="0"/>
              </a:spcAft>
              <a:buSzPct val="100000"/>
              <a:buNone/>
            </a:pPr>
            <a:r>
              <a:rPr lang="en-US" dirty="0"/>
              <a:t>  The major drop in values of Financial Ratios in the upcoming slides is also due to this event being exposed in the years 2017 2018.</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36"/>
        <p:cNvGrpSpPr/>
        <p:nvPr/>
      </p:nvGrpSpPr>
      <p:grpSpPr>
        <a:xfrm>
          <a:off x="0" y="0"/>
          <a:ext cx="0" cy="0"/>
          <a:chOff x="0" y="0"/>
          <a:chExt cx="0" cy="0"/>
        </a:xfrm>
      </p:grpSpPr>
      <p:sp>
        <p:nvSpPr>
          <p:cNvPr id="137" name="Google Shape;137;p1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8" name="Google Shape;138;p19"/>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39" name="Google Shape;139;p1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40" name="Google Shape;140;p19"/>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41" name="Google Shape;141;p19"/>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1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3" name="Google Shape;143;p19"/>
          <p:cNvSpPr txBox="1">
            <a:spLocks noGrp="1"/>
          </p:cNvSpPr>
          <p:nvPr>
            <p:ph type="title"/>
          </p:nvPr>
        </p:nvSpPr>
        <p:spPr>
          <a:xfrm>
            <a:off x="230947" y="722142"/>
            <a:ext cx="3680625" cy="584538"/>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Clr>
                <a:schemeClr val="dk1"/>
              </a:buClr>
              <a:buSzPts val="3600"/>
              <a:buFont typeface="Gill Sans"/>
              <a:buNone/>
            </a:pPr>
            <a:r>
              <a:rPr lang="en-US" sz="3600" dirty="0"/>
              <a:t>PRICE OF STOCK</a:t>
            </a:r>
            <a:endParaRPr dirty="0"/>
          </a:p>
        </p:txBody>
      </p:sp>
      <p:cxnSp>
        <p:nvCxnSpPr>
          <p:cNvPr id="144" name="Google Shape;144;p19"/>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45" name="Google Shape;145;p19"/>
          <p:cNvGrpSpPr/>
          <p:nvPr/>
        </p:nvGrpSpPr>
        <p:grpSpPr>
          <a:xfrm>
            <a:off x="3979389" y="482171"/>
            <a:ext cx="7560115" cy="5149101"/>
            <a:chOff x="3979389" y="482171"/>
            <a:chExt cx="7560115" cy="5149101"/>
          </a:xfrm>
        </p:grpSpPr>
        <p:sp>
          <p:nvSpPr>
            <p:cNvPr id="146" name="Google Shape;146;p19"/>
            <p:cNvSpPr/>
            <p:nvPr/>
          </p:nvSpPr>
          <p:spPr>
            <a:xfrm>
              <a:off x="3979389" y="482171"/>
              <a:ext cx="7560115"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7" name="Google Shape;147;p19"/>
            <p:cNvSpPr/>
            <p:nvPr/>
          </p:nvSpPr>
          <p:spPr>
            <a:xfrm>
              <a:off x="4292448" y="812507"/>
              <a:ext cx="692827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48" name="Google Shape;148;p19"/>
          <p:cNvSpPr/>
          <p:nvPr/>
        </p:nvSpPr>
        <p:spPr>
          <a:xfrm>
            <a:off x="4455487" y="977965"/>
            <a:ext cx="6615582" cy="4135339"/>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49" name="Google Shape;149;p19"/>
          <p:cNvPicPr preferRelativeResize="0"/>
          <p:nvPr/>
        </p:nvPicPr>
        <p:blipFill rotWithShape="1">
          <a:blip r:embed="rId4">
            <a:alphaModFix/>
          </a:blip>
          <a:srcRect/>
          <a:stretch/>
        </p:blipFill>
        <p:spPr>
          <a:xfrm>
            <a:off x="4618374" y="1161943"/>
            <a:ext cx="6282919" cy="3774976"/>
          </a:xfrm>
          <a:prstGeom prst="rect">
            <a:avLst/>
          </a:prstGeom>
          <a:noFill/>
          <a:ln>
            <a:noFill/>
          </a:ln>
        </p:spPr>
      </p:pic>
      <p:pic>
        <p:nvPicPr>
          <p:cNvPr id="150" name="Google Shape;150;p19"/>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51" name="Google Shape;151;p1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52" name="Google Shape;152;p19"/>
          <p:cNvPicPr preferRelativeResize="0"/>
          <p:nvPr/>
        </p:nvPicPr>
        <p:blipFill rotWithShape="1">
          <a:blip r:embed="rId5">
            <a:alphaModFix/>
          </a:blip>
          <a:srcRect/>
          <a:stretch/>
        </p:blipFill>
        <p:spPr>
          <a:xfrm>
            <a:off x="660605" y="1711131"/>
            <a:ext cx="2830724" cy="4305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56"/>
        <p:cNvGrpSpPr/>
        <p:nvPr/>
      </p:nvGrpSpPr>
      <p:grpSpPr>
        <a:xfrm>
          <a:off x="0" y="0"/>
          <a:ext cx="0" cy="0"/>
          <a:chOff x="0" y="0"/>
          <a:chExt cx="0" cy="0"/>
        </a:xfrm>
      </p:grpSpPr>
      <p:sp>
        <p:nvSpPr>
          <p:cNvPr id="157" name="Google Shape;157;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59" name="Google Shape;159;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60" name="Google Shape;160;p20"/>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61" name="Google Shape;161;p20"/>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2" name="Google Shape;162;p20"/>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3" name="Google Shape;163;p20"/>
          <p:cNvSpPr txBox="1">
            <a:spLocks noGrp="1"/>
          </p:cNvSpPr>
          <p:nvPr>
            <p:ph type="title"/>
          </p:nvPr>
        </p:nvSpPr>
        <p:spPr>
          <a:xfrm>
            <a:off x="503277" y="-11430"/>
            <a:ext cx="2823919" cy="110554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NET PROFIT PER SHARE</a:t>
            </a:r>
            <a:endParaRPr/>
          </a:p>
        </p:txBody>
      </p:sp>
      <p:cxnSp>
        <p:nvCxnSpPr>
          <p:cNvPr id="164" name="Google Shape;164;p20"/>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65" name="Google Shape;165;p20"/>
          <p:cNvGrpSpPr/>
          <p:nvPr/>
        </p:nvGrpSpPr>
        <p:grpSpPr>
          <a:xfrm>
            <a:off x="3979389" y="482171"/>
            <a:ext cx="7560115" cy="5149101"/>
            <a:chOff x="7463258" y="583365"/>
            <a:chExt cx="7560115" cy="5181928"/>
          </a:xfrm>
        </p:grpSpPr>
        <p:sp>
          <p:nvSpPr>
            <p:cNvPr id="166" name="Google Shape;166;p20"/>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7" name="Google Shape;167;p20"/>
            <p:cNvSpPr/>
            <p:nvPr/>
          </p:nvSpPr>
          <p:spPr>
            <a:xfrm>
              <a:off x="7776317" y="915807"/>
              <a:ext cx="6928279" cy="4494927"/>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pic>
        <p:nvPicPr>
          <p:cNvPr id="168" name="Google Shape;168;p20" descr="Chart, funnel chart&#10;&#10;Description automatically generated"/>
          <p:cNvPicPr preferRelativeResize="0"/>
          <p:nvPr/>
        </p:nvPicPr>
        <p:blipFill rotWithShape="1">
          <a:blip r:embed="rId4">
            <a:alphaModFix/>
          </a:blip>
          <a:srcRect l="56" r="-1" b="-1"/>
          <a:stretch/>
        </p:blipFill>
        <p:spPr>
          <a:xfrm>
            <a:off x="4618374" y="1116345"/>
            <a:ext cx="6282919" cy="3866172"/>
          </a:xfrm>
          <a:prstGeom prst="rect">
            <a:avLst/>
          </a:prstGeom>
          <a:noFill/>
          <a:ln>
            <a:noFill/>
          </a:ln>
        </p:spPr>
      </p:pic>
      <p:pic>
        <p:nvPicPr>
          <p:cNvPr id="169" name="Google Shape;169;p20"/>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70" name="Google Shape;170;p20"/>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71" name="Google Shape;171;p20"/>
          <p:cNvPicPr preferRelativeResize="0"/>
          <p:nvPr/>
        </p:nvPicPr>
        <p:blipFill rotWithShape="1">
          <a:blip r:embed="rId5">
            <a:alphaModFix/>
          </a:blip>
          <a:srcRect/>
          <a:stretch/>
        </p:blipFill>
        <p:spPr>
          <a:xfrm>
            <a:off x="659301" y="2775962"/>
            <a:ext cx="2823919" cy="21369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175"/>
        <p:cNvGrpSpPr/>
        <p:nvPr/>
      </p:nvGrpSpPr>
      <p:grpSpPr>
        <a:xfrm>
          <a:off x="0" y="0"/>
          <a:ext cx="0" cy="0"/>
          <a:chOff x="0" y="0"/>
          <a:chExt cx="0" cy="0"/>
        </a:xfrm>
      </p:grpSpPr>
      <p:sp>
        <p:nvSpPr>
          <p:cNvPr id="176" name="Google Shape;176;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21"/>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78" name="Google Shape;178;p2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cxnSp>
        <p:nvCxnSpPr>
          <p:cNvPr id="179" name="Google Shape;179;p21"/>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
        <p:nvSpPr>
          <p:cNvPr id="180" name="Google Shape;180;p21"/>
          <p:cNvSpPr/>
          <p:nvPr/>
        </p:nvSpPr>
        <p:spPr>
          <a:xfrm>
            <a:off x="2" y="0"/>
            <a:ext cx="12191696"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1" name="Google Shape;181;p2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2" name="Google Shape;182;p21"/>
          <p:cNvSpPr txBox="1">
            <a:spLocks noGrp="1"/>
          </p:cNvSpPr>
          <p:nvPr>
            <p:ph type="title"/>
          </p:nvPr>
        </p:nvSpPr>
        <p:spPr>
          <a:xfrm>
            <a:off x="-301" y="15838"/>
            <a:ext cx="3327497" cy="1099327"/>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3600"/>
              <a:buFont typeface="Gill Sans"/>
              <a:buNone/>
            </a:pPr>
            <a:r>
              <a:rPr lang="en-US" sz="3600"/>
              <a:t>DIVIDEND PER SHARE</a:t>
            </a:r>
            <a:endParaRPr/>
          </a:p>
        </p:txBody>
      </p:sp>
      <p:cxnSp>
        <p:nvCxnSpPr>
          <p:cNvPr id="183" name="Google Shape;183;p21"/>
          <p:cNvCxnSpPr/>
          <p:nvPr/>
        </p:nvCxnSpPr>
        <p:spPr>
          <a:xfrm>
            <a:off x="659301" y="3528543"/>
            <a:ext cx="2823919" cy="0"/>
          </a:xfrm>
          <a:prstGeom prst="straightConnector1">
            <a:avLst/>
          </a:prstGeom>
          <a:noFill/>
          <a:ln w="31750" cap="flat" cmpd="sng">
            <a:solidFill>
              <a:schemeClr val="accent1"/>
            </a:solidFill>
            <a:prstDash val="solid"/>
            <a:round/>
            <a:headEnd type="none" w="sm" len="sm"/>
            <a:tailEnd type="none" w="sm" len="sm"/>
          </a:ln>
        </p:spPr>
      </p:cxnSp>
      <p:grpSp>
        <p:nvGrpSpPr>
          <p:cNvPr id="184" name="Google Shape;184;p21"/>
          <p:cNvGrpSpPr/>
          <p:nvPr/>
        </p:nvGrpSpPr>
        <p:grpSpPr>
          <a:xfrm>
            <a:off x="3979389" y="482171"/>
            <a:ext cx="7560115" cy="5149101"/>
            <a:chOff x="7463258" y="583365"/>
            <a:chExt cx="7560115" cy="5181928"/>
          </a:xfrm>
        </p:grpSpPr>
        <p:sp>
          <p:nvSpPr>
            <p:cNvPr id="185" name="Google Shape;185;p21"/>
            <p:cNvSpPr/>
            <p:nvPr/>
          </p:nvSpPr>
          <p:spPr>
            <a:xfrm>
              <a:off x="7463258" y="583365"/>
              <a:ext cx="7560115" cy="5181928"/>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86" name="Google Shape;186;p21"/>
            <p:cNvSpPr/>
            <p:nvPr/>
          </p:nvSpPr>
          <p:spPr>
            <a:xfrm>
              <a:off x="7776317" y="915807"/>
              <a:ext cx="6928279" cy="4494927"/>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pic>
        <p:nvPicPr>
          <p:cNvPr id="187" name="Google Shape;187;p21" descr="Chart, line chart&#10;&#10;Description automatically generated"/>
          <p:cNvPicPr preferRelativeResize="0"/>
          <p:nvPr/>
        </p:nvPicPr>
        <p:blipFill rotWithShape="1">
          <a:blip r:embed="rId4">
            <a:alphaModFix/>
          </a:blip>
          <a:srcRect l="2697" r="-2" b="-2"/>
          <a:stretch/>
        </p:blipFill>
        <p:spPr>
          <a:xfrm>
            <a:off x="4618374" y="1116345"/>
            <a:ext cx="6282919" cy="3866172"/>
          </a:xfrm>
          <a:prstGeom prst="rect">
            <a:avLst/>
          </a:prstGeom>
          <a:noFill/>
          <a:ln>
            <a:noFill/>
          </a:ln>
        </p:spPr>
      </p:pic>
      <p:pic>
        <p:nvPicPr>
          <p:cNvPr id="188" name="Google Shape;188;p21"/>
          <p:cNvPicPr preferRelativeResize="0"/>
          <p:nvPr/>
        </p:nvPicPr>
        <p:blipFill rotWithShape="1">
          <a:blip r:embed="rId3">
            <a:alphaModFix/>
          </a:blip>
          <a:srcRect t="1538" b="-1538"/>
          <a:stretch/>
        </p:blipFill>
        <p:spPr>
          <a:xfrm>
            <a:off x="0" y="6126480"/>
            <a:ext cx="12192000" cy="742950"/>
          </a:xfrm>
          <a:prstGeom prst="rect">
            <a:avLst/>
          </a:prstGeom>
          <a:noFill/>
          <a:ln>
            <a:noFill/>
          </a:ln>
        </p:spPr>
      </p:pic>
      <p:cxnSp>
        <p:nvCxnSpPr>
          <p:cNvPr id="189" name="Google Shape;189;p2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pic>
        <p:nvPicPr>
          <p:cNvPr id="190" name="Google Shape;190;p21"/>
          <p:cNvPicPr preferRelativeResize="0"/>
          <p:nvPr/>
        </p:nvPicPr>
        <p:blipFill rotWithShape="1">
          <a:blip r:embed="rId5">
            <a:alphaModFix/>
          </a:blip>
          <a:srcRect/>
          <a:stretch/>
        </p:blipFill>
        <p:spPr>
          <a:xfrm>
            <a:off x="384563" y="2410640"/>
            <a:ext cx="3098657" cy="2390842"/>
          </a:xfrm>
          <a:prstGeom prst="rect">
            <a:avLst/>
          </a:prstGeom>
          <a:noFill/>
          <a:ln>
            <a:noFill/>
          </a:ln>
        </p:spPr>
      </p:pic>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1547</Words>
  <Application>Microsoft Office PowerPoint</Application>
  <PresentationFormat>Widescreen</PresentationFormat>
  <Paragraphs>144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Lato</vt:lpstr>
      <vt:lpstr>Noto Sans Symbols</vt:lpstr>
      <vt:lpstr>Arial</vt:lpstr>
      <vt:lpstr>Gill Sans</vt:lpstr>
      <vt:lpstr>Gallery</vt:lpstr>
      <vt:lpstr>EQUITY RESEARCH REPORT OF ICICI BANK LTD.</vt:lpstr>
      <vt:lpstr>INTRODUCTION  TO SECTOR  AND COMPANY</vt:lpstr>
      <vt:lpstr>EVOLUTION</vt:lpstr>
      <vt:lpstr>EVOLUTION</vt:lpstr>
      <vt:lpstr>2008 CRISIS , DOWN FALL OF ICICI </vt:lpstr>
      <vt:lpstr>ICICI BANK-VIDEOCON MONEY LAUNDERING SCAM CASE </vt:lpstr>
      <vt:lpstr>PRICE OF STOCK</vt:lpstr>
      <vt:lpstr>NET PROFIT PER SHARE</vt:lpstr>
      <vt:lpstr>DIVIDEND PER SHARE</vt:lpstr>
      <vt:lpstr>ROCE</vt:lpstr>
      <vt:lpstr>DEBT TO EQUITY RATIO</vt:lpstr>
      <vt:lpstr>SOME NOTABLE REMARKS:</vt:lpstr>
      <vt:lpstr>SOME COMPARISON</vt:lpstr>
      <vt:lpstr>RETURN ON EQUITY</vt:lpstr>
      <vt:lpstr>STEPS TAKEN BY MANAGEMENT OF ICICI BANK .  </vt:lpstr>
      <vt:lpstr>FUTURE  PREDICTION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EQUITY RESEARCH REPORT OF ICICI BANK LTD.</dc:title>
  <cp:lastModifiedBy>Satvik Chandra Shukla</cp:lastModifiedBy>
  <cp:revision>4</cp:revision>
  <dcterms:modified xsi:type="dcterms:W3CDTF">2021-07-24T16:32:40Z</dcterms:modified>
</cp:coreProperties>
</file>