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Roboto" panose="02000000000000000000" pitchFamily="2" charset="0"/>
      <p:regular r:id="rId14"/>
      <p:bold r:id="rId15"/>
      <p:italic r:id="rId16"/>
      <p:boldItalic r:id="rId17"/>
    </p:embeddedFont>
    <p:embeddedFont>
      <p:font typeface="Roboto Light" panose="02000000000000000000" pitchFamily="2" charset="0"/>
      <p:regular r:id="rId18"/>
      <p:italic r:id="rId19"/>
    </p:embeddedFont>
    <p:embeddedFont>
      <p:font typeface="Roboto Medium" panose="02000000000000000000" pitchFamily="2" charset="0"/>
      <p:regular r:id="rId20"/>
      <p: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283" autoAdjust="0"/>
  </p:normalViewPr>
  <p:slideViewPr>
    <p:cSldViewPr snapToGrid="0" showGuides="1">
      <p:cViewPr varScale="1">
        <p:scale>
          <a:sx n="58" d="100"/>
          <a:sy n="58" d="100"/>
        </p:scale>
        <p:origin x="1232" y="36"/>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24/03/2025</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
        <p:nvSpPr>
          <p:cNvPr id="3" name="Rectangle 1">
            <a:extLst>
              <a:ext uri="{FF2B5EF4-FFF2-40B4-BE49-F238E27FC236}">
                <a16:creationId xmlns:a16="http://schemas.microsoft.com/office/drawing/2014/main" id="{530D6AA7-9CDA-65A0-AE8D-0571E8F6C77C}"/>
              </a:ext>
            </a:extLst>
          </p:cNvPr>
          <p:cNvSpPr>
            <a:spLocks noGrp="1" noChangeArrowheads="1"/>
          </p:cNvSpPr>
          <p:nvPr>
            <p:ph type="body" sz="quarter" idx="10"/>
          </p:nvPr>
        </p:nvSpPr>
        <p:spPr bwMode="auto">
          <a:xfrm>
            <a:off x="1277997" y="777076"/>
            <a:ext cx="104796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trial stores showed an overall increase in total sales, indicating a positive impact.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However, despite higher revenue, the number of transactions declined, suggesting a potential pricing strategy difference.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Notably, Store 77 underperformed compared to other trial stores, warranting further investigation to determine if its setup differed.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assess true success, we need to confirm whether the revenue growth aligns with expected outcomes or if external factors influenced performance.</a:t>
            </a:r>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106602" y="1967887"/>
            <a:ext cx="7580989" cy="1718742"/>
          </a:xfrm>
          <a:prstGeom prst="rect">
            <a:avLst/>
          </a:prstGeom>
          <a:noFill/>
        </p:spPr>
        <p:txBody>
          <a:bodyPr wrap="square" lIns="0" tIns="0" rIns="0" bIns="0" rtlCol="0" anchor="t">
            <a:noAutofit/>
          </a:bodyPr>
          <a:lstStyle/>
          <a:p>
            <a:pPr algn="l"/>
            <a:r>
              <a:rPr lang="en-AU" sz="1200" dirty="0">
                <a:latin typeface="Roboto Light" panose="02000000000000000000" pitchFamily="2" charset="0"/>
                <a:ea typeface="Roboto Light" panose="02000000000000000000" pitchFamily="2" charset="0"/>
              </a:rPr>
              <a:t>As part of Task 1, I cleaned the dataset and found the following insights:</a:t>
            </a:r>
          </a:p>
          <a:p>
            <a:pPr algn="l"/>
            <a:endParaRPr lang="en-AU" sz="1200" dirty="0">
              <a:latin typeface="Roboto Light" panose="02000000000000000000" pitchFamily="2" charset="0"/>
              <a:ea typeface="Roboto Light" panose="02000000000000000000" pitchFamily="2" charset="0"/>
            </a:endParaRPr>
          </a:p>
          <a:p>
            <a:pPr algn="l"/>
            <a:r>
              <a:rPr lang="en-AU" sz="1200" dirty="0">
                <a:latin typeface="Roboto Light" panose="02000000000000000000" pitchFamily="2" charset="0"/>
                <a:ea typeface="Roboto Light" panose="02000000000000000000" pitchFamily="2" charset="0"/>
                <a:sym typeface="Wingdings" panose="05000000000000000000" pitchFamily="2" charset="2"/>
              </a:rPr>
              <a:t> </a:t>
            </a:r>
            <a:r>
              <a:rPr lang="en-AU" sz="1200" dirty="0">
                <a:latin typeface="Roboto Light" panose="02000000000000000000" pitchFamily="2" charset="0"/>
                <a:ea typeface="Roboto Light" panose="02000000000000000000" pitchFamily="2" charset="0"/>
              </a:rPr>
              <a:t>Old Singles/Couples are the highest spenders based on LIFESTAGE.</a:t>
            </a:r>
          </a:p>
          <a:p>
            <a:pPr algn="l"/>
            <a:r>
              <a:rPr lang="en-AU" sz="1200" dirty="0">
                <a:latin typeface="Roboto Light" panose="02000000000000000000" pitchFamily="2" charset="0"/>
                <a:ea typeface="Roboto Light" panose="02000000000000000000" pitchFamily="2" charset="0"/>
                <a:sym typeface="Wingdings" panose="05000000000000000000" pitchFamily="2" charset="2"/>
              </a:rPr>
              <a:t></a:t>
            </a:r>
            <a:r>
              <a:rPr lang="en-AU" sz="1200" dirty="0">
                <a:latin typeface="Roboto Light" panose="02000000000000000000" pitchFamily="2" charset="0"/>
                <a:ea typeface="Roboto Light" panose="02000000000000000000" pitchFamily="2" charset="0"/>
              </a:rPr>
              <a:t> Surprisingly Mainstream customers spent the most, surpassing both Budget and Premium segments. </a:t>
            </a:r>
          </a:p>
          <a:p>
            <a:pPr algn="l"/>
            <a:r>
              <a:rPr lang="en-AU" sz="1200" dirty="0">
                <a:latin typeface="Roboto Light" panose="02000000000000000000" pitchFamily="2" charset="0"/>
                <a:ea typeface="Roboto Light" panose="02000000000000000000" pitchFamily="2" charset="0"/>
                <a:sym typeface="Wingdings" panose="05000000000000000000" pitchFamily="2" charset="2"/>
              </a:rPr>
              <a:t></a:t>
            </a:r>
            <a:r>
              <a:rPr lang="en-AU" sz="1200" dirty="0">
                <a:latin typeface="Roboto Light" panose="02000000000000000000" pitchFamily="2" charset="0"/>
                <a:ea typeface="Roboto Light" panose="02000000000000000000" pitchFamily="2" charset="0"/>
              </a:rPr>
              <a:t> The top-selling brands are Kettle, Smiths, Doritos, Pringles and RRD with Kettle being the most popular.</a:t>
            </a:r>
          </a:p>
          <a:p>
            <a:pPr algn="l"/>
            <a:r>
              <a:rPr lang="en-AU" sz="1200" dirty="0">
                <a:latin typeface="Roboto Light" panose="02000000000000000000" pitchFamily="2" charset="0"/>
                <a:ea typeface="Roboto Light" panose="02000000000000000000" pitchFamily="2" charset="0"/>
                <a:sym typeface="Wingdings" panose="05000000000000000000" pitchFamily="2" charset="2"/>
              </a:rPr>
              <a:t></a:t>
            </a:r>
            <a:r>
              <a:rPr lang="en-AU" sz="1200" dirty="0">
                <a:latin typeface="Roboto Light" panose="02000000000000000000" pitchFamily="2" charset="0"/>
                <a:ea typeface="Roboto Light" panose="02000000000000000000" pitchFamily="2" charset="0"/>
              </a:rPr>
              <a:t> Most sold pack sizes are 175g, 150g, 134g, 110g and 170g.</a:t>
            </a:r>
          </a:p>
          <a:p>
            <a:pPr algn="l"/>
            <a:r>
              <a:rPr lang="en-AU" sz="1200" dirty="0">
                <a:latin typeface="Roboto Light" panose="02000000000000000000" pitchFamily="2" charset="0"/>
                <a:ea typeface="Roboto Light" panose="02000000000000000000" pitchFamily="2" charset="0"/>
                <a:sym typeface="Wingdings" panose="05000000000000000000" pitchFamily="2" charset="2"/>
              </a:rPr>
              <a:t></a:t>
            </a:r>
            <a:r>
              <a:rPr lang="en-AU" sz="1200" dirty="0">
                <a:latin typeface="Roboto Light" panose="02000000000000000000" pitchFamily="2" charset="0"/>
                <a:ea typeface="Roboto Light" panose="02000000000000000000" pitchFamily="2" charset="0"/>
              </a:rPr>
              <a:t> Kettle chips and 175g packs should be stocked regularly.</a:t>
            </a:r>
          </a:p>
        </p:txBody>
      </p:sp>
      <p:sp>
        <p:nvSpPr>
          <p:cNvPr id="9" name="TextBox 8">
            <a:extLst>
              <a:ext uri="{FF2B5EF4-FFF2-40B4-BE49-F238E27FC236}">
                <a16:creationId xmlns:a16="http://schemas.microsoft.com/office/drawing/2014/main" id="{FF9D96EA-4B80-4F92-A071-B09915E427CE}"/>
              </a:ext>
            </a:extLst>
          </p:cNvPr>
          <p:cNvSpPr txBox="1"/>
          <p:nvPr/>
        </p:nvSpPr>
        <p:spPr>
          <a:xfrm>
            <a:off x="4106602" y="4158466"/>
            <a:ext cx="7580989" cy="1718742"/>
          </a:xfrm>
          <a:prstGeom prst="rect">
            <a:avLst/>
          </a:prstGeom>
          <a:noFill/>
        </p:spPr>
        <p:txBody>
          <a:bodyPr wrap="square" lIns="0" tIns="0" rIns="0" bIns="0" rtlCol="0" anchor="t">
            <a:noAutofit/>
          </a:bodyPr>
          <a:lstStyle/>
          <a:p>
            <a:r>
              <a:rPr lang="en-AU" sz="1200" dirty="0">
                <a:latin typeface="Roboto Light" panose="02000000000000000000" pitchFamily="2" charset="0"/>
                <a:ea typeface="Roboto Light" panose="02000000000000000000" pitchFamily="2" charset="0"/>
              </a:rPr>
              <a:t>As part of Task 2, I </a:t>
            </a:r>
            <a:r>
              <a:rPr lang="en-AU" sz="1200" dirty="0" err="1">
                <a:latin typeface="Roboto Light" panose="02000000000000000000" pitchFamily="2" charset="0"/>
                <a:ea typeface="Roboto Light" panose="02000000000000000000" pitchFamily="2" charset="0"/>
              </a:rPr>
              <a:t>analyzed</a:t>
            </a:r>
            <a:r>
              <a:rPr lang="en-AU" sz="1200" dirty="0">
                <a:latin typeface="Roboto Light" panose="02000000000000000000" pitchFamily="2" charset="0"/>
                <a:ea typeface="Roboto Light" panose="02000000000000000000" pitchFamily="2" charset="0"/>
              </a:rPr>
              <a:t> the performance of Trial Stores compared to Control Stores.</a:t>
            </a:r>
          </a:p>
          <a:p>
            <a:endParaRPr lang="en-AU" sz="1200" dirty="0">
              <a:latin typeface="Roboto Light" panose="02000000000000000000" pitchFamily="2" charset="0"/>
              <a:ea typeface="Roboto Light" panose="02000000000000000000" pitchFamily="2" charset="0"/>
            </a:endParaRPr>
          </a:p>
          <a:p>
            <a:pPr marL="171450" indent="-171450">
              <a:buFont typeface="Wingdings" panose="05000000000000000000" pitchFamily="2" charset="2"/>
              <a:buChar char="l"/>
            </a:pPr>
            <a:r>
              <a:rPr lang="en-AU" sz="1200" dirty="0">
                <a:latin typeface="Roboto Light" panose="02000000000000000000" pitchFamily="2" charset="0"/>
                <a:ea typeface="Roboto Light" panose="02000000000000000000" pitchFamily="2" charset="0"/>
                <a:sym typeface="Wingdings" panose="05000000000000000000" pitchFamily="2" charset="2"/>
              </a:rPr>
              <a:t>Trail Stores performed well and better than Control Stores.</a:t>
            </a:r>
          </a:p>
          <a:p>
            <a:pPr marL="171450" indent="-171450">
              <a:buFont typeface="Wingdings" panose="05000000000000000000" pitchFamily="2" charset="2"/>
              <a:buChar char="l"/>
            </a:pPr>
            <a:r>
              <a:rPr lang="en-AU" sz="1200" dirty="0">
                <a:latin typeface="Roboto Light" panose="02000000000000000000" pitchFamily="2" charset="0"/>
                <a:ea typeface="Roboto Light" panose="02000000000000000000" pitchFamily="2" charset="0"/>
                <a:sym typeface="Wingdings" panose="05000000000000000000" pitchFamily="2" charset="2"/>
              </a:rPr>
              <a:t>Store 77 only have a small difference in revenue compared to Control Store while other Trail Stores generated a good revenue. </a:t>
            </a:r>
          </a:p>
          <a:p>
            <a:pPr marL="171450" indent="-171450">
              <a:buFont typeface="Wingdings" panose="05000000000000000000" pitchFamily="2" charset="2"/>
              <a:buChar char="l"/>
            </a:pPr>
            <a:r>
              <a:rPr lang="en-AU" sz="1200" dirty="0">
                <a:latin typeface="Roboto Light" panose="02000000000000000000" pitchFamily="2" charset="0"/>
                <a:ea typeface="Roboto Light" panose="02000000000000000000" pitchFamily="2" charset="0"/>
                <a:sym typeface="Wingdings" panose="05000000000000000000" pitchFamily="2" charset="2"/>
              </a:rPr>
              <a:t>Its worth rechecking the Store 77 whether the setup was something different.</a:t>
            </a: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Overview: Categorizing and </a:t>
            </a:r>
            <a:r>
              <a:rPr lang="en-AU" dirty="0" err="1"/>
              <a:t>analyzing</a:t>
            </a:r>
            <a:r>
              <a:rPr lang="en-AU" dirty="0"/>
              <a:t> based on Life Stage reveals that Mainstream Customers and Old Singles/Couples are the highest spenders.</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2050" name="Picture 2">
            <a:extLst>
              <a:ext uri="{FF2B5EF4-FFF2-40B4-BE49-F238E27FC236}">
                <a16:creationId xmlns:a16="http://schemas.microsoft.com/office/drawing/2014/main" id="{8F43CFA9-6B60-5303-4BE0-7083FFEA53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1846" y="1729647"/>
            <a:ext cx="7182997" cy="4585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dirty="0" err="1"/>
              <a:t>Lifestage</a:t>
            </a:r>
            <a:r>
              <a:rPr lang="en-US" dirty="0"/>
              <a:t>, brand, and pack size significantly influence consumer spending in the chips category.</a:t>
            </a:r>
            <a:endParaRPr lang="en-AU"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3074" name="Picture 2">
            <a:extLst>
              <a:ext uri="{FF2B5EF4-FFF2-40B4-BE49-F238E27FC236}">
                <a16:creationId xmlns:a16="http://schemas.microsoft.com/office/drawing/2014/main" id="{C6AC4C83-2094-AC41-D0FC-924F22A51D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8612" y="1569273"/>
            <a:ext cx="3914775"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4098" name="Picture 2">
            <a:extLst>
              <a:ext uri="{FF2B5EF4-FFF2-40B4-BE49-F238E27FC236}">
                <a16:creationId xmlns:a16="http://schemas.microsoft.com/office/drawing/2014/main" id="{23C405DF-5A49-093B-9B3D-3BFCF72946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396" y="318079"/>
            <a:ext cx="5505450" cy="57721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9619652-F163-A18B-D2F1-EBAE0C649A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5416" y="2655065"/>
            <a:ext cx="5505450" cy="446619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1338F4EA-CFB6-CFF9-68EC-BEABCDAABF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1927" y="0"/>
            <a:ext cx="3778843" cy="2754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Explanation of the control store vs other stores</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
        <p:nvSpPr>
          <p:cNvPr id="7" name="TextBox 6">
            <a:extLst>
              <a:ext uri="{FF2B5EF4-FFF2-40B4-BE49-F238E27FC236}">
                <a16:creationId xmlns:a16="http://schemas.microsoft.com/office/drawing/2014/main" id="{9ACA847D-746E-A28A-C28A-A1FC72DBD4A6}"/>
              </a:ext>
            </a:extLst>
          </p:cNvPr>
          <p:cNvSpPr txBox="1"/>
          <p:nvPr/>
        </p:nvSpPr>
        <p:spPr>
          <a:xfrm>
            <a:off x="1196975" y="1366091"/>
            <a:ext cx="10657174" cy="3294043"/>
          </a:xfrm>
          <a:prstGeom prst="rect">
            <a:avLst/>
          </a:prstGeom>
          <a:noFill/>
        </p:spPr>
        <p:txBody>
          <a:bodyPr vert="horz" wrap="square" lIns="0" tIns="0" rIns="0" bIns="0" rtlCol="0" anchor="t">
            <a:noAutofit/>
          </a:bodyPr>
          <a:lstStyle/>
          <a:p>
            <a:pPr marL="171450" indent="-171450" algn="l">
              <a:lnSpc>
                <a:spcPct val="150000"/>
              </a:lnSpc>
              <a:buFont typeface="Arial" panose="020B0604020202020204" pitchFamily="34" charset="0"/>
              <a:buChar char="•"/>
            </a:pPr>
            <a:r>
              <a:rPr lang="en-US" sz="1400" dirty="0">
                <a:latin typeface="Roboto Light" panose="02000000000000000000" pitchFamily="2" charset="0"/>
                <a:ea typeface="Roboto Light" panose="02000000000000000000" pitchFamily="2" charset="0"/>
              </a:rPr>
              <a:t>The control stores were identified by selecting the store with the highest correlation to each trial store based on key sales metrics. </a:t>
            </a:r>
          </a:p>
          <a:p>
            <a:pPr marL="171450" indent="-171450" algn="l">
              <a:lnSpc>
                <a:spcPct val="150000"/>
              </a:lnSpc>
              <a:buFont typeface="Arial" panose="020B0604020202020204" pitchFamily="34" charset="0"/>
              <a:buChar char="•"/>
            </a:pPr>
            <a:r>
              <a:rPr lang="en-US" sz="1400" dirty="0">
                <a:latin typeface="Roboto Light" panose="02000000000000000000" pitchFamily="2" charset="0"/>
                <a:ea typeface="Roboto Light" panose="02000000000000000000" pitchFamily="2" charset="0"/>
              </a:rPr>
              <a:t>First, the trial stores (77, 86, 88) were excluded from the dataset. </a:t>
            </a:r>
          </a:p>
          <a:p>
            <a:pPr marL="171450" indent="-171450" algn="l">
              <a:lnSpc>
                <a:spcPct val="150000"/>
              </a:lnSpc>
              <a:buFont typeface="Arial" panose="020B0604020202020204" pitchFamily="34" charset="0"/>
              <a:buChar char="•"/>
            </a:pPr>
            <a:r>
              <a:rPr lang="en-US" sz="1400" dirty="0">
                <a:latin typeface="Roboto Light" panose="02000000000000000000" pitchFamily="2" charset="0"/>
                <a:ea typeface="Roboto Light" panose="02000000000000000000" pitchFamily="2" charset="0"/>
              </a:rPr>
              <a:t>Then, for each trial store, correlation values were calculated between its sales metrics and those of all remaining stores. </a:t>
            </a:r>
          </a:p>
          <a:p>
            <a:pPr marL="171450" indent="-171450" algn="l">
              <a:lnSpc>
                <a:spcPct val="150000"/>
              </a:lnSpc>
              <a:buFont typeface="Arial" panose="020B0604020202020204" pitchFamily="34" charset="0"/>
              <a:buChar char="•"/>
            </a:pPr>
            <a:r>
              <a:rPr lang="en-US" sz="1400" dirty="0">
                <a:latin typeface="Roboto Light" panose="02000000000000000000" pitchFamily="2" charset="0"/>
                <a:ea typeface="Roboto Light" panose="02000000000000000000" pitchFamily="2" charset="0"/>
              </a:rPr>
              <a:t>The store with the highest correlation was chosen as the corresponding control store. </a:t>
            </a:r>
          </a:p>
          <a:p>
            <a:pPr marL="171450" indent="-171450" algn="l">
              <a:lnSpc>
                <a:spcPct val="150000"/>
              </a:lnSpc>
              <a:buFont typeface="Arial" panose="020B0604020202020204" pitchFamily="34" charset="0"/>
              <a:buChar char="•"/>
            </a:pPr>
            <a:r>
              <a:rPr lang="en-US" sz="1400" dirty="0">
                <a:latin typeface="Roboto Light" panose="02000000000000000000" pitchFamily="2" charset="0"/>
                <a:ea typeface="Roboto Light" panose="02000000000000000000" pitchFamily="2" charset="0"/>
              </a:rPr>
              <a:t>This ensures that the control stores closely resemble the trial stores in terms of sales behavior before the intervention, allowing for a meaningful comparison.</a:t>
            </a:r>
            <a:endParaRPr lang="en-IN" sz="1400" dirty="0" err="1">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6373</TotalTime>
  <Words>660</Words>
  <Application>Microsoft Office PowerPoint</Application>
  <PresentationFormat>Widescreen</PresentationFormat>
  <Paragraphs>56</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Roboto Light</vt:lpstr>
      <vt:lpstr>Wingdings</vt:lpstr>
      <vt:lpstr>Roboto</vt:lpstr>
      <vt:lpstr>Arial</vt:lpstr>
      <vt:lpstr>Roboto Medium</vt:lpstr>
      <vt:lpstr>Calibri</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satwanth naidu</cp:lastModifiedBy>
  <cp:revision>465</cp:revision>
  <dcterms:created xsi:type="dcterms:W3CDTF">2018-02-07T23:23:24Z</dcterms:created>
  <dcterms:modified xsi:type="dcterms:W3CDTF">2025-03-24T18:41:50Z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