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7559675" cy="106918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kmU84OQ6+1xH9Jlp+/Higi2mq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4.xml"/><Relationship Id="rId22" Type="http://schemas.openxmlformats.org/officeDocument/2006/relationships/font" Target="fonts/ProximaNova-italic.fntdata"/><Relationship Id="rId10" Type="http://schemas.openxmlformats.org/officeDocument/2006/relationships/slide" Target="slides/slide3.xml"/><Relationship Id="rId21" Type="http://schemas.openxmlformats.org/officeDocument/2006/relationships/font" Target="fonts/ProximaNova-bold.fntdata"/><Relationship Id="rId13" Type="http://schemas.openxmlformats.org/officeDocument/2006/relationships/slide" Target="slides/slide6.xml"/><Relationship Id="rId24" Type="http://customschemas.google.com/relationships/presentationmetadata" Target="metadata"/><Relationship Id="rId12" Type="http://schemas.openxmlformats.org/officeDocument/2006/relationships/slide" Target="slides/slide5.xml"/><Relationship Id="rId23" Type="http://schemas.openxmlformats.org/officeDocument/2006/relationships/font" Target="fonts/ProximaNova-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3.xml"/><Relationship Id="rId19" Type="http://schemas.openxmlformats.org/officeDocument/2006/relationships/slide" Target="slides/slide12.xml"/><Relationship Id="rId6" Type="http://schemas.openxmlformats.org/officeDocument/2006/relationships/slideMaster" Target="slideMasters/slideMaster4.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ed74ec987_0_19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3ed74ec987_0_194: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ed74ec987_0_44:notes"/>
          <p:cNvSpPr txBox="1"/>
          <p:nvPr>
            <p:ph idx="1" type="body"/>
          </p:nvPr>
        </p:nvSpPr>
        <p:spPr>
          <a:xfrm>
            <a:off x="755968" y="5078605"/>
            <a:ext cx="6047700" cy="481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3ed74ec987_0_44:notes"/>
          <p:cNvSpPr/>
          <p:nvPr>
            <p:ph idx="2" type="sldImg"/>
          </p:nvPr>
        </p:nvSpPr>
        <p:spPr>
          <a:xfrm>
            <a:off x="419982" y="801885"/>
            <a:ext cx="67197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ed74ec987_0_8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3ed74ec987_0_84: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ed74ec987_0_91: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3ed74ec987_0_91: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ed74ec987_0_138: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3ed74ec987_0_138: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ed74ec987_0_180: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3ed74ec987_0_180: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ed74ec987_0_187: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13ed74ec987_0_187: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42"/>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4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4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4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8" name="Shape 128"/>
        <p:cNvGrpSpPr/>
        <p:nvPr/>
      </p:nvGrpSpPr>
      <p:grpSpPr>
        <a:xfrm>
          <a:off x="0" y="0"/>
          <a:ext cx="0" cy="0"/>
          <a:chOff x="0" y="0"/>
          <a:chExt cx="0" cy="0"/>
        </a:xfrm>
      </p:grpSpPr>
      <p:sp>
        <p:nvSpPr>
          <p:cNvPr id="129" name="Google Shape;129;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1" name="Shape 131"/>
        <p:cNvGrpSpPr/>
        <p:nvPr/>
      </p:nvGrpSpPr>
      <p:grpSpPr>
        <a:xfrm>
          <a:off x="0" y="0"/>
          <a:ext cx="0" cy="0"/>
          <a:chOff x="0" y="0"/>
          <a:chExt cx="0" cy="0"/>
        </a:xfrm>
      </p:grpSpPr>
      <p:sp>
        <p:nvSpPr>
          <p:cNvPr id="132" name="Google Shape;132;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5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4" name="Shape 134"/>
        <p:cNvGrpSpPr/>
        <p:nvPr/>
      </p:nvGrpSpPr>
      <p:grpSpPr>
        <a:xfrm>
          <a:off x="0" y="0"/>
          <a:ext cx="0" cy="0"/>
          <a:chOff x="0" y="0"/>
          <a:chExt cx="0" cy="0"/>
        </a:xfrm>
      </p:grpSpPr>
      <p:sp>
        <p:nvSpPr>
          <p:cNvPr id="135" name="Google Shape;135;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5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0" name="Shape 140"/>
        <p:cNvGrpSpPr/>
        <p:nvPr/>
      </p:nvGrpSpPr>
      <p:grpSpPr>
        <a:xfrm>
          <a:off x="0" y="0"/>
          <a:ext cx="0" cy="0"/>
          <a:chOff x="0" y="0"/>
          <a:chExt cx="0" cy="0"/>
        </a:xfrm>
      </p:grpSpPr>
      <p:sp>
        <p:nvSpPr>
          <p:cNvPr id="141" name="Google Shape;141;p5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2" name="Shape 142"/>
        <p:cNvGrpSpPr/>
        <p:nvPr/>
      </p:nvGrpSpPr>
      <p:grpSpPr>
        <a:xfrm>
          <a:off x="0" y="0"/>
          <a:ext cx="0" cy="0"/>
          <a:chOff x="0" y="0"/>
          <a:chExt cx="0" cy="0"/>
        </a:xfrm>
      </p:grpSpPr>
      <p:sp>
        <p:nvSpPr>
          <p:cNvPr id="143" name="Google Shape;143;p5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5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7" name="Shape 147"/>
        <p:cNvGrpSpPr/>
        <p:nvPr/>
      </p:nvGrpSpPr>
      <p:grpSpPr>
        <a:xfrm>
          <a:off x="0" y="0"/>
          <a:ext cx="0" cy="0"/>
          <a:chOff x="0" y="0"/>
          <a:chExt cx="0" cy="0"/>
        </a:xfrm>
      </p:grpSpPr>
      <p:sp>
        <p:nvSpPr>
          <p:cNvPr id="148" name="Google Shape;148;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5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5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2" name="Shape 152"/>
        <p:cNvGrpSpPr/>
        <p:nvPr/>
      </p:nvGrpSpPr>
      <p:grpSpPr>
        <a:xfrm>
          <a:off x="0" y="0"/>
          <a:ext cx="0" cy="0"/>
          <a:chOff x="0" y="0"/>
          <a:chExt cx="0" cy="0"/>
        </a:xfrm>
      </p:grpSpPr>
      <p:sp>
        <p:nvSpPr>
          <p:cNvPr id="153" name="Google Shape;153;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5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7" name="Shape 157"/>
        <p:cNvGrpSpPr/>
        <p:nvPr/>
      </p:nvGrpSpPr>
      <p:grpSpPr>
        <a:xfrm>
          <a:off x="0" y="0"/>
          <a:ext cx="0" cy="0"/>
          <a:chOff x="0" y="0"/>
          <a:chExt cx="0" cy="0"/>
        </a:xfrm>
      </p:grpSpPr>
      <p:sp>
        <p:nvSpPr>
          <p:cNvPr id="158" name="Google Shape;158;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1" name="Shape 161"/>
        <p:cNvGrpSpPr/>
        <p:nvPr/>
      </p:nvGrpSpPr>
      <p:grpSpPr>
        <a:xfrm>
          <a:off x="0" y="0"/>
          <a:ext cx="0" cy="0"/>
          <a:chOff x="0" y="0"/>
          <a:chExt cx="0" cy="0"/>
        </a:xfrm>
      </p:grpSpPr>
      <p:sp>
        <p:nvSpPr>
          <p:cNvPr id="162" name="Google Shape;162;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5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7" name="Shape 167"/>
        <p:cNvGrpSpPr/>
        <p:nvPr/>
      </p:nvGrpSpPr>
      <p:grpSpPr>
        <a:xfrm>
          <a:off x="0" y="0"/>
          <a:ext cx="0" cy="0"/>
          <a:chOff x="0" y="0"/>
          <a:chExt cx="0" cy="0"/>
        </a:xfrm>
      </p:grpSpPr>
      <p:sp>
        <p:nvSpPr>
          <p:cNvPr id="168" name="Google Shape;168;p5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5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5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5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5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5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82" name="Shape 182"/>
        <p:cNvGrpSpPr/>
        <p:nvPr/>
      </p:nvGrpSpPr>
      <p:grpSpPr>
        <a:xfrm>
          <a:off x="0" y="0"/>
          <a:ext cx="0" cy="0"/>
          <a:chOff x="0" y="0"/>
          <a:chExt cx="0" cy="0"/>
        </a:xfrm>
      </p:grpSpPr>
      <p:sp>
        <p:nvSpPr>
          <p:cNvPr id="183" name="Google Shape;183;g13ed74ec987_0_5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g13ed74ec987_0_5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5" name="Google Shape;185;g13ed74ec987_0_5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86" name="Shape 186"/>
        <p:cNvGrpSpPr/>
        <p:nvPr/>
      </p:nvGrpSpPr>
      <p:grpSpPr>
        <a:xfrm>
          <a:off x="0" y="0"/>
          <a:ext cx="0" cy="0"/>
          <a:chOff x="0" y="0"/>
          <a:chExt cx="0" cy="0"/>
        </a:xfrm>
      </p:grpSpPr>
      <p:sp>
        <p:nvSpPr>
          <p:cNvPr id="187" name="Google Shape;187;g13ed74ec987_0_6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g13ed74ec987_0_6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g13ed74ec987_0_6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0" name="Google Shape;190;g13ed74ec987_0_6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1" name="Shape 191"/>
        <p:cNvGrpSpPr/>
        <p:nvPr/>
      </p:nvGrpSpPr>
      <p:grpSpPr>
        <a:xfrm>
          <a:off x="0" y="0"/>
          <a:ext cx="0" cy="0"/>
          <a:chOff x="0" y="0"/>
          <a:chExt cx="0" cy="0"/>
        </a:xfrm>
      </p:grpSpPr>
      <p:sp>
        <p:nvSpPr>
          <p:cNvPr id="192" name="Google Shape;192;g13ed74ec987_0_65"/>
          <p:cNvSpPr txBox="1"/>
          <p:nvPr>
            <p:ph type="ctrTitle"/>
          </p:nvPr>
        </p:nvSpPr>
        <p:spPr>
          <a:xfrm>
            <a:off x="685800" y="1594485"/>
            <a:ext cx="7772400" cy="1080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3" name="Google Shape;193;g13ed74ec987_0_6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g13ed74ec987_0_6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g13ed74ec987_0_6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g13ed74ec987_0_6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7" name="Shape 197"/>
        <p:cNvGrpSpPr/>
        <p:nvPr/>
      </p:nvGrpSpPr>
      <p:grpSpPr>
        <a:xfrm>
          <a:off x="0" y="0"/>
          <a:ext cx="0" cy="0"/>
          <a:chOff x="0" y="0"/>
          <a:chExt cx="0" cy="0"/>
        </a:xfrm>
      </p:grpSpPr>
      <p:sp>
        <p:nvSpPr>
          <p:cNvPr id="198" name="Google Shape;198;g13ed74ec987_0_71"/>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g13ed74ec987_0_71"/>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200" name="Google Shape;200;g13ed74ec987_0_7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g13ed74ec987_0_71"/>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g13ed74ec987_0_71"/>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3" name="Shape 203"/>
        <p:cNvGrpSpPr/>
        <p:nvPr/>
      </p:nvGrpSpPr>
      <p:grpSpPr>
        <a:xfrm>
          <a:off x="0" y="0"/>
          <a:ext cx="0" cy="0"/>
          <a:chOff x="0" y="0"/>
          <a:chExt cx="0" cy="0"/>
        </a:xfrm>
      </p:grpSpPr>
      <p:sp>
        <p:nvSpPr>
          <p:cNvPr id="204" name="Google Shape;204;g13ed74ec987_0_7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5" name="Google Shape;205;g13ed74ec987_0_77"/>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206" name="Google Shape;206;g13ed74ec987_0_77"/>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207" name="Google Shape;207;g13ed74ec987_0_7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g13ed74ec987_0_7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9" name="Google Shape;209;g13ed74ec987_0_7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3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4.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2.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1" name="Google Shape;11;p19"/>
          <p:cNvSpPr/>
          <p:nvPr/>
        </p:nvSpPr>
        <p:spPr>
          <a:xfrm>
            <a:off x="0" y="0"/>
            <a:ext cx="9142200" cy="4651920"/>
          </a:xfrm>
          <a:prstGeom prst="rect">
            <a:avLst/>
          </a:prstGeom>
          <a:solidFill>
            <a:schemeClr val="lt1"/>
          </a:solidFill>
          <a:ln cap="flat" cmpd="sng" w="126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9"/>
          <p:cNvPicPr preferRelativeResize="0"/>
          <p:nvPr/>
        </p:nvPicPr>
        <p:blipFill rotWithShape="1">
          <a:blip r:embed="rId2">
            <a:alphaModFix/>
          </a:blip>
          <a:srcRect b="0" l="0" r="0" t="0"/>
          <a:stretch/>
        </p:blipFill>
        <p:spPr>
          <a:xfrm>
            <a:off x="663840" y="572040"/>
            <a:ext cx="2055600" cy="547200"/>
          </a:xfrm>
          <a:prstGeom prst="rect">
            <a:avLst/>
          </a:prstGeom>
          <a:noFill/>
          <a:ln>
            <a:noFill/>
          </a:ln>
        </p:spPr>
      </p:pic>
      <p:sp>
        <p:nvSpPr>
          <p:cNvPr id="13" name="Google Shape;13;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pic>
        <p:nvPicPr>
          <p:cNvPr id="65" name="Google Shape;65;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6" name="Google Shape;66;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pic>
        <p:nvPicPr>
          <p:cNvPr id="67" name="Google Shape;67;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8" name="Google Shape;68;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sp>
        <p:nvSpPr>
          <p:cNvPr id="69" name="Google Shape;69;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pic>
        <p:nvPicPr>
          <p:cNvPr id="120" name="Google Shape;120;p23"/>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21" name="Google Shape;121;p23"/>
          <p:cNvSpPr/>
          <p:nvPr/>
        </p:nvSpPr>
        <p:spPr>
          <a:xfrm>
            <a:off x="-36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23"/>
          <p:cNvPicPr preferRelativeResize="0"/>
          <p:nvPr/>
        </p:nvPicPr>
        <p:blipFill rotWithShape="1">
          <a:blip r:embed="rId2">
            <a:alphaModFix/>
          </a:blip>
          <a:srcRect b="0" l="0" r="0" t="0"/>
          <a:stretch/>
        </p:blipFill>
        <p:spPr>
          <a:xfrm>
            <a:off x="7611840" y="303480"/>
            <a:ext cx="907920" cy="241200"/>
          </a:xfrm>
          <a:prstGeom prst="rect">
            <a:avLst/>
          </a:prstGeom>
          <a:noFill/>
          <a:ln>
            <a:noFill/>
          </a:ln>
        </p:spPr>
      </p:pic>
      <p:sp>
        <p:nvSpPr>
          <p:cNvPr id="123" name="Google Shape;123;p23"/>
          <p:cNvSpPr/>
          <p:nvPr/>
        </p:nvSpPr>
        <p:spPr>
          <a:xfrm>
            <a:off x="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23"/>
          <p:cNvPicPr preferRelativeResize="0"/>
          <p:nvPr/>
        </p:nvPicPr>
        <p:blipFill rotWithShape="1">
          <a:blip r:embed="rId3">
            <a:alphaModFix/>
          </a:blip>
          <a:srcRect b="0" l="0" r="0" t="0"/>
          <a:stretch/>
        </p:blipFill>
        <p:spPr>
          <a:xfrm>
            <a:off x="7929360" y="210240"/>
            <a:ext cx="811800" cy="215280"/>
          </a:xfrm>
          <a:prstGeom prst="rect">
            <a:avLst/>
          </a:prstGeom>
          <a:noFill/>
          <a:ln>
            <a:noFill/>
          </a:ln>
        </p:spPr>
      </p:pic>
      <p:sp>
        <p:nvSpPr>
          <p:cNvPr id="125" name="Google Shape;125;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6" name="Google Shape;126;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g13ed74ec987_0_49"/>
          <p:cNvSpPr/>
          <p:nvPr/>
        </p:nvSpPr>
        <p:spPr>
          <a:xfrm>
            <a:off x="7929733" y="209483"/>
            <a:ext cx="813900" cy="2172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g13ed74ec987_0_4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8" name="Google Shape;178;g13ed74ec987_0_49"/>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79" name="Google Shape;179;g13ed74ec987_0_4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0" name="Google Shape;180;g13ed74ec987_0_4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1" name="Google Shape;181;g13ed74ec987_0_4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8" r:id="rId2"/>
    <p:sldLayoutId id="2147483689" r:id="rId3"/>
    <p:sldLayoutId id="2147483690" r:id="rId4"/>
    <p:sldLayoutId id="2147483691" r:id="rId5"/>
    <p:sldLayoutId id="214748369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github.com/awesomedata/awesome-public-datase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Data Science Program</a:t>
            </a:r>
            <a:endParaRPr b="0" i="0" sz="1400" u="none" cap="none" strike="noStrike">
              <a:solidFill>
                <a:srgbClr val="000000"/>
              </a:solidFill>
              <a:latin typeface="Arial"/>
              <a:ea typeface="Arial"/>
              <a:cs typeface="Arial"/>
              <a:sym typeface="Arial"/>
            </a:endParaRPr>
          </a:p>
        </p:txBody>
      </p:sp>
      <p:pic>
        <p:nvPicPr>
          <p:cNvPr id="215" name="Google Shape;215;p1"/>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216" name="Google Shape;216;p1"/>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217" name="Google Shape;217;p1"/>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3ed74ec987_0_19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g13ed74ec987_0_19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g13ed74ec987_0_194"/>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IN" sz="2400">
                <a:solidFill>
                  <a:srgbClr val="FFFFFF"/>
                </a:solidFill>
              </a:rPr>
              <a:t>Public Data</a:t>
            </a:r>
            <a:endParaRPr b="0" i="0" sz="2400" u="none" cap="none" strike="noStrike">
              <a:solidFill>
                <a:srgbClr val="FFFFFF"/>
              </a:solidFill>
              <a:latin typeface="Trebuchet MS"/>
              <a:ea typeface="Trebuchet MS"/>
              <a:cs typeface="Trebuchet MS"/>
              <a:sym typeface="Trebuchet MS"/>
            </a:endParaRPr>
          </a:p>
        </p:txBody>
      </p:sp>
      <p:sp>
        <p:nvSpPr>
          <p:cNvPr id="288" name="Google Shape;288;g13ed74ec987_0_194"/>
          <p:cNvSpPr txBox="1"/>
          <p:nvPr/>
        </p:nvSpPr>
        <p:spPr>
          <a:xfrm>
            <a:off x="61595" y="735330"/>
            <a:ext cx="9082500" cy="3417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Public data is available on the internet on various platforms.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lot of data sets are available for direct analysis, whereas some of the data have to be manually extracted and converted into a format that is fit for analysis.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We have various websites which provides public (open source) data like kaggle.com, UCI Machine Learning Repository, Google Dataset Search, data.gov.in etc.</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If you are interested in sports, </a:t>
            </a:r>
            <a:r>
              <a:rPr b="0" i="0" lang="en-IN" sz="1800" u="sng" cap="none" strike="noStrike">
                <a:solidFill>
                  <a:srgbClr val="000000"/>
                </a:solidFill>
                <a:latin typeface="Arial"/>
                <a:ea typeface="Arial"/>
                <a:cs typeface="Arial"/>
                <a:sym typeface="Arial"/>
                <a:hlinkClick r:id="rId4">
                  <a:extLst>
                    <a:ext uri="{A12FA001-AC4F-418D-AE19-62706E023703}">
                      <ahyp:hlinkClr val="tx"/>
                    </a:ext>
                  </a:extLst>
                </a:hlinkClick>
              </a:rPr>
              <a:t>Awesome Public Datasets</a:t>
            </a:r>
            <a:r>
              <a:rPr b="0" i="0" lang="en-IN" sz="1800" u="none" cap="none" strike="noStrike">
                <a:solidFill>
                  <a:srgbClr val="000000"/>
                </a:solidFill>
                <a:latin typeface="Arial"/>
                <a:ea typeface="Arial"/>
                <a:cs typeface="Arial"/>
                <a:sym typeface="Arial"/>
              </a:rPr>
              <a:t> on GitHub contains a directory of sports data from tennis, cricket, football, basketball and other sports.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294" name="Google Shape;294;p16"/>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Key Takeaway</a:t>
            </a:r>
            <a:endParaRPr b="0" i="0" sz="2800" u="none" cap="none" strike="noStrike">
              <a:solidFill>
                <a:schemeClr val="dk1"/>
              </a:solidFill>
              <a:latin typeface="Arial"/>
              <a:ea typeface="Arial"/>
              <a:cs typeface="Arial"/>
              <a:sym typeface="Arial"/>
            </a:endParaRPr>
          </a:p>
        </p:txBody>
      </p:sp>
      <p:sp>
        <p:nvSpPr>
          <p:cNvPr id="295" name="Google Shape;295;p16"/>
          <p:cNvSpPr/>
          <p:nvPr/>
        </p:nvSpPr>
        <p:spPr>
          <a:xfrm>
            <a:off x="745800" y="1507680"/>
            <a:ext cx="5564100" cy="644400"/>
          </a:xfrm>
          <a:prstGeom prst="rect">
            <a:avLst/>
          </a:prstGeom>
          <a:noFill/>
          <a:ln>
            <a:noFill/>
          </a:ln>
        </p:spPr>
        <p:txBody>
          <a:bodyPr anchorCtr="0" anchor="t" bIns="45000" lIns="90000" spcFirstLastPara="1" rIns="90000" wrap="square" tIns="45000">
            <a:noAutofit/>
          </a:bodyPr>
          <a:lstStyle/>
          <a:p>
            <a:pPr indent="-342900" lvl="0" marL="457200" rtl="0" algn="l">
              <a:lnSpc>
                <a:spcPct val="115000"/>
              </a:lnSpc>
              <a:spcBef>
                <a:spcPts val="0"/>
              </a:spcBef>
              <a:spcAft>
                <a:spcPts val="0"/>
              </a:spcAft>
              <a:buClr>
                <a:schemeClr val="lt1"/>
              </a:buClr>
              <a:buSzPts val="1800"/>
              <a:buChar char="●"/>
            </a:pPr>
            <a:r>
              <a:rPr lang="en-IN" sz="1800">
                <a:solidFill>
                  <a:schemeClr val="lt1"/>
                </a:solidFill>
              </a:rPr>
              <a:t>Introduction to EDA</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IN" sz="1800">
                <a:solidFill>
                  <a:schemeClr val="lt1"/>
                </a:solidFill>
              </a:rPr>
              <a:t>Public and Private Data</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IN" sz="1800">
                <a:solidFill>
                  <a:schemeClr val="lt1"/>
                </a:solidFill>
              </a:rPr>
              <a:t>Web Scraping</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IN" sz="1800">
                <a:solidFill>
                  <a:schemeClr val="lt1"/>
                </a:solidFill>
              </a:rPr>
              <a:t>Data Types</a:t>
            </a:r>
            <a:endParaRPr sz="1800">
              <a:solidFill>
                <a:schemeClr val="lt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endParaRPr>
          </a:p>
        </p:txBody>
      </p:sp>
      <p:sp>
        <p:nvSpPr>
          <p:cNvPr id="296" name="Google Shape;296;p16"/>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Thank You!</a:t>
            </a:r>
            <a:endParaRPr b="0" i="0" sz="4000" u="none" cap="none" strike="noStrike">
              <a:solidFill>
                <a:schemeClr val="dk1"/>
              </a:solidFill>
              <a:latin typeface="Arial"/>
              <a:ea typeface="Arial"/>
              <a:cs typeface="Arial"/>
              <a:sym typeface="Arial"/>
            </a:endParaRPr>
          </a:p>
        </p:txBody>
      </p:sp>
      <p:pic>
        <p:nvPicPr>
          <p:cNvPr id="302" name="Google Shape;302;p18"/>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303" name="Google Shape;303;p18"/>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304" name="Google Shape;304;p18"/>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
          <p:cNvPicPr preferRelativeResize="0"/>
          <p:nvPr/>
        </p:nvPicPr>
        <p:blipFill rotWithShape="1">
          <a:blip r:embed="rId3">
            <a:alphaModFix/>
          </a:blip>
          <a:srcRect b="7700" l="0" r="0" t="7700"/>
          <a:stretch/>
        </p:blipFill>
        <p:spPr>
          <a:xfrm>
            <a:off x="0" y="0"/>
            <a:ext cx="9142200" cy="5141880"/>
          </a:xfrm>
          <a:prstGeom prst="rect">
            <a:avLst/>
          </a:prstGeom>
          <a:noFill/>
          <a:ln>
            <a:noFill/>
          </a:ln>
        </p:spPr>
      </p:pic>
      <p:sp>
        <p:nvSpPr>
          <p:cNvPr id="223" name="Google Shape;223;p2"/>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3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pic>
        <p:nvPicPr>
          <p:cNvPr id="224" name="Google Shape;224;p2"/>
          <p:cNvPicPr preferRelativeResize="0"/>
          <p:nvPr/>
        </p:nvPicPr>
        <p:blipFill rotWithShape="1">
          <a:blip r:embed="rId4">
            <a:alphaModFix/>
          </a:blip>
          <a:srcRect b="0" l="0" r="0" t="0"/>
          <a:stretch/>
        </p:blipFill>
        <p:spPr>
          <a:xfrm>
            <a:off x="635040" y="0"/>
            <a:ext cx="3258000" cy="4039920"/>
          </a:xfrm>
          <a:prstGeom prst="rect">
            <a:avLst/>
          </a:prstGeom>
          <a:noFill/>
          <a:ln>
            <a:noFill/>
          </a:ln>
        </p:spPr>
      </p:pic>
      <p:sp>
        <p:nvSpPr>
          <p:cNvPr id="225" name="Google Shape;225;p2"/>
          <p:cNvSpPr/>
          <p:nvPr/>
        </p:nvSpPr>
        <p:spPr>
          <a:xfrm>
            <a:off x="764467" y="210255"/>
            <a:ext cx="2999100" cy="1136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Module Name: </a:t>
            </a:r>
            <a:r>
              <a:rPr lang="en-IN" sz="1800">
                <a:solidFill>
                  <a:srgbClr val="FFFFFF"/>
                </a:solidFill>
                <a:latin typeface="Proxima Nova"/>
                <a:ea typeface="Proxima Nova"/>
                <a:cs typeface="Proxima Nova"/>
                <a:sym typeface="Proxima Nova"/>
              </a:rPr>
              <a:t>EDA &amp; Statistics</a:t>
            </a:r>
            <a:endParaRPr b="0"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 :</a:t>
            </a:r>
            <a:r>
              <a:rPr b="0" i="0" lang="en-IN" sz="1800" u="none" cap="none" strike="noStrike">
                <a:solidFill>
                  <a:srgbClr val="FFFFFF"/>
                </a:solidFill>
                <a:latin typeface="Proxima Nova"/>
                <a:ea typeface="Proxima Nova"/>
                <a:cs typeface="Proxima Nova"/>
                <a:sym typeface="Proxima Nova"/>
              </a:rPr>
              <a:t> </a:t>
            </a:r>
            <a:r>
              <a:rPr lang="en-IN" sz="1800">
                <a:solidFill>
                  <a:srgbClr val="FFFFFF"/>
                </a:solidFill>
                <a:latin typeface="Proxima Nova"/>
                <a:ea typeface="Proxima Nova"/>
                <a:cs typeface="Proxima Nova"/>
                <a:sym typeface="Proxima Nova"/>
              </a:rPr>
              <a:t>EDA</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On :</a:t>
            </a:r>
            <a:r>
              <a:rPr b="0" i="0" lang="en-IN" sz="1800" u="none" cap="none" strike="noStrike">
                <a:solidFill>
                  <a:srgbClr val="FFFFFF"/>
                </a:solidFill>
                <a:latin typeface="Proxima Nova"/>
                <a:ea typeface="Proxima Nova"/>
                <a:cs typeface="Proxima Nova"/>
                <a:sym typeface="Proxima Nova"/>
              </a:rPr>
              <a:t> </a:t>
            </a:r>
            <a:r>
              <a:rPr lang="en-IN" sz="1800">
                <a:solidFill>
                  <a:srgbClr val="FFFFFF"/>
                </a:solidFill>
                <a:latin typeface="Proxima Nova"/>
                <a:ea typeface="Proxima Nova"/>
                <a:cs typeface="Proxima Nova"/>
                <a:sym typeface="Proxima Nova"/>
              </a:rPr>
              <a:t>EDA</a:t>
            </a:r>
            <a:r>
              <a:rPr b="0" i="0" lang="en-IN" sz="1800" u="none" cap="none" strike="noStrike">
                <a:solidFill>
                  <a:srgbClr val="FFFFFF"/>
                </a:solidFill>
                <a:latin typeface="Proxima Nova"/>
                <a:ea typeface="Proxima Nova"/>
                <a:cs typeface="Proxima Nova"/>
                <a:sym typeface="Proxima Nova"/>
              </a:rPr>
              <a:t> - Day - 1</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Instructor : </a:t>
            </a:r>
            <a:endParaRPr b="0" i="0" sz="1800" u="none" cap="none" strike="noStrike">
              <a:solidFill>
                <a:schemeClr val="dk1"/>
              </a:solidFill>
              <a:latin typeface="Arial"/>
              <a:ea typeface="Arial"/>
              <a:cs typeface="Arial"/>
              <a:sym typeface="Arial"/>
            </a:endParaRPr>
          </a:p>
        </p:txBody>
      </p:sp>
      <p:pic>
        <p:nvPicPr>
          <p:cNvPr id="226" name="Google Shape;226;p2"/>
          <p:cNvPicPr preferRelativeResize="0"/>
          <p:nvPr/>
        </p:nvPicPr>
        <p:blipFill rotWithShape="1">
          <a:blip r:embed="rId5">
            <a:alphaModFix/>
          </a:blip>
          <a:srcRect b="0" l="0" r="0" t="0"/>
          <a:stretch/>
        </p:blipFill>
        <p:spPr>
          <a:xfrm>
            <a:off x="7929360" y="210240"/>
            <a:ext cx="811800" cy="215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3ed74ec987_0_4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800"/>
              <a:buNone/>
            </a:pPr>
            <a:fld id="{00000000-1234-1234-1234-123412341234}" type="slidenum">
              <a:rPr lang="en-IN"/>
              <a:t>‹#›</a:t>
            </a:fld>
            <a:endParaRPr/>
          </a:p>
        </p:txBody>
      </p:sp>
      <p:pic>
        <p:nvPicPr>
          <p:cNvPr descr="acronym-eda-exploratory-data-analysis-600w-352982963" id="232" name="Google Shape;232;g13ed74ec987_0_44"/>
          <p:cNvPicPr preferRelativeResize="0"/>
          <p:nvPr/>
        </p:nvPicPr>
        <p:blipFill rotWithShape="1">
          <a:blip r:embed="rId3">
            <a:alphaModFix/>
          </a:blip>
          <a:srcRect b="0" l="0" r="0" t="0"/>
          <a:stretch/>
        </p:blipFill>
        <p:spPr>
          <a:xfrm>
            <a:off x="0" y="4450"/>
            <a:ext cx="9144000" cy="513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238" name="Google Shape;238;p4"/>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Today’s Agenda</a:t>
            </a:r>
            <a:endParaRPr b="0" i="0" sz="2800" u="none" cap="none" strike="noStrike">
              <a:solidFill>
                <a:schemeClr val="dk1"/>
              </a:solidFill>
              <a:latin typeface="Arial"/>
              <a:ea typeface="Arial"/>
              <a:cs typeface="Arial"/>
              <a:sym typeface="Arial"/>
            </a:endParaRPr>
          </a:p>
        </p:txBody>
      </p:sp>
      <p:sp>
        <p:nvSpPr>
          <p:cNvPr id="239" name="Google Shape;239;p4"/>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240" name="Google Shape;240;p4"/>
          <p:cNvSpPr txBox="1"/>
          <p:nvPr/>
        </p:nvSpPr>
        <p:spPr>
          <a:xfrm>
            <a:off x="770825" y="1513625"/>
            <a:ext cx="5157600" cy="1417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Introduction to EDA</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Public and Private Data</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Web Scraping</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Data Types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3ed74ec987_0_8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6" name="Google Shape;246;g13ed74ec987_0_8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g13ed74ec987_0_84"/>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Introduction</a:t>
            </a:r>
            <a:endParaRPr b="0" i="0" sz="2400" u="none" cap="none" strike="noStrike">
              <a:solidFill>
                <a:srgbClr val="FFFFFF"/>
              </a:solidFill>
              <a:latin typeface="Trebuchet MS"/>
              <a:ea typeface="Trebuchet MS"/>
              <a:cs typeface="Trebuchet MS"/>
              <a:sym typeface="Trebuchet MS"/>
            </a:endParaRPr>
          </a:p>
        </p:txBody>
      </p:sp>
      <p:sp>
        <p:nvSpPr>
          <p:cNvPr id="248" name="Google Shape;248;g13ed74ec987_0_84"/>
          <p:cNvSpPr txBox="1"/>
          <p:nvPr/>
        </p:nvSpPr>
        <p:spPr>
          <a:xfrm>
            <a:off x="209550" y="843280"/>
            <a:ext cx="9082500" cy="397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Arial"/>
                <a:ea typeface="Arial"/>
                <a:cs typeface="Arial"/>
                <a:sym typeface="Arial"/>
              </a:rPr>
              <a:t>Data is the key</a:t>
            </a:r>
            <a:endParaRPr b="1"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To solve a business problem using analytics, you need to have historical data.The better the data, the more insights you can get out of it.</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When working on a new dataset in order to take intelligent action, you need to understand your data.</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Exploratory data analysis (EDA) allows us to develop the gist of what our data may look like and what kinds of questions can be answered by them.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EDA is important because it allows the explorer to make critical decisions about what is interesting to pursue and what probably isn’t worth following up on and thus building a hypothesis using the relationships between variables.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3ed74ec987_0_9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g13ed74ec987_0_9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g13ed74ec987_0_91"/>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Introduction</a:t>
            </a:r>
            <a:endParaRPr b="0" i="0" sz="2400" u="none" cap="none" strike="noStrike">
              <a:solidFill>
                <a:srgbClr val="FFFFFF"/>
              </a:solidFill>
              <a:latin typeface="Trebuchet MS"/>
              <a:ea typeface="Trebuchet MS"/>
              <a:cs typeface="Trebuchet MS"/>
              <a:sym typeface="Trebuchet MS"/>
            </a:endParaRPr>
          </a:p>
        </p:txBody>
      </p:sp>
      <p:sp>
        <p:nvSpPr>
          <p:cNvPr id="256" name="Google Shape;256;g13ed74ec987_0_91"/>
          <p:cNvSpPr txBox="1"/>
          <p:nvPr/>
        </p:nvSpPr>
        <p:spPr>
          <a:xfrm>
            <a:off x="209550" y="843280"/>
            <a:ext cx="9082500" cy="3417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Exploratory Data Analysis (EDA) is an approach/philosophy for data analysis that employs a variety of techniques (mostly graphical) to</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Maximize insight into a data set</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Uncover underlying structure</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Extract important variables</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Detect outliers and anomalies</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Test underlying assumptions, etc.</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3ed74ec987_0_13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g13ed74ec987_0_13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g13ed74ec987_0_138"/>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Data Sourcing</a:t>
            </a:r>
            <a:endParaRPr b="0" i="0" sz="2400" u="none" cap="none" strike="noStrike">
              <a:solidFill>
                <a:srgbClr val="FFFFFF"/>
              </a:solidFill>
              <a:latin typeface="Trebuchet MS"/>
              <a:ea typeface="Trebuchet MS"/>
              <a:cs typeface="Trebuchet MS"/>
              <a:sym typeface="Trebuchet MS"/>
            </a:endParaRPr>
          </a:p>
        </p:txBody>
      </p:sp>
      <p:sp>
        <p:nvSpPr>
          <p:cNvPr id="264" name="Google Shape;264;g13ed74ec987_0_138"/>
          <p:cNvSpPr txBox="1"/>
          <p:nvPr/>
        </p:nvSpPr>
        <p:spPr>
          <a:xfrm>
            <a:off x="209550" y="843280"/>
            <a:ext cx="9082500" cy="2739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Typically, data comes from various sources and your first job as a data analyst is to procure the data from them.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two major sources are:</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Private Data</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Public Data</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3ed74ec987_0_18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g13ed74ec987_0_18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g13ed74ec987_0_180"/>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Data Sourcing</a:t>
            </a:r>
            <a:endParaRPr b="0" i="0" sz="2400" u="none" cap="none" strike="noStrike">
              <a:solidFill>
                <a:srgbClr val="FFFFFF"/>
              </a:solidFill>
              <a:latin typeface="Trebuchet MS"/>
              <a:ea typeface="Trebuchet MS"/>
              <a:cs typeface="Trebuchet MS"/>
              <a:sym typeface="Trebuchet MS"/>
            </a:endParaRPr>
          </a:p>
        </p:txBody>
      </p:sp>
      <p:sp>
        <p:nvSpPr>
          <p:cNvPr id="272" name="Google Shape;272;g13ed74ec987_0_180"/>
          <p:cNvSpPr txBox="1"/>
          <p:nvPr/>
        </p:nvSpPr>
        <p:spPr>
          <a:xfrm>
            <a:off x="209550" y="843280"/>
            <a:ext cx="9082500" cy="3140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large amount of data collected by the government or other public agencies is made public for the purposes of research.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Such data sets do not require special permission for access and are therefore called public data.</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On the other hand, private data is that which is sensitive to organisations and is thus not available in the public domain.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Banking, telecom, retail, and media are some of the key private sectors that rely heavily on data to make decisions.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ed74ec987_0_18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g13ed74ec987_0_18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g13ed74ec987_0_187"/>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IN" sz="2400">
                <a:solidFill>
                  <a:srgbClr val="FFFFFF"/>
                </a:solidFill>
              </a:rPr>
              <a:t>Private Data</a:t>
            </a:r>
            <a:endParaRPr b="0" i="0" sz="2400" u="none" cap="none" strike="noStrike">
              <a:solidFill>
                <a:srgbClr val="FFFFFF"/>
              </a:solidFill>
              <a:latin typeface="Trebuchet MS"/>
              <a:ea typeface="Trebuchet MS"/>
              <a:cs typeface="Trebuchet MS"/>
              <a:sym typeface="Trebuchet MS"/>
            </a:endParaRPr>
          </a:p>
        </p:txBody>
      </p:sp>
      <p:sp>
        <p:nvSpPr>
          <p:cNvPr id="280" name="Google Shape;280;g13ed74ec987_0_187"/>
          <p:cNvSpPr txBox="1"/>
          <p:nvPr/>
        </p:nvSpPr>
        <p:spPr>
          <a:xfrm>
            <a:off x="61595" y="710565"/>
            <a:ext cx="9082500" cy="3971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large number of organisations seek to leverage data analytics to make crucial decisions.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As organisations become customer-centric, they utilise insights from data to enhance customer experience, while also optimising their daily processes.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While banks use data to make credit related decisions, telecoms use data to optimise plans for customers and predict customer churn. HR data analytics helps identify and predict employee behaviour.</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While retail data analytics helps drive decisions such as pricing and stocking, the media industry uses data extensively to target viewers better. Advertisers use data to identify the best avenues for targeting customers, while journalists use data visualisation to aid information.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