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 id="2147483674" r:id="rId5"/>
    <p:sldMasterId id="214748368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7559675" cy="10691800"/>
  <p:embeddedFontLst>
    <p:embeddedFont>
      <p:font typeface="Proxima Nov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gmNCY9M7gwIWOc1sDVLDcLu3JN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font" Target="fonts/ProximaNova-boldItalic.fntdata"/><Relationship Id="rId25" Type="http://schemas.openxmlformats.org/officeDocument/2006/relationships/font" Target="fonts/ProximaNova-italic.fntdata"/><Relationship Id="rId27" Type="http://customschemas.google.com/relationships/presentationmetadata" Target="metadata"/><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1: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429b46c31c_0_30: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g1429b46c31c_0_30: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rPr lang="en-IN" sz="1100"/>
              <a:t>Tableau has enhanced connectivity to many different databases. Go check them out! Also tableau is mobile friendly, you can download it smobile interface from google play store today.</a:t>
            </a:r>
            <a:endParaRPr sz="11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429b46c31c_0_37: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g1429b46c31c_0_37: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rPr lang="en-IN" sz="1100"/>
              <a:t>Tableau has enhanced connectivity to many different databases. Go check them out! Also tableau is mobile friendly, you can download it smobile interface from google play store today.</a:t>
            </a:r>
            <a:endParaRPr sz="11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429b46c31c_0_44: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g1429b46c31c_0_44: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rPr lang="en-IN" sz="1100"/>
              <a:t>Tableau has enhanced connectivity to many different databases. Go check them out! Also tableau is mobile friendly, you can download it smobile interface from google play store today.</a:t>
            </a:r>
            <a:endParaRPr sz="11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429b46c31c_0_51: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g1429b46c31c_0_51: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rPr lang="en-IN" sz="1100"/>
              <a:t>Tableau has enhanced connectivity to many different databases. Go check them out! Also tableau is mobile friendly, you can download it smobile interface from google play store today.</a:t>
            </a:r>
            <a:endParaRPr sz="11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p16: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18: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2: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3ed74ec987_0_44:notes"/>
          <p:cNvSpPr txBox="1"/>
          <p:nvPr>
            <p:ph idx="1" type="body"/>
          </p:nvPr>
        </p:nvSpPr>
        <p:spPr>
          <a:xfrm>
            <a:off x="755968" y="5078605"/>
            <a:ext cx="6047700" cy="4811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13ed74ec987_0_44:notes"/>
          <p:cNvSpPr/>
          <p:nvPr>
            <p:ph idx="2" type="sldImg"/>
          </p:nvPr>
        </p:nvSpPr>
        <p:spPr>
          <a:xfrm>
            <a:off x="419982" y="801885"/>
            <a:ext cx="6719700" cy="400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4: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3ed74ec987_0_84: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13ed74ec987_0_84: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rPr lang="en-IN" sz="1100"/>
              <a:t>Tableau has enhanced connectivity to many different databases. Go check them out! Also tableau is mobile friendly, you can download it smobile interface from google play store today.</a:t>
            </a:r>
            <a:endParaRPr sz="11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429b46c31c_0_2: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g1429b46c31c_0_2: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rPr lang="en-IN" sz="1100"/>
              <a:t>Tableau has enhanced connectivity to many different databases. Go check them out! Also tableau is mobile friendly, you can download it smobile interface from google play store today.</a:t>
            </a:r>
            <a:endParaRPr sz="11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429b46c31c_0_9: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1429b46c31c_0_9: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rPr lang="en-IN" sz="1100"/>
              <a:t>Tableau has enhanced connectivity to many different databases. Go check them out! Also tableau is mobile friendly, you can download it smobile interface from google play store today.</a:t>
            </a:r>
            <a:endParaRPr sz="11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429b46c31c_0_16: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1429b46c31c_0_16: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rPr lang="en-IN" sz="1100"/>
              <a:t>Tableau has enhanced connectivity to many different databases. Go check them out! Also tableau is mobile friendly, you can download it smobile interface from google play store today.</a:t>
            </a:r>
            <a:endParaRPr sz="11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429b46c31c_0_23: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g1429b46c31c_0_23: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rPr lang="en-IN" sz="1100"/>
              <a:t>Tableau has enhanced connectivity to many different databases. Go check them out! Also tableau is mobile friendly, you can download it smobile interface from google play store today.</a:t>
            </a:r>
            <a:endParaRPr sz="11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5" name="Shape 45"/>
        <p:cNvGrpSpPr/>
        <p:nvPr/>
      </p:nvGrpSpPr>
      <p:grpSpPr>
        <a:xfrm>
          <a:off x="0" y="0"/>
          <a:ext cx="0" cy="0"/>
          <a:chOff x="0" y="0"/>
          <a:chExt cx="0" cy="0"/>
        </a:xfrm>
      </p:grpSpPr>
      <p:sp>
        <p:nvSpPr>
          <p:cNvPr id="46" name="Google Shape;46;p3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5"/>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5"/>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9" name="Shape 49"/>
        <p:cNvGrpSpPr/>
        <p:nvPr/>
      </p:nvGrpSpPr>
      <p:grpSpPr>
        <a:xfrm>
          <a:off x="0" y="0"/>
          <a:ext cx="0" cy="0"/>
          <a:chOff x="0" y="0"/>
          <a:chExt cx="0" cy="0"/>
        </a:xfrm>
      </p:grpSpPr>
      <p:sp>
        <p:nvSpPr>
          <p:cNvPr id="50" name="Google Shape;50;p3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6"/>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6"/>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5" name="Shape 55"/>
        <p:cNvGrpSpPr/>
        <p:nvPr/>
      </p:nvGrpSpPr>
      <p:grpSpPr>
        <a:xfrm>
          <a:off x="0" y="0"/>
          <a:ext cx="0" cy="0"/>
          <a:chOff x="0" y="0"/>
          <a:chExt cx="0" cy="0"/>
        </a:xfrm>
      </p:grpSpPr>
      <p:sp>
        <p:nvSpPr>
          <p:cNvPr id="56" name="Google Shape;56;p3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7"/>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7"/>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7"/>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7"/>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37"/>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37"/>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1" name="Shape 7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2" name="Shape 72"/>
        <p:cNvGrpSpPr/>
        <p:nvPr/>
      </p:nvGrpSpPr>
      <p:grpSpPr>
        <a:xfrm>
          <a:off x="0" y="0"/>
          <a:ext cx="0" cy="0"/>
          <a:chOff x="0" y="0"/>
          <a:chExt cx="0" cy="0"/>
        </a:xfrm>
      </p:grpSpPr>
      <p:sp>
        <p:nvSpPr>
          <p:cNvPr id="73" name="Google Shape;73;p3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8"/>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5" name="Shape 75"/>
        <p:cNvGrpSpPr/>
        <p:nvPr/>
      </p:nvGrpSpPr>
      <p:grpSpPr>
        <a:xfrm>
          <a:off x="0" y="0"/>
          <a:ext cx="0" cy="0"/>
          <a:chOff x="0" y="0"/>
          <a:chExt cx="0" cy="0"/>
        </a:xfrm>
      </p:grpSpPr>
      <p:sp>
        <p:nvSpPr>
          <p:cNvPr id="76" name="Google Shape;76;p3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8" name="Shape 78"/>
        <p:cNvGrpSpPr/>
        <p:nvPr/>
      </p:nvGrpSpPr>
      <p:grpSpPr>
        <a:xfrm>
          <a:off x="0" y="0"/>
          <a:ext cx="0" cy="0"/>
          <a:chOff x="0" y="0"/>
          <a:chExt cx="0" cy="0"/>
        </a:xfrm>
      </p:grpSpPr>
      <p:sp>
        <p:nvSpPr>
          <p:cNvPr id="79" name="Google Shape;79;p4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0"/>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0"/>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4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4" name="Shape 84"/>
        <p:cNvGrpSpPr/>
        <p:nvPr/>
      </p:nvGrpSpPr>
      <p:grpSpPr>
        <a:xfrm>
          <a:off x="0" y="0"/>
          <a:ext cx="0" cy="0"/>
          <a:chOff x="0" y="0"/>
          <a:chExt cx="0" cy="0"/>
        </a:xfrm>
      </p:grpSpPr>
      <p:sp>
        <p:nvSpPr>
          <p:cNvPr id="85" name="Google Shape;85;p42"/>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6" name="Shape 86"/>
        <p:cNvGrpSpPr/>
        <p:nvPr/>
      </p:nvGrpSpPr>
      <p:grpSpPr>
        <a:xfrm>
          <a:off x="0" y="0"/>
          <a:ext cx="0" cy="0"/>
          <a:chOff x="0" y="0"/>
          <a:chExt cx="0" cy="0"/>
        </a:xfrm>
      </p:grpSpPr>
      <p:sp>
        <p:nvSpPr>
          <p:cNvPr id="87" name="Google Shape;87;p4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4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43"/>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43"/>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2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7"/>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1" name="Shape 91"/>
        <p:cNvGrpSpPr/>
        <p:nvPr/>
      </p:nvGrpSpPr>
      <p:grpSpPr>
        <a:xfrm>
          <a:off x="0" y="0"/>
          <a:ext cx="0" cy="0"/>
          <a:chOff x="0" y="0"/>
          <a:chExt cx="0" cy="0"/>
        </a:xfrm>
      </p:grpSpPr>
      <p:sp>
        <p:nvSpPr>
          <p:cNvPr id="92" name="Google Shape;92;p4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44"/>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4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44"/>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6" name="Shape 96"/>
        <p:cNvGrpSpPr/>
        <p:nvPr/>
      </p:nvGrpSpPr>
      <p:grpSpPr>
        <a:xfrm>
          <a:off x="0" y="0"/>
          <a:ext cx="0" cy="0"/>
          <a:chOff x="0" y="0"/>
          <a:chExt cx="0" cy="0"/>
        </a:xfrm>
      </p:grpSpPr>
      <p:sp>
        <p:nvSpPr>
          <p:cNvPr id="97" name="Google Shape;97;p4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4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45"/>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1" name="Shape 101"/>
        <p:cNvGrpSpPr/>
        <p:nvPr/>
      </p:nvGrpSpPr>
      <p:grpSpPr>
        <a:xfrm>
          <a:off x="0" y="0"/>
          <a:ext cx="0" cy="0"/>
          <a:chOff x="0" y="0"/>
          <a:chExt cx="0" cy="0"/>
        </a:xfrm>
      </p:grpSpPr>
      <p:sp>
        <p:nvSpPr>
          <p:cNvPr id="102" name="Google Shape;102;p4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6"/>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46"/>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5" name="Shape 105"/>
        <p:cNvGrpSpPr/>
        <p:nvPr/>
      </p:nvGrpSpPr>
      <p:grpSpPr>
        <a:xfrm>
          <a:off x="0" y="0"/>
          <a:ext cx="0" cy="0"/>
          <a:chOff x="0" y="0"/>
          <a:chExt cx="0" cy="0"/>
        </a:xfrm>
      </p:grpSpPr>
      <p:sp>
        <p:nvSpPr>
          <p:cNvPr id="106" name="Google Shape;106;p4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47"/>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4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47"/>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47"/>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1" name="Shape 111"/>
        <p:cNvGrpSpPr/>
        <p:nvPr/>
      </p:nvGrpSpPr>
      <p:grpSpPr>
        <a:xfrm>
          <a:off x="0" y="0"/>
          <a:ext cx="0" cy="0"/>
          <a:chOff x="0" y="0"/>
          <a:chExt cx="0" cy="0"/>
        </a:xfrm>
      </p:grpSpPr>
      <p:sp>
        <p:nvSpPr>
          <p:cNvPr id="112" name="Google Shape;112;p4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8"/>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48"/>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48"/>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48"/>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48"/>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48"/>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26" name="Shape 126"/>
        <p:cNvGrpSpPr/>
        <p:nvPr/>
      </p:nvGrpSpPr>
      <p:grpSpPr>
        <a:xfrm>
          <a:off x="0" y="0"/>
          <a:ext cx="0" cy="0"/>
          <a:chOff x="0" y="0"/>
          <a:chExt cx="0" cy="0"/>
        </a:xfrm>
      </p:grpSpPr>
      <p:sp>
        <p:nvSpPr>
          <p:cNvPr id="127" name="Google Shape;127;g13ed74ec987_0_56"/>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g13ed74ec987_0_56"/>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g13ed74ec987_0_5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30" name="Shape 130"/>
        <p:cNvGrpSpPr/>
        <p:nvPr/>
      </p:nvGrpSpPr>
      <p:grpSpPr>
        <a:xfrm>
          <a:off x="0" y="0"/>
          <a:ext cx="0" cy="0"/>
          <a:chOff x="0" y="0"/>
          <a:chExt cx="0" cy="0"/>
        </a:xfrm>
      </p:grpSpPr>
      <p:sp>
        <p:nvSpPr>
          <p:cNvPr id="131" name="Google Shape;131;g13ed74ec987_0_60"/>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g13ed74ec987_0_60"/>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g13ed74ec987_0_60"/>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g13ed74ec987_0_60"/>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35" name="Shape 135"/>
        <p:cNvGrpSpPr/>
        <p:nvPr/>
      </p:nvGrpSpPr>
      <p:grpSpPr>
        <a:xfrm>
          <a:off x="0" y="0"/>
          <a:ext cx="0" cy="0"/>
          <a:chOff x="0" y="0"/>
          <a:chExt cx="0" cy="0"/>
        </a:xfrm>
      </p:grpSpPr>
      <p:sp>
        <p:nvSpPr>
          <p:cNvPr id="136" name="Google Shape;136;g13ed74ec987_0_65"/>
          <p:cNvSpPr txBox="1"/>
          <p:nvPr>
            <p:ph type="ctrTitle"/>
          </p:nvPr>
        </p:nvSpPr>
        <p:spPr>
          <a:xfrm>
            <a:off x="685800" y="1594485"/>
            <a:ext cx="7772400" cy="108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g13ed74ec987_0_65"/>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g13ed74ec987_0_65"/>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g13ed74ec987_0_65"/>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g13ed74ec987_0_65"/>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41" name="Shape 141"/>
        <p:cNvGrpSpPr/>
        <p:nvPr/>
      </p:nvGrpSpPr>
      <p:grpSpPr>
        <a:xfrm>
          <a:off x="0" y="0"/>
          <a:ext cx="0" cy="0"/>
          <a:chOff x="0" y="0"/>
          <a:chExt cx="0" cy="0"/>
        </a:xfrm>
      </p:grpSpPr>
      <p:sp>
        <p:nvSpPr>
          <p:cNvPr id="142" name="Google Shape;142;g13ed74ec987_0_71"/>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g13ed74ec987_0_71"/>
          <p:cNvSpPr txBox="1"/>
          <p:nvPr>
            <p:ph idx="1" type="body"/>
          </p:nvPr>
        </p:nvSpPr>
        <p:spPr>
          <a:xfrm>
            <a:off x="457200" y="1183005"/>
            <a:ext cx="82296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4" name="Google Shape;144;g13ed74ec987_0_71"/>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g13ed74ec987_0_71"/>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g13ed74ec987_0_71"/>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47" name="Shape 147"/>
        <p:cNvGrpSpPr/>
        <p:nvPr/>
      </p:nvGrpSpPr>
      <p:grpSpPr>
        <a:xfrm>
          <a:off x="0" y="0"/>
          <a:ext cx="0" cy="0"/>
          <a:chOff x="0" y="0"/>
          <a:chExt cx="0" cy="0"/>
        </a:xfrm>
      </p:grpSpPr>
      <p:sp>
        <p:nvSpPr>
          <p:cNvPr id="148" name="Google Shape;148;g13ed74ec987_0_77"/>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g13ed74ec987_0_77"/>
          <p:cNvSpPr txBox="1"/>
          <p:nvPr>
            <p:ph idx="1" type="body"/>
          </p:nvPr>
        </p:nvSpPr>
        <p:spPr>
          <a:xfrm>
            <a:off x="457200" y="1183005"/>
            <a:ext cx="39777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0" name="Google Shape;150;g13ed74ec987_0_77"/>
          <p:cNvSpPr txBox="1"/>
          <p:nvPr>
            <p:ph idx="2" type="body"/>
          </p:nvPr>
        </p:nvSpPr>
        <p:spPr>
          <a:xfrm>
            <a:off x="4709160" y="1183005"/>
            <a:ext cx="39777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1" name="Google Shape;151;g13ed74ec987_0_77"/>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g13ed74ec987_0_77"/>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g13ed74ec987_0_77"/>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9" name="Shape 19"/>
        <p:cNvGrpSpPr/>
        <p:nvPr/>
      </p:nvGrpSpPr>
      <p:grpSpPr>
        <a:xfrm>
          <a:off x="0" y="0"/>
          <a:ext cx="0" cy="0"/>
          <a:chOff x="0" y="0"/>
          <a:chExt cx="0" cy="0"/>
        </a:xfrm>
      </p:grpSpPr>
      <p:sp>
        <p:nvSpPr>
          <p:cNvPr id="20" name="Google Shape;20;p2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8"/>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2" name="Shape 162"/>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3" name="Shape 163"/>
        <p:cNvGrpSpPr/>
        <p:nvPr/>
      </p:nvGrpSpPr>
      <p:grpSpPr>
        <a:xfrm>
          <a:off x="0" y="0"/>
          <a:ext cx="0" cy="0"/>
          <a:chOff x="0" y="0"/>
          <a:chExt cx="0" cy="0"/>
        </a:xfrm>
      </p:grpSpPr>
      <p:sp>
        <p:nvSpPr>
          <p:cNvPr id="164" name="Google Shape;164;p4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49"/>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6" name="Shape 166"/>
        <p:cNvGrpSpPr/>
        <p:nvPr/>
      </p:nvGrpSpPr>
      <p:grpSpPr>
        <a:xfrm>
          <a:off x="0" y="0"/>
          <a:ext cx="0" cy="0"/>
          <a:chOff x="0" y="0"/>
          <a:chExt cx="0" cy="0"/>
        </a:xfrm>
      </p:grpSpPr>
      <p:sp>
        <p:nvSpPr>
          <p:cNvPr id="167" name="Google Shape;167;p5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50"/>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69" name="Shape 169"/>
        <p:cNvGrpSpPr/>
        <p:nvPr/>
      </p:nvGrpSpPr>
      <p:grpSpPr>
        <a:xfrm>
          <a:off x="0" y="0"/>
          <a:ext cx="0" cy="0"/>
          <a:chOff x="0" y="0"/>
          <a:chExt cx="0" cy="0"/>
        </a:xfrm>
      </p:grpSpPr>
      <p:sp>
        <p:nvSpPr>
          <p:cNvPr id="170" name="Google Shape;170;p5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51"/>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5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3" name="Shape 173"/>
        <p:cNvGrpSpPr/>
        <p:nvPr/>
      </p:nvGrpSpPr>
      <p:grpSpPr>
        <a:xfrm>
          <a:off x="0" y="0"/>
          <a:ext cx="0" cy="0"/>
          <a:chOff x="0" y="0"/>
          <a:chExt cx="0" cy="0"/>
        </a:xfrm>
      </p:grpSpPr>
      <p:sp>
        <p:nvSpPr>
          <p:cNvPr id="174" name="Google Shape;174;p5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75" name="Shape 175"/>
        <p:cNvGrpSpPr/>
        <p:nvPr/>
      </p:nvGrpSpPr>
      <p:grpSpPr>
        <a:xfrm>
          <a:off x="0" y="0"/>
          <a:ext cx="0" cy="0"/>
          <a:chOff x="0" y="0"/>
          <a:chExt cx="0" cy="0"/>
        </a:xfrm>
      </p:grpSpPr>
      <p:sp>
        <p:nvSpPr>
          <p:cNvPr id="176" name="Google Shape;176;p53"/>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77" name="Shape 177"/>
        <p:cNvGrpSpPr/>
        <p:nvPr/>
      </p:nvGrpSpPr>
      <p:grpSpPr>
        <a:xfrm>
          <a:off x="0" y="0"/>
          <a:ext cx="0" cy="0"/>
          <a:chOff x="0" y="0"/>
          <a:chExt cx="0" cy="0"/>
        </a:xfrm>
      </p:grpSpPr>
      <p:sp>
        <p:nvSpPr>
          <p:cNvPr id="178" name="Google Shape;178;p5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5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54"/>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54"/>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82" name="Shape 182"/>
        <p:cNvGrpSpPr/>
        <p:nvPr/>
      </p:nvGrpSpPr>
      <p:grpSpPr>
        <a:xfrm>
          <a:off x="0" y="0"/>
          <a:ext cx="0" cy="0"/>
          <a:chOff x="0" y="0"/>
          <a:chExt cx="0" cy="0"/>
        </a:xfrm>
      </p:grpSpPr>
      <p:sp>
        <p:nvSpPr>
          <p:cNvPr id="183" name="Google Shape;183;p5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5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5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6" name="Google Shape;186;p55"/>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87" name="Shape 187"/>
        <p:cNvGrpSpPr/>
        <p:nvPr/>
      </p:nvGrpSpPr>
      <p:grpSpPr>
        <a:xfrm>
          <a:off x="0" y="0"/>
          <a:ext cx="0" cy="0"/>
          <a:chOff x="0" y="0"/>
          <a:chExt cx="0" cy="0"/>
        </a:xfrm>
      </p:grpSpPr>
      <p:sp>
        <p:nvSpPr>
          <p:cNvPr id="188" name="Google Shape;188;p5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5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 name="Google Shape;190;p5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1" name="Google Shape;191;p56"/>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92" name="Shape 192"/>
        <p:cNvGrpSpPr/>
        <p:nvPr/>
      </p:nvGrpSpPr>
      <p:grpSpPr>
        <a:xfrm>
          <a:off x="0" y="0"/>
          <a:ext cx="0" cy="0"/>
          <a:chOff x="0" y="0"/>
          <a:chExt cx="0" cy="0"/>
        </a:xfrm>
      </p:grpSpPr>
      <p:sp>
        <p:nvSpPr>
          <p:cNvPr id="193" name="Google Shape;193;p5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57"/>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5" name="Google Shape;195;p57"/>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 name="Shape 22"/>
        <p:cNvGrpSpPr/>
        <p:nvPr/>
      </p:nvGrpSpPr>
      <p:grpSpPr>
        <a:xfrm>
          <a:off x="0" y="0"/>
          <a:ext cx="0" cy="0"/>
          <a:chOff x="0" y="0"/>
          <a:chExt cx="0" cy="0"/>
        </a:xfrm>
      </p:grpSpPr>
      <p:sp>
        <p:nvSpPr>
          <p:cNvPr id="23" name="Google Shape;23;p2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9"/>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96" name="Shape 196"/>
        <p:cNvGrpSpPr/>
        <p:nvPr/>
      </p:nvGrpSpPr>
      <p:grpSpPr>
        <a:xfrm>
          <a:off x="0" y="0"/>
          <a:ext cx="0" cy="0"/>
          <a:chOff x="0" y="0"/>
          <a:chExt cx="0" cy="0"/>
        </a:xfrm>
      </p:grpSpPr>
      <p:sp>
        <p:nvSpPr>
          <p:cNvPr id="197" name="Google Shape;197;p5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5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9" name="Google Shape;199;p5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0" name="Google Shape;200;p5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1" name="Google Shape;201;p58"/>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02" name="Shape 202"/>
        <p:cNvGrpSpPr/>
        <p:nvPr/>
      </p:nvGrpSpPr>
      <p:grpSpPr>
        <a:xfrm>
          <a:off x="0" y="0"/>
          <a:ext cx="0" cy="0"/>
          <a:chOff x="0" y="0"/>
          <a:chExt cx="0" cy="0"/>
        </a:xfrm>
      </p:grpSpPr>
      <p:sp>
        <p:nvSpPr>
          <p:cNvPr id="203" name="Google Shape;203;p5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59"/>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5" name="Google Shape;205;p59"/>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59"/>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7" name="Google Shape;207;p59"/>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8" name="Google Shape;208;p59"/>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9" name="Google Shape;209;p59"/>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8" name="Shape 28"/>
        <p:cNvGrpSpPr/>
        <p:nvPr/>
      </p:nvGrpSpPr>
      <p:grpSpPr>
        <a:xfrm>
          <a:off x="0" y="0"/>
          <a:ext cx="0" cy="0"/>
          <a:chOff x="0" y="0"/>
          <a:chExt cx="0" cy="0"/>
        </a:xfrm>
      </p:grpSpPr>
      <p:sp>
        <p:nvSpPr>
          <p:cNvPr id="29" name="Google Shape;29;p31"/>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 name="Shape 30"/>
        <p:cNvGrpSpPr/>
        <p:nvPr/>
      </p:nvGrpSpPr>
      <p:grpSpPr>
        <a:xfrm>
          <a:off x="0" y="0"/>
          <a:ext cx="0" cy="0"/>
          <a:chOff x="0" y="0"/>
          <a:chExt cx="0" cy="0"/>
        </a:xfrm>
      </p:grpSpPr>
      <p:sp>
        <p:nvSpPr>
          <p:cNvPr id="31" name="Google Shape;31;p3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5" name="Shape 35"/>
        <p:cNvGrpSpPr/>
        <p:nvPr/>
      </p:nvGrpSpPr>
      <p:grpSpPr>
        <a:xfrm>
          <a:off x="0" y="0"/>
          <a:ext cx="0" cy="0"/>
          <a:chOff x="0" y="0"/>
          <a:chExt cx="0" cy="0"/>
        </a:xfrm>
      </p:grpSpPr>
      <p:sp>
        <p:nvSpPr>
          <p:cNvPr id="36" name="Google Shape;36;p3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3"/>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3"/>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0" name="Shape 40"/>
        <p:cNvGrpSpPr/>
        <p:nvPr/>
      </p:nvGrpSpPr>
      <p:grpSpPr>
        <a:xfrm>
          <a:off x="0" y="0"/>
          <a:ext cx="0" cy="0"/>
          <a:chOff x="0" y="0"/>
          <a:chExt cx="0" cy="0"/>
        </a:xfrm>
      </p:grpSpPr>
      <p:sp>
        <p:nvSpPr>
          <p:cNvPr id="41" name="Google Shape;41;p3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3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4"/>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3.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2.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7.xml"/><Relationship Id="rId10" Type="http://schemas.openxmlformats.org/officeDocument/2006/relationships/slideLayout" Target="../slideLayouts/slideLayout36.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image" Target="../media/image8.png"/><Relationship Id="rId4" Type="http://schemas.openxmlformats.org/officeDocument/2006/relationships/slideLayout" Target="../slideLayouts/slideLayout30.xml"/><Relationship Id="rId9" Type="http://schemas.openxmlformats.org/officeDocument/2006/relationships/slideLayout" Target="../slideLayouts/slideLayout35.xml"/><Relationship Id="rId15" Type="http://schemas.openxmlformats.org/officeDocument/2006/relationships/slideLayout" Target="../slideLayouts/slideLayout41.xml"/><Relationship Id="rId14" Type="http://schemas.openxmlformats.org/officeDocument/2006/relationships/slideLayout" Target="../slideLayouts/slideLayout40.xml"/><Relationship Id="rId16" Type="http://schemas.openxmlformats.org/officeDocument/2006/relationships/theme" Target="../theme/theme1.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pic>
        <p:nvPicPr>
          <p:cNvPr id="10" name="Google Shape;10;p19"/>
          <p:cNvPicPr preferRelativeResize="0"/>
          <p:nvPr/>
        </p:nvPicPr>
        <p:blipFill rotWithShape="1">
          <a:blip r:embed="rId1">
            <a:alphaModFix/>
          </a:blip>
          <a:srcRect b="0" l="0" r="0" t="0"/>
          <a:stretch/>
        </p:blipFill>
        <p:spPr>
          <a:xfrm>
            <a:off x="7929720" y="209520"/>
            <a:ext cx="812160" cy="215280"/>
          </a:xfrm>
          <a:prstGeom prst="rect">
            <a:avLst/>
          </a:prstGeom>
          <a:noFill/>
          <a:ln>
            <a:noFill/>
          </a:ln>
        </p:spPr>
      </p:pic>
      <p:sp>
        <p:nvSpPr>
          <p:cNvPr id="11" name="Google Shape;11;p19"/>
          <p:cNvSpPr/>
          <p:nvPr/>
        </p:nvSpPr>
        <p:spPr>
          <a:xfrm>
            <a:off x="0" y="0"/>
            <a:ext cx="9142200" cy="4651920"/>
          </a:xfrm>
          <a:prstGeom prst="rect">
            <a:avLst/>
          </a:prstGeom>
          <a:solidFill>
            <a:schemeClr val="lt1"/>
          </a:solidFill>
          <a:ln cap="flat" cmpd="sng" w="1260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 name="Google Shape;12;p19"/>
          <p:cNvPicPr preferRelativeResize="0"/>
          <p:nvPr/>
        </p:nvPicPr>
        <p:blipFill rotWithShape="1">
          <a:blip r:embed="rId2">
            <a:alphaModFix/>
          </a:blip>
          <a:srcRect b="0" l="0" r="0" t="0"/>
          <a:stretch/>
        </p:blipFill>
        <p:spPr>
          <a:xfrm>
            <a:off x="663840" y="572040"/>
            <a:ext cx="2055600" cy="547200"/>
          </a:xfrm>
          <a:prstGeom prst="rect">
            <a:avLst/>
          </a:prstGeom>
          <a:noFill/>
          <a:ln>
            <a:noFill/>
          </a:ln>
        </p:spPr>
      </p:pic>
      <p:sp>
        <p:nvSpPr>
          <p:cNvPr id="13" name="Google Shape;13;p1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1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 name="Shape 63"/>
        <p:cNvGrpSpPr/>
        <p:nvPr/>
      </p:nvGrpSpPr>
      <p:grpSpPr>
        <a:xfrm>
          <a:off x="0" y="0"/>
          <a:ext cx="0" cy="0"/>
          <a:chOff x="0" y="0"/>
          <a:chExt cx="0" cy="0"/>
        </a:xfrm>
      </p:grpSpPr>
      <p:pic>
        <p:nvPicPr>
          <p:cNvPr id="64" name="Google Shape;64;p21"/>
          <p:cNvPicPr preferRelativeResize="0"/>
          <p:nvPr/>
        </p:nvPicPr>
        <p:blipFill rotWithShape="1">
          <a:blip r:embed="rId1">
            <a:alphaModFix/>
          </a:blip>
          <a:srcRect b="0" l="0" r="0" t="0"/>
          <a:stretch/>
        </p:blipFill>
        <p:spPr>
          <a:xfrm>
            <a:off x="7929720" y="209520"/>
            <a:ext cx="812160" cy="215280"/>
          </a:xfrm>
          <a:prstGeom prst="rect">
            <a:avLst/>
          </a:prstGeom>
          <a:noFill/>
          <a:ln>
            <a:noFill/>
          </a:ln>
        </p:spPr>
      </p:pic>
      <p:pic>
        <p:nvPicPr>
          <p:cNvPr id="65" name="Google Shape;65;p21"/>
          <p:cNvPicPr preferRelativeResize="0"/>
          <p:nvPr/>
        </p:nvPicPr>
        <p:blipFill rotWithShape="1">
          <a:blip r:embed="rId2">
            <a:alphaModFix/>
          </a:blip>
          <a:srcRect b="0" l="0" r="0" t="0"/>
          <a:stretch/>
        </p:blipFill>
        <p:spPr>
          <a:xfrm>
            <a:off x="628560" y="546120"/>
            <a:ext cx="3258000" cy="4032360"/>
          </a:xfrm>
          <a:prstGeom prst="rect">
            <a:avLst/>
          </a:prstGeom>
          <a:noFill/>
          <a:ln>
            <a:noFill/>
          </a:ln>
        </p:spPr>
      </p:pic>
      <p:sp>
        <p:nvSpPr>
          <p:cNvPr id="66" name="Google Shape;66;p21"/>
          <p:cNvSpPr/>
          <p:nvPr/>
        </p:nvSpPr>
        <p:spPr>
          <a:xfrm>
            <a:off x="971640" y="1260720"/>
            <a:ext cx="2550960" cy="15786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1400"/>
              <a:buFont typeface="Arial"/>
              <a:buNone/>
            </a:pPr>
            <a:r>
              <a:rPr b="0" i="0" lang="en-IN" sz="1400" u="none" cap="none" strike="noStrike">
                <a:solidFill>
                  <a:srgbClr val="FFFFFF"/>
                </a:solidFill>
                <a:latin typeface="Proxima Nova"/>
                <a:ea typeface="Proxima Nova"/>
                <a:cs typeface="Proxima Nova"/>
                <a:sym typeface="Proxima Nova"/>
              </a:rPr>
              <a:t>Edit Master text styles</a:t>
            </a:r>
            <a:endParaRPr b="0" i="0" sz="1400" u="none" cap="none" strike="noStrike">
              <a:solidFill>
                <a:schemeClr val="dk1"/>
              </a:solidFill>
              <a:latin typeface="Arial"/>
              <a:ea typeface="Arial"/>
              <a:cs typeface="Arial"/>
              <a:sym typeface="Arial"/>
            </a:endParaRPr>
          </a:p>
        </p:txBody>
      </p:sp>
      <p:pic>
        <p:nvPicPr>
          <p:cNvPr id="67" name="Google Shape;67;p21"/>
          <p:cNvPicPr preferRelativeResize="0"/>
          <p:nvPr/>
        </p:nvPicPr>
        <p:blipFill rotWithShape="1">
          <a:blip r:embed="rId2">
            <a:alphaModFix/>
          </a:blip>
          <a:srcRect b="0" l="0" r="0" t="0"/>
          <a:stretch/>
        </p:blipFill>
        <p:spPr>
          <a:xfrm>
            <a:off x="628560" y="546120"/>
            <a:ext cx="3258000" cy="4032360"/>
          </a:xfrm>
          <a:prstGeom prst="rect">
            <a:avLst/>
          </a:prstGeom>
          <a:noFill/>
          <a:ln>
            <a:noFill/>
          </a:ln>
        </p:spPr>
      </p:pic>
      <p:sp>
        <p:nvSpPr>
          <p:cNvPr id="68" name="Google Shape;68;p21"/>
          <p:cNvSpPr/>
          <p:nvPr/>
        </p:nvSpPr>
        <p:spPr>
          <a:xfrm>
            <a:off x="971640" y="1260720"/>
            <a:ext cx="2550960" cy="15786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1400"/>
              <a:buFont typeface="Arial"/>
              <a:buNone/>
            </a:pPr>
            <a:r>
              <a:rPr b="0" i="0" lang="en-IN" sz="1400" u="none" cap="none" strike="noStrike">
                <a:solidFill>
                  <a:srgbClr val="FFFFFF"/>
                </a:solidFill>
                <a:latin typeface="Proxima Nova"/>
                <a:ea typeface="Proxima Nova"/>
                <a:cs typeface="Proxima Nova"/>
                <a:sym typeface="Proxima Nova"/>
              </a:rPr>
              <a:t>Edit Master text styles</a:t>
            </a:r>
            <a:endParaRPr b="0" i="0" sz="1400" u="none" cap="none" strike="noStrike">
              <a:solidFill>
                <a:schemeClr val="dk1"/>
              </a:solidFill>
              <a:latin typeface="Arial"/>
              <a:ea typeface="Arial"/>
              <a:cs typeface="Arial"/>
              <a:sym typeface="Arial"/>
            </a:endParaRPr>
          </a:p>
        </p:txBody>
      </p:sp>
      <p:sp>
        <p:nvSpPr>
          <p:cNvPr id="69" name="Google Shape;69;p2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0" name="Google Shape;70;p2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g13ed74ec987_0_49"/>
          <p:cNvSpPr/>
          <p:nvPr/>
        </p:nvSpPr>
        <p:spPr>
          <a:xfrm>
            <a:off x="7929733" y="209483"/>
            <a:ext cx="813900" cy="21720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1" name="Google Shape;121;g13ed74ec987_0_49"/>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40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2" name="Google Shape;122;g13ed74ec987_0_49"/>
          <p:cNvSpPr txBox="1"/>
          <p:nvPr>
            <p:ph idx="1" type="body"/>
          </p:nvPr>
        </p:nvSpPr>
        <p:spPr>
          <a:xfrm>
            <a:off x="457200" y="1183005"/>
            <a:ext cx="8229600" cy="3394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23" name="Google Shape;123;g13ed74ec987_0_49"/>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4" name="Google Shape;124;g13ed74ec987_0_49"/>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5" name="Google Shape;125;g13ed74ec987_0_49"/>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5" r:id="rId2"/>
    <p:sldLayoutId id="2147483676" r:id="rId3"/>
    <p:sldLayoutId id="2147483677" r:id="rId4"/>
    <p:sldLayoutId id="2147483678" r:id="rId5"/>
    <p:sldLayoutId id="214748367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4" name="Shape 154"/>
        <p:cNvGrpSpPr/>
        <p:nvPr/>
      </p:nvGrpSpPr>
      <p:grpSpPr>
        <a:xfrm>
          <a:off x="0" y="0"/>
          <a:ext cx="0" cy="0"/>
          <a:chOff x="0" y="0"/>
          <a:chExt cx="0" cy="0"/>
        </a:xfrm>
      </p:grpSpPr>
      <p:pic>
        <p:nvPicPr>
          <p:cNvPr id="155" name="Google Shape;155;p23"/>
          <p:cNvPicPr preferRelativeResize="0"/>
          <p:nvPr/>
        </p:nvPicPr>
        <p:blipFill rotWithShape="1">
          <a:blip r:embed="rId1">
            <a:alphaModFix/>
          </a:blip>
          <a:srcRect b="0" l="0" r="0" t="0"/>
          <a:stretch/>
        </p:blipFill>
        <p:spPr>
          <a:xfrm>
            <a:off x="7929720" y="209520"/>
            <a:ext cx="812160" cy="215280"/>
          </a:xfrm>
          <a:prstGeom prst="rect">
            <a:avLst/>
          </a:prstGeom>
          <a:noFill/>
          <a:ln>
            <a:noFill/>
          </a:ln>
        </p:spPr>
      </p:pic>
      <p:sp>
        <p:nvSpPr>
          <p:cNvPr id="156" name="Google Shape;156;p23"/>
          <p:cNvSpPr/>
          <p:nvPr/>
        </p:nvSpPr>
        <p:spPr>
          <a:xfrm>
            <a:off x="-360" y="0"/>
            <a:ext cx="9142200" cy="5141880"/>
          </a:xfrm>
          <a:prstGeom prst="rect">
            <a:avLst/>
          </a:prstGeom>
          <a:solidFill>
            <a:srgbClr val="F133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7" name="Google Shape;157;p23"/>
          <p:cNvPicPr preferRelativeResize="0"/>
          <p:nvPr/>
        </p:nvPicPr>
        <p:blipFill rotWithShape="1">
          <a:blip r:embed="rId2">
            <a:alphaModFix/>
          </a:blip>
          <a:srcRect b="0" l="0" r="0" t="0"/>
          <a:stretch/>
        </p:blipFill>
        <p:spPr>
          <a:xfrm>
            <a:off x="7611840" y="303480"/>
            <a:ext cx="907920" cy="241200"/>
          </a:xfrm>
          <a:prstGeom prst="rect">
            <a:avLst/>
          </a:prstGeom>
          <a:noFill/>
          <a:ln>
            <a:noFill/>
          </a:ln>
        </p:spPr>
      </p:pic>
      <p:sp>
        <p:nvSpPr>
          <p:cNvPr id="158" name="Google Shape;158;p23"/>
          <p:cNvSpPr/>
          <p:nvPr/>
        </p:nvSpPr>
        <p:spPr>
          <a:xfrm>
            <a:off x="0" y="0"/>
            <a:ext cx="9142200" cy="5141880"/>
          </a:xfrm>
          <a:prstGeom prst="rect">
            <a:avLst/>
          </a:prstGeom>
          <a:solidFill>
            <a:srgbClr val="F133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9" name="Google Shape;159;p23"/>
          <p:cNvPicPr preferRelativeResize="0"/>
          <p:nvPr/>
        </p:nvPicPr>
        <p:blipFill rotWithShape="1">
          <a:blip r:embed="rId3">
            <a:alphaModFix/>
          </a:blip>
          <a:srcRect b="0" l="0" r="0" t="0"/>
          <a:stretch/>
        </p:blipFill>
        <p:spPr>
          <a:xfrm>
            <a:off x="7929360" y="210240"/>
            <a:ext cx="811800" cy="215280"/>
          </a:xfrm>
          <a:prstGeom prst="rect">
            <a:avLst/>
          </a:prstGeom>
          <a:noFill/>
          <a:ln>
            <a:noFill/>
          </a:ln>
        </p:spPr>
      </p:pic>
      <p:sp>
        <p:nvSpPr>
          <p:cNvPr id="160" name="Google Shape;160;p2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61" name="Google Shape;161;p2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3.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
          <p:cNvSpPr/>
          <p:nvPr/>
        </p:nvSpPr>
        <p:spPr>
          <a:xfrm>
            <a:off x="555120" y="2115000"/>
            <a:ext cx="6893640" cy="1170360"/>
          </a:xfrm>
          <a:prstGeom prst="rect">
            <a:avLst/>
          </a:prstGeom>
          <a:noFill/>
          <a:ln>
            <a:noFill/>
          </a:ln>
        </p:spPr>
        <p:txBody>
          <a:bodyPr anchorCtr="0" anchor="b" bIns="45000" lIns="90000" spcFirstLastPara="1" rIns="90000" wrap="square" tIns="45000">
            <a:noAutofit/>
          </a:bodyPr>
          <a:lstStyle/>
          <a:p>
            <a:pPr indent="0" lvl="0" marL="0" marR="0" rtl="0" algn="l">
              <a:lnSpc>
                <a:spcPct val="90000"/>
              </a:lnSpc>
              <a:spcBef>
                <a:spcPts val="0"/>
              </a:spcBef>
              <a:spcAft>
                <a:spcPts val="0"/>
              </a:spcAft>
              <a:buClr>
                <a:srgbClr val="000000"/>
              </a:buClr>
              <a:buSzPts val="4000"/>
              <a:buFont typeface="Arial"/>
              <a:buNone/>
            </a:pPr>
            <a:r>
              <a:rPr b="0" i="0" lang="en-IN" sz="4000" u="none" cap="none" strike="noStrike">
                <a:solidFill>
                  <a:srgbClr val="000000"/>
                </a:solidFill>
                <a:latin typeface="Proxima Nova"/>
                <a:ea typeface="Proxima Nova"/>
                <a:cs typeface="Proxima Nova"/>
                <a:sym typeface="Proxima Nova"/>
              </a:rPr>
              <a:t>Data Science Program</a:t>
            </a:r>
            <a:endParaRPr b="0" i="0" sz="1400" u="none" cap="none" strike="noStrike">
              <a:solidFill>
                <a:srgbClr val="000000"/>
              </a:solidFill>
              <a:latin typeface="Arial"/>
              <a:ea typeface="Arial"/>
              <a:cs typeface="Arial"/>
              <a:sym typeface="Arial"/>
            </a:endParaRPr>
          </a:p>
        </p:txBody>
      </p:sp>
      <p:pic>
        <p:nvPicPr>
          <p:cNvPr id="215" name="Google Shape;215;p1"/>
          <p:cNvPicPr preferRelativeResize="0"/>
          <p:nvPr/>
        </p:nvPicPr>
        <p:blipFill rotWithShape="1">
          <a:blip r:embed="rId3">
            <a:alphaModFix/>
          </a:blip>
          <a:srcRect b="0" l="0" r="0" t="0"/>
          <a:stretch/>
        </p:blipFill>
        <p:spPr>
          <a:xfrm>
            <a:off x="7582320" y="0"/>
            <a:ext cx="1354680" cy="1575720"/>
          </a:xfrm>
          <a:prstGeom prst="rect">
            <a:avLst/>
          </a:prstGeom>
          <a:noFill/>
          <a:ln>
            <a:noFill/>
          </a:ln>
        </p:spPr>
      </p:pic>
      <p:sp>
        <p:nvSpPr>
          <p:cNvPr id="216" name="Google Shape;216;p1"/>
          <p:cNvSpPr/>
          <p:nvPr/>
        </p:nvSpPr>
        <p:spPr>
          <a:xfrm>
            <a:off x="1157040" y="716040"/>
            <a:ext cx="1653840" cy="130932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1400"/>
              <a:buFont typeface="Arial"/>
              <a:buNone/>
            </a:pPr>
            <a:r>
              <a:rPr b="0" i="1" lang="en-IN" sz="1400" u="none" cap="none" strike="noStrike">
                <a:solidFill>
                  <a:srgbClr val="000000"/>
                </a:solidFill>
                <a:latin typeface="Proxima Nova"/>
                <a:ea typeface="Proxima Nova"/>
                <a:cs typeface="Proxima Nova"/>
                <a:sym typeface="Proxima Nova"/>
              </a:rPr>
              <a:t>    #LifeKoKaroLift</a:t>
            </a:r>
            <a:endParaRPr b="0" i="0" sz="1400" u="none" cap="none" strike="noStrike">
              <a:solidFill>
                <a:schemeClr val="dk1"/>
              </a:solidFill>
              <a:latin typeface="Arial"/>
              <a:ea typeface="Arial"/>
              <a:cs typeface="Arial"/>
              <a:sym typeface="Arial"/>
            </a:endParaRPr>
          </a:p>
        </p:txBody>
      </p:sp>
      <p:sp>
        <p:nvSpPr>
          <p:cNvPr id="217" name="Google Shape;217;p1"/>
          <p:cNvSpPr/>
          <p:nvPr/>
        </p:nvSpPr>
        <p:spPr>
          <a:xfrm>
            <a:off x="6616800" y="4012560"/>
            <a:ext cx="2055600" cy="2721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IN" sz="900" u="none" cap="none" strike="noStrike">
                <a:solidFill>
                  <a:srgbClr val="E72D40"/>
                </a:solidFill>
                <a:latin typeface="Proxima Nova"/>
                <a:ea typeface="Proxima Nova"/>
                <a:cs typeface="Proxima Nova"/>
                <a:sym typeface="Proxima Nova"/>
              </a:rPr>
              <a:t>‹#›</a:t>
            </a:fld>
            <a:endParaRPr b="0" i="0" sz="9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1429b46c31c_0_30"/>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6" name="Google Shape;286;g1429b46c31c_0_30"/>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7" name="Google Shape;287;g1429b46c31c_0_30"/>
          <p:cNvSpPr txBox="1"/>
          <p:nvPr/>
        </p:nvSpPr>
        <p:spPr>
          <a:xfrm>
            <a:off x="260275" y="77025"/>
            <a:ext cx="4226400" cy="4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FFFFFF"/>
                </a:solidFill>
                <a:latin typeface="Arial"/>
                <a:ea typeface="Arial"/>
                <a:cs typeface="Arial"/>
                <a:sym typeface="Arial"/>
              </a:rPr>
              <a:t>Standardising Values</a:t>
            </a:r>
            <a:endParaRPr b="0" i="0" sz="2400" u="none" cap="none" strike="noStrike">
              <a:solidFill>
                <a:srgbClr val="FFFFFF"/>
              </a:solidFill>
              <a:latin typeface="Arial"/>
              <a:ea typeface="Arial"/>
              <a:cs typeface="Arial"/>
              <a:sym typeface="Arial"/>
            </a:endParaRPr>
          </a:p>
        </p:txBody>
      </p:sp>
      <p:sp>
        <p:nvSpPr>
          <p:cNvPr id="288" name="Google Shape;288;g1429b46c31c_0_30"/>
          <p:cNvSpPr txBox="1"/>
          <p:nvPr/>
        </p:nvSpPr>
        <p:spPr>
          <a:xfrm>
            <a:off x="61595" y="735330"/>
            <a:ext cx="9082500" cy="2973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8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Checklist for standardising values:</a:t>
            </a:r>
            <a:endParaRPr b="0" i="0" sz="1800" u="none" cap="none" strike="noStrike">
              <a:solidFill>
                <a:srgbClr val="000000"/>
              </a:solidFill>
              <a:latin typeface="Arial"/>
              <a:ea typeface="Arial"/>
              <a:cs typeface="Arial"/>
              <a:sym typeface="Arial"/>
            </a:endParaRPr>
          </a:p>
          <a:p>
            <a:pPr indent="-171450" lvl="0" marL="285750" marR="0" rtl="0" algn="l">
              <a:lnSpc>
                <a:spcPct val="8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8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Standardise units: Ensure all observations under a variable have a common and consistent unit, e.g. convert lbs to kg, miles/hr to km/hr, etc.</a:t>
            </a:r>
            <a:endParaRPr b="0" i="0" sz="1800" u="none" cap="none" strike="noStrike">
              <a:solidFill>
                <a:srgbClr val="000000"/>
              </a:solidFill>
              <a:latin typeface="Arial"/>
              <a:ea typeface="Arial"/>
              <a:cs typeface="Arial"/>
              <a:sym typeface="Arial"/>
            </a:endParaRPr>
          </a:p>
          <a:p>
            <a:pPr indent="-171450" lvl="0" marL="285750" marR="0" rtl="0" algn="l">
              <a:lnSpc>
                <a:spcPct val="8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8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Scale values if required:  Make sure the observations under a variable have a common scale</a:t>
            </a:r>
            <a:endParaRPr b="0" i="0" sz="1800" u="none" cap="none" strike="noStrike">
              <a:solidFill>
                <a:srgbClr val="000000"/>
              </a:solidFill>
              <a:latin typeface="Arial"/>
              <a:ea typeface="Arial"/>
              <a:cs typeface="Arial"/>
              <a:sym typeface="Arial"/>
            </a:endParaRPr>
          </a:p>
          <a:p>
            <a:pPr indent="-171450" lvl="0" marL="285750" marR="0" rtl="0" algn="l">
              <a:lnSpc>
                <a:spcPct val="8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8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Standardise precision for better presentation of data, e.g. 4.5312341 kgs to 4.53 kgs.</a:t>
            </a:r>
            <a:endParaRPr b="0" i="0" sz="1800" u="none" cap="none" strike="noStrike">
              <a:solidFill>
                <a:srgbClr val="000000"/>
              </a:solidFill>
              <a:latin typeface="Arial"/>
              <a:ea typeface="Arial"/>
              <a:cs typeface="Arial"/>
              <a:sym typeface="Arial"/>
            </a:endParaRPr>
          </a:p>
          <a:p>
            <a:pPr indent="-171450" lvl="0" marL="285750" marR="0" rtl="0" algn="l">
              <a:lnSpc>
                <a:spcPct val="8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8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Remove outliers: Remove high and low values that would disproportionately affect the results of your analysi</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1429b46c31c_0_37"/>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4" name="Google Shape;294;g1429b46c31c_0_37"/>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5" name="Google Shape;295;g1429b46c31c_0_37"/>
          <p:cNvSpPr txBox="1"/>
          <p:nvPr/>
        </p:nvSpPr>
        <p:spPr>
          <a:xfrm>
            <a:off x="260275" y="77025"/>
            <a:ext cx="4226400" cy="4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FFFFFF"/>
                </a:solidFill>
                <a:latin typeface="Arial"/>
                <a:ea typeface="Arial"/>
                <a:cs typeface="Arial"/>
                <a:sym typeface="Arial"/>
              </a:rPr>
              <a:t>Invalid Values</a:t>
            </a:r>
            <a:endParaRPr b="0" i="0" sz="2400" u="none" cap="none" strike="noStrike">
              <a:solidFill>
                <a:srgbClr val="FFFFFF"/>
              </a:solidFill>
              <a:latin typeface="Arial"/>
              <a:ea typeface="Arial"/>
              <a:cs typeface="Arial"/>
              <a:sym typeface="Arial"/>
            </a:endParaRPr>
          </a:p>
        </p:txBody>
      </p:sp>
      <p:sp>
        <p:nvSpPr>
          <p:cNvPr id="296" name="Google Shape;296;g1429b46c31c_0_37"/>
          <p:cNvSpPr txBox="1"/>
          <p:nvPr/>
        </p:nvSpPr>
        <p:spPr>
          <a:xfrm>
            <a:off x="61595" y="735330"/>
            <a:ext cx="9082500" cy="38604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8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Checklist for treating the invalid data:</a:t>
            </a:r>
            <a:endParaRPr b="0" i="0" sz="1800" u="none" cap="none" strike="noStrike">
              <a:solidFill>
                <a:srgbClr val="000000"/>
              </a:solidFill>
              <a:latin typeface="Arial"/>
              <a:ea typeface="Arial"/>
              <a:cs typeface="Arial"/>
              <a:sym typeface="Arial"/>
            </a:endParaRPr>
          </a:p>
          <a:p>
            <a:pPr indent="-171450" lvl="0" marL="285750" marR="0" rtl="0" algn="l">
              <a:lnSpc>
                <a:spcPct val="8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8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Encode Unicode properly: In case the data is being read as junk characters, try to change encoding, e.g. CP1252 instead of UTF-8.</a:t>
            </a:r>
            <a:endParaRPr b="0" i="0" sz="1800" u="none" cap="none" strike="noStrike">
              <a:solidFill>
                <a:srgbClr val="000000"/>
              </a:solidFill>
              <a:latin typeface="Arial"/>
              <a:ea typeface="Arial"/>
              <a:cs typeface="Arial"/>
              <a:sym typeface="Arial"/>
            </a:endParaRPr>
          </a:p>
          <a:p>
            <a:pPr indent="-171450" lvl="0" marL="285750" marR="0" rtl="0" algn="l">
              <a:lnSpc>
                <a:spcPct val="8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8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Convert incorrect data types: Correct the incorrect data types to the correct data types for ease of analysis. For e.g., if numeric values are stored as strings, it would not be possible to calculate metrics such as mean, median, etc. Some of the common data type corrections are — a string to a number: "12,300" to “12300”; string to date: "2013-Aug" to "2013/08"; a number to a string: "PIN Code 110001" to "110001"; etc.</a:t>
            </a:r>
            <a:endParaRPr b="0" i="0" sz="1800" u="none" cap="none" strike="noStrike">
              <a:solidFill>
                <a:srgbClr val="000000"/>
              </a:solidFill>
              <a:latin typeface="Arial"/>
              <a:ea typeface="Arial"/>
              <a:cs typeface="Arial"/>
              <a:sym typeface="Arial"/>
            </a:endParaRPr>
          </a:p>
          <a:p>
            <a:pPr indent="-171450" lvl="0" marL="285750" marR="0" rtl="0" algn="l">
              <a:lnSpc>
                <a:spcPct val="8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8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Correct values that go beyond range: If some of the values are beyond logical range, e.g. temperature less than -273° C (0° K), you would need to correct them as required. A close look would help you check if there is scope for correction, or if the value needs to be removed.</a:t>
            </a:r>
            <a:endParaRPr b="0" i="0" sz="1800" u="none" cap="none" strike="noStrike">
              <a:solidFill>
                <a:srgbClr val="000000"/>
              </a:solidFill>
              <a:latin typeface="Arial"/>
              <a:ea typeface="Arial"/>
              <a:cs typeface="Arial"/>
              <a:sym typeface="Arial"/>
            </a:endParaRPr>
          </a:p>
          <a:p>
            <a:pPr indent="-171450" lvl="0" marL="285750" marR="0" rtl="0" algn="l">
              <a:lnSpc>
                <a:spcPct val="8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1429b46c31c_0_4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2" name="Google Shape;302;g1429b46c31c_0_44"/>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3" name="Google Shape;303;g1429b46c31c_0_44"/>
          <p:cNvSpPr txBox="1"/>
          <p:nvPr/>
        </p:nvSpPr>
        <p:spPr>
          <a:xfrm>
            <a:off x="260275" y="77025"/>
            <a:ext cx="4226400" cy="4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FFFFFF"/>
                </a:solidFill>
                <a:latin typeface="Arial"/>
                <a:ea typeface="Arial"/>
                <a:cs typeface="Arial"/>
                <a:sym typeface="Arial"/>
              </a:rPr>
              <a:t>Invalid Values</a:t>
            </a:r>
            <a:endParaRPr b="0" i="0" sz="2400" u="none" cap="none" strike="noStrike">
              <a:solidFill>
                <a:srgbClr val="FFFFFF"/>
              </a:solidFill>
              <a:latin typeface="Arial"/>
              <a:ea typeface="Arial"/>
              <a:cs typeface="Arial"/>
              <a:sym typeface="Arial"/>
            </a:endParaRPr>
          </a:p>
        </p:txBody>
      </p:sp>
      <p:sp>
        <p:nvSpPr>
          <p:cNvPr id="304" name="Google Shape;304;g1429b46c31c_0_44"/>
          <p:cNvSpPr txBox="1"/>
          <p:nvPr/>
        </p:nvSpPr>
        <p:spPr>
          <a:xfrm>
            <a:off x="61595" y="735330"/>
            <a:ext cx="9082500" cy="36387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8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Checklist for treating the invalid data:</a:t>
            </a:r>
            <a:endParaRPr b="0" i="0" sz="1800" u="none" cap="none" strike="noStrike">
              <a:solidFill>
                <a:srgbClr val="000000"/>
              </a:solidFill>
              <a:latin typeface="Arial"/>
              <a:ea typeface="Arial"/>
              <a:cs typeface="Arial"/>
              <a:sym typeface="Arial"/>
            </a:endParaRPr>
          </a:p>
          <a:p>
            <a:pPr indent="-171450" lvl="0" marL="285750" marR="0" rtl="0" algn="l">
              <a:lnSpc>
                <a:spcPct val="8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8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Correct values not in the list: Remove values that don’t belong to a list. For e.g., in a data set containing blood groups of individuals, strings "E" or "F" are invalid values and can be removed.</a:t>
            </a:r>
            <a:endParaRPr b="0" i="0" sz="1800" u="none" cap="none" strike="noStrike">
              <a:solidFill>
                <a:srgbClr val="000000"/>
              </a:solidFill>
              <a:latin typeface="Arial"/>
              <a:ea typeface="Arial"/>
              <a:cs typeface="Arial"/>
              <a:sym typeface="Arial"/>
            </a:endParaRPr>
          </a:p>
          <a:p>
            <a:pPr indent="-171450" lvl="0" marL="285750" marR="0" rtl="0" algn="l">
              <a:lnSpc>
                <a:spcPct val="8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8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Correct wrong structure: Values that don’t follow a defined structure can be removed. For e.g., in a data set containing pin codes of Indian cities, a pin code of 12 digits would be an invalid value and needs to be removed. Similarly, a phone number of 12 digits would be an invalid value.</a:t>
            </a:r>
            <a:endParaRPr b="0" i="0" sz="1800" u="none" cap="none" strike="noStrike">
              <a:solidFill>
                <a:srgbClr val="000000"/>
              </a:solidFill>
              <a:latin typeface="Arial"/>
              <a:ea typeface="Arial"/>
              <a:cs typeface="Arial"/>
              <a:sym typeface="Arial"/>
            </a:endParaRPr>
          </a:p>
          <a:p>
            <a:pPr indent="-171450" lvl="0" marL="285750" marR="0" rtl="0" algn="l">
              <a:lnSpc>
                <a:spcPct val="8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8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Validate internal rules: If there are internal rules such as a date of a product’s delivery must definitely be after the date of the order, they should be correct and consistent.</a:t>
            </a:r>
            <a:endParaRPr b="0" i="0" sz="1800" u="none" cap="none" strike="noStrike">
              <a:solidFill>
                <a:srgbClr val="000000"/>
              </a:solidFill>
              <a:latin typeface="Arial"/>
              <a:ea typeface="Arial"/>
              <a:cs typeface="Arial"/>
              <a:sym typeface="Arial"/>
            </a:endParaRPr>
          </a:p>
          <a:p>
            <a:pPr indent="-171450" lvl="1" marL="742950" marR="0" rtl="0" algn="l">
              <a:lnSpc>
                <a:spcPct val="8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171450" lvl="0" marL="285750" marR="0" rtl="0" algn="l">
              <a:lnSpc>
                <a:spcPct val="8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1429b46c31c_0_5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0" name="Google Shape;310;g1429b46c31c_0_51"/>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1" name="Google Shape;311;g1429b46c31c_0_51"/>
          <p:cNvSpPr txBox="1"/>
          <p:nvPr/>
        </p:nvSpPr>
        <p:spPr>
          <a:xfrm>
            <a:off x="260275" y="77025"/>
            <a:ext cx="4226400" cy="4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FFFFFF"/>
                </a:solidFill>
                <a:latin typeface="Arial"/>
                <a:ea typeface="Arial"/>
                <a:cs typeface="Arial"/>
                <a:sym typeface="Arial"/>
              </a:rPr>
              <a:t>Filtering Data</a:t>
            </a:r>
            <a:endParaRPr b="0" i="0" sz="2400" u="none" cap="none" strike="noStrike">
              <a:solidFill>
                <a:srgbClr val="FFFFFF"/>
              </a:solidFill>
              <a:latin typeface="Arial"/>
              <a:ea typeface="Arial"/>
              <a:cs typeface="Arial"/>
              <a:sym typeface="Arial"/>
            </a:endParaRPr>
          </a:p>
        </p:txBody>
      </p:sp>
      <p:sp>
        <p:nvSpPr>
          <p:cNvPr id="312" name="Google Shape;312;g1429b46c31c_0_51"/>
          <p:cNvSpPr txBox="1"/>
          <p:nvPr/>
        </p:nvSpPr>
        <p:spPr>
          <a:xfrm>
            <a:off x="61595" y="735330"/>
            <a:ext cx="9082500" cy="25305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8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Checklist for filtering exercises:</a:t>
            </a:r>
            <a:endParaRPr b="0" i="0" sz="1800" u="none" cap="none" strike="noStrike">
              <a:solidFill>
                <a:srgbClr val="000000"/>
              </a:solidFill>
              <a:latin typeface="Arial"/>
              <a:ea typeface="Arial"/>
              <a:cs typeface="Arial"/>
              <a:sym typeface="Arial"/>
            </a:endParaRPr>
          </a:p>
          <a:p>
            <a:pPr indent="-171450" lvl="0" marL="285750" marR="0" rtl="0" algn="l">
              <a:lnSpc>
                <a:spcPct val="8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8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Deduplicate data: Remove identical rows, remove rows where some columns are identical</a:t>
            </a:r>
            <a:endParaRPr b="0" i="0" sz="1800" u="none" cap="none" strike="noStrike">
              <a:solidFill>
                <a:srgbClr val="000000"/>
              </a:solidFill>
              <a:latin typeface="Arial"/>
              <a:ea typeface="Arial"/>
              <a:cs typeface="Arial"/>
              <a:sym typeface="Arial"/>
            </a:endParaRPr>
          </a:p>
          <a:p>
            <a:pPr indent="-171450" lvl="0" marL="285750" marR="0" rtl="0" algn="l">
              <a:lnSpc>
                <a:spcPct val="8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8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Filter rows: Filter by segment, filter by date period to get only the rows relevant to the analysis</a:t>
            </a:r>
            <a:endParaRPr b="0" i="0" sz="1800" u="none" cap="none" strike="noStrike">
              <a:solidFill>
                <a:srgbClr val="000000"/>
              </a:solidFill>
              <a:latin typeface="Arial"/>
              <a:ea typeface="Arial"/>
              <a:cs typeface="Arial"/>
              <a:sym typeface="Arial"/>
            </a:endParaRPr>
          </a:p>
          <a:p>
            <a:pPr indent="-171450" lvl="0" marL="285750" marR="0" rtl="0" algn="l">
              <a:lnSpc>
                <a:spcPct val="8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8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Filter columns: Pick columns relevant to the analysis</a:t>
            </a:r>
            <a:endParaRPr b="0" i="0" sz="1800" u="none" cap="none" strike="noStrike">
              <a:solidFill>
                <a:srgbClr val="000000"/>
              </a:solidFill>
              <a:latin typeface="Arial"/>
              <a:ea typeface="Arial"/>
              <a:cs typeface="Arial"/>
              <a:sym typeface="Arial"/>
            </a:endParaRPr>
          </a:p>
          <a:p>
            <a:pPr indent="-171450" lvl="0" marL="285750" marR="0" rtl="0" algn="l">
              <a:lnSpc>
                <a:spcPct val="8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8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Aggregate data: Group by required keys, aggregate the rest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6"/>
          <p:cNvSpPr/>
          <p:nvPr/>
        </p:nvSpPr>
        <p:spPr>
          <a:xfrm>
            <a:off x="6467400" y="4767120"/>
            <a:ext cx="2055600" cy="2721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IN" sz="900" u="none" cap="none" strike="noStrike">
                <a:solidFill>
                  <a:srgbClr val="FFFFFF"/>
                </a:solidFill>
                <a:latin typeface="Proxima Nova"/>
                <a:ea typeface="Proxima Nova"/>
                <a:cs typeface="Proxima Nova"/>
                <a:sym typeface="Proxima Nova"/>
              </a:rPr>
              <a:t>‹#›</a:t>
            </a:fld>
            <a:endParaRPr b="0" i="0" sz="900" u="none" cap="none" strike="noStrike">
              <a:solidFill>
                <a:schemeClr val="dk1"/>
              </a:solidFill>
              <a:latin typeface="Arial"/>
              <a:ea typeface="Arial"/>
              <a:cs typeface="Arial"/>
              <a:sym typeface="Arial"/>
            </a:endParaRPr>
          </a:p>
        </p:txBody>
      </p:sp>
      <p:sp>
        <p:nvSpPr>
          <p:cNvPr id="318" name="Google Shape;318;p16"/>
          <p:cNvSpPr/>
          <p:nvPr/>
        </p:nvSpPr>
        <p:spPr>
          <a:xfrm>
            <a:off x="638280" y="654840"/>
            <a:ext cx="4430520" cy="521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rgbClr val="FFFFFF"/>
                </a:solidFill>
                <a:latin typeface="Calibri"/>
                <a:ea typeface="Calibri"/>
                <a:cs typeface="Calibri"/>
                <a:sym typeface="Calibri"/>
              </a:rPr>
              <a:t>Key Takeaway</a:t>
            </a:r>
            <a:endParaRPr b="0" i="0" sz="2800" u="none" cap="none" strike="noStrike">
              <a:solidFill>
                <a:schemeClr val="dk1"/>
              </a:solidFill>
              <a:latin typeface="Arial"/>
              <a:ea typeface="Arial"/>
              <a:cs typeface="Arial"/>
              <a:sym typeface="Arial"/>
            </a:endParaRPr>
          </a:p>
        </p:txBody>
      </p:sp>
      <p:sp>
        <p:nvSpPr>
          <p:cNvPr id="319" name="Google Shape;319;p16"/>
          <p:cNvSpPr/>
          <p:nvPr/>
        </p:nvSpPr>
        <p:spPr>
          <a:xfrm>
            <a:off x="3029040" y="4767120"/>
            <a:ext cx="3084480" cy="272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FFFFFF"/>
                </a:solidFill>
                <a:latin typeface="Calibri"/>
                <a:ea typeface="Calibri"/>
                <a:cs typeface="Calibri"/>
                <a:sym typeface="Calibri"/>
              </a:rPr>
              <a:t>Data Science Certification Program</a:t>
            </a:r>
            <a:endParaRPr b="0" i="0" sz="1800" u="none" cap="none" strike="noStrike">
              <a:solidFill>
                <a:schemeClr val="dk1"/>
              </a:solidFill>
              <a:latin typeface="Arial"/>
              <a:ea typeface="Arial"/>
              <a:cs typeface="Arial"/>
              <a:sym typeface="Arial"/>
            </a:endParaRPr>
          </a:p>
        </p:txBody>
      </p:sp>
      <p:sp>
        <p:nvSpPr>
          <p:cNvPr id="320" name="Google Shape;320;p16"/>
          <p:cNvSpPr txBox="1"/>
          <p:nvPr/>
        </p:nvSpPr>
        <p:spPr>
          <a:xfrm>
            <a:off x="770825" y="1513625"/>
            <a:ext cx="5157600" cy="23736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Data Cleaning Processes</a:t>
            </a:r>
            <a:endParaRPr sz="1800">
              <a:solidFill>
                <a:schemeClr val="lt1"/>
              </a:solidFill>
            </a:endParaRPr>
          </a:p>
          <a:p>
            <a:pPr indent="-342900" lvl="1" marL="914400" marR="0" rtl="0" algn="l">
              <a:lnSpc>
                <a:spcPct val="115000"/>
              </a:lnSpc>
              <a:spcBef>
                <a:spcPts val="0"/>
              </a:spcBef>
              <a:spcAft>
                <a:spcPts val="0"/>
              </a:spcAft>
              <a:buClr>
                <a:schemeClr val="lt1"/>
              </a:buClr>
              <a:buSzPts val="1800"/>
              <a:buFont typeface="Arial"/>
              <a:buChar char="○"/>
            </a:pPr>
            <a:r>
              <a:rPr lang="en-IN" sz="1800">
                <a:solidFill>
                  <a:schemeClr val="lt1"/>
                </a:solidFill>
              </a:rPr>
              <a:t>Fixing the Rows and Columns</a:t>
            </a:r>
            <a:endParaRPr sz="1800">
              <a:solidFill>
                <a:schemeClr val="lt1"/>
              </a:solidFill>
            </a:endParaRPr>
          </a:p>
          <a:p>
            <a:pPr indent="-342900" lvl="1" marL="914400" marR="0" rtl="0" algn="l">
              <a:lnSpc>
                <a:spcPct val="115000"/>
              </a:lnSpc>
              <a:spcBef>
                <a:spcPts val="0"/>
              </a:spcBef>
              <a:spcAft>
                <a:spcPts val="0"/>
              </a:spcAft>
              <a:buClr>
                <a:schemeClr val="lt1"/>
              </a:buClr>
              <a:buSzPts val="1800"/>
              <a:buFont typeface="Arial"/>
              <a:buChar char="○"/>
            </a:pPr>
            <a:r>
              <a:rPr lang="en-IN" sz="1800">
                <a:solidFill>
                  <a:schemeClr val="lt1"/>
                </a:solidFill>
              </a:rPr>
              <a:t>Impute/Remove Missing Values</a:t>
            </a:r>
            <a:endParaRPr sz="1800">
              <a:solidFill>
                <a:schemeClr val="lt1"/>
              </a:solidFill>
            </a:endParaRPr>
          </a:p>
          <a:p>
            <a:pPr indent="-342900" lvl="1" marL="914400" marR="0" rtl="0" algn="l">
              <a:lnSpc>
                <a:spcPct val="115000"/>
              </a:lnSpc>
              <a:spcBef>
                <a:spcPts val="0"/>
              </a:spcBef>
              <a:spcAft>
                <a:spcPts val="0"/>
              </a:spcAft>
              <a:buClr>
                <a:schemeClr val="lt1"/>
              </a:buClr>
              <a:buSzPts val="1800"/>
              <a:buFont typeface="Arial"/>
              <a:buChar char="○"/>
            </a:pPr>
            <a:r>
              <a:rPr lang="en-IN" sz="1800">
                <a:solidFill>
                  <a:schemeClr val="lt1"/>
                </a:solidFill>
              </a:rPr>
              <a:t>Handling Outliers</a:t>
            </a:r>
            <a:endParaRPr sz="1800">
              <a:solidFill>
                <a:schemeClr val="lt1"/>
              </a:solidFill>
            </a:endParaRPr>
          </a:p>
          <a:p>
            <a:pPr indent="-342900" lvl="1" marL="914400" marR="0" rtl="0" algn="l">
              <a:lnSpc>
                <a:spcPct val="115000"/>
              </a:lnSpc>
              <a:spcBef>
                <a:spcPts val="0"/>
              </a:spcBef>
              <a:spcAft>
                <a:spcPts val="0"/>
              </a:spcAft>
              <a:buClr>
                <a:schemeClr val="lt1"/>
              </a:buClr>
              <a:buSzPts val="1800"/>
              <a:buFont typeface="Arial"/>
              <a:buChar char="○"/>
            </a:pPr>
            <a:r>
              <a:rPr lang="en-IN" sz="1800">
                <a:solidFill>
                  <a:schemeClr val="lt1"/>
                </a:solidFill>
              </a:rPr>
              <a:t>Standardising Values</a:t>
            </a:r>
            <a:endParaRPr sz="1800">
              <a:solidFill>
                <a:schemeClr val="lt1"/>
              </a:solidFill>
            </a:endParaRPr>
          </a:p>
          <a:p>
            <a:pPr indent="-342900" lvl="1" marL="914400" marR="0" rtl="0" algn="l">
              <a:lnSpc>
                <a:spcPct val="115000"/>
              </a:lnSpc>
              <a:spcBef>
                <a:spcPts val="0"/>
              </a:spcBef>
              <a:spcAft>
                <a:spcPts val="0"/>
              </a:spcAft>
              <a:buClr>
                <a:schemeClr val="lt1"/>
              </a:buClr>
              <a:buSzPts val="1800"/>
              <a:buFont typeface="Arial"/>
              <a:buChar char="○"/>
            </a:pPr>
            <a:r>
              <a:rPr lang="en-IN" sz="1800">
                <a:solidFill>
                  <a:schemeClr val="lt1"/>
                </a:solidFill>
              </a:rPr>
              <a:t>Fixing Invalid Values</a:t>
            </a:r>
            <a:endParaRPr sz="1800">
              <a:solidFill>
                <a:schemeClr val="lt1"/>
              </a:solidFill>
            </a:endParaRPr>
          </a:p>
          <a:p>
            <a:pPr indent="-342900" lvl="1" marL="914400" marR="0" rtl="0" algn="l">
              <a:lnSpc>
                <a:spcPct val="115000"/>
              </a:lnSpc>
              <a:spcBef>
                <a:spcPts val="0"/>
              </a:spcBef>
              <a:spcAft>
                <a:spcPts val="0"/>
              </a:spcAft>
              <a:buClr>
                <a:schemeClr val="lt1"/>
              </a:buClr>
              <a:buSzPts val="1800"/>
              <a:buFont typeface="Arial"/>
              <a:buChar char="○"/>
            </a:pPr>
            <a:r>
              <a:rPr lang="en-IN" sz="1800">
                <a:solidFill>
                  <a:schemeClr val="lt1"/>
                </a:solidFill>
              </a:rPr>
              <a:t>Filtering Data</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8"/>
          <p:cNvSpPr/>
          <p:nvPr/>
        </p:nvSpPr>
        <p:spPr>
          <a:xfrm>
            <a:off x="555120" y="2115000"/>
            <a:ext cx="6893640" cy="1170360"/>
          </a:xfrm>
          <a:prstGeom prst="rect">
            <a:avLst/>
          </a:prstGeom>
          <a:noFill/>
          <a:ln>
            <a:noFill/>
          </a:ln>
        </p:spPr>
        <p:txBody>
          <a:bodyPr anchorCtr="0" anchor="b" bIns="45000" lIns="90000" spcFirstLastPara="1" rIns="90000" wrap="square" tIns="45000">
            <a:noAutofit/>
          </a:bodyPr>
          <a:lstStyle/>
          <a:p>
            <a:pPr indent="0" lvl="0" marL="0" marR="0" rtl="0" algn="l">
              <a:lnSpc>
                <a:spcPct val="90000"/>
              </a:lnSpc>
              <a:spcBef>
                <a:spcPts val="0"/>
              </a:spcBef>
              <a:spcAft>
                <a:spcPts val="0"/>
              </a:spcAft>
              <a:buClr>
                <a:srgbClr val="000000"/>
              </a:buClr>
              <a:buSzPts val="4000"/>
              <a:buFont typeface="Arial"/>
              <a:buNone/>
            </a:pPr>
            <a:r>
              <a:rPr b="0" i="0" lang="en-IN" sz="4000" u="none" cap="none" strike="noStrike">
                <a:solidFill>
                  <a:srgbClr val="000000"/>
                </a:solidFill>
                <a:latin typeface="Proxima Nova"/>
                <a:ea typeface="Proxima Nova"/>
                <a:cs typeface="Proxima Nova"/>
                <a:sym typeface="Proxima Nova"/>
              </a:rPr>
              <a:t>Thank You!</a:t>
            </a:r>
            <a:endParaRPr b="0" i="0" sz="4000" u="none" cap="none" strike="noStrike">
              <a:solidFill>
                <a:schemeClr val="dk1"/>
              </a:solidFill>
              <a:latin typeface="Arial"/>
              <a:ea typeface="Arial"/>
              <a:cs typeface="Arial"/>
              <a:sym typeface="Arial"/>
            </a:endParaRPr>
          </a:p>
        </p:txBody>
      </p:sp>
      <p:pic>
        <p:nvPicPr>
          <p:cNvPr id="326" name="Google Shape;326;p18"/>
          <p:cNvPicPr preferRelativeResize="0"/>
          <p:nvPr/>
        </p:nvPicPr>
        <p:blipFill rotWithShape="1">
          <a:blip r:embed="rId3">
            <a:alphaModFix/>
          </a:blip>
          <a:srcRect b="0" l="0" r="0" t="0"/>
          <a:stretch/>
        </p:blipFill>
        <p:spPr>
          <a:xfrm>
            <a:off x="7582320" y="0"/>
            <a:ext cx="1354680" cy="1575720"/>
          </a:xfrm>
          <a:prstGeom prst="rect">
            <a:avLst/>
          </a:prstGeom>
          <a:noFill/>
          <a:ln>
            <a:noFill/>
          </a:ln>
        </p:spPr>
      </p:pic>
      <p:sp>
        <p:nvSpPr>
          <p:cNvPr id="327" name="Google Shape;327;p18"/>
          <p:cNvSpPr/>
          <p:nvPr/>
        </p:nvSpPr>
        <p:spPr>
          <a:xfrm>
            <a:off x="1157040" y="716040"/>
            <a:ext cx="1653840" cy="130932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1400"/>
              <a:buFont typeface="Arial"/>
              <a:buNone/>
            </a:pPr>
            <a:r>
              <a:rPr b="0" i="1" lang="en-IN" sz="1400" u="none" cap="none" strike="noStrike">
                <a:solidFill>
                  <a:srgbClr val="000000"/>
                </a:solidFill>
                <a:latin typeface="Proxima Nova"/>
                <a:ea typeface="Proxima Nova"/>
                <a:cs typeface="Proxima Nova"/>
                <a:sym typeface="Proxima Nova"/>
              </a:rPr>
              <a:t>    #LifeKoKaroLift</a:t>
            </a:r>
            <a:endParaRPr b="0" i="0" sz="1400" u="none" cap="none" strike="noStrike">
              <a:solidFill>
                <a:schemeClr val="dk1"/>
              </a:solidFill>
              <a:latin typeface="Arial"/>
              <a:ea typeface="Arial"/>
              <a:cs typeface="Arial"/>
              <a:sym typeface="Arial"/>
            </a:endParaRPr>
          </a:p>
        </p:txBody>
      </p:sp>
      <p:sp>
        <p:nvSpPr>
          <p:cNvPr id="328" name="Google Shape;328;p18"/>
          <p:cNvSpPr/>
          <p:nvPr/>
        </p:nvSpPr>
        <p:spPr>
          <a:xfrm>
            <a:off x="6616800" y="4012560"/>
            <a:ext cx="2055600" cy="2721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IN" sz="900" u="none" cap="none" strike="noStrike">
                <a:solidFill>
                  <a:srgbClr val="E72D40"/>
                </a:solidFill>
                <a:latin typeface="Proxima Nova"/>
                <a:ea typeface="Proxima Nova"/>
                <a:cs typeface="Proxima Nova"/>
                <a:sym typeface="Proxima Nova"/>
              </a:rPr>
              <a:t>‹#›</a:t>
            </a:fld>
            <a:endParaRPr b="0" i="0" sz="9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2"/>
          <p:cNvPicPr preferRelativeResize="0"/>
          <p:nvPr/>
        </p:nvPicPr>
        <p:blipFill rotWithShape="1">
          <a:blip r:embed="rId3">
            <a:alphaModFix/>
          </a:blip>
          <a:srcRect b="7700" l="0" r="0" t="7700"/>
          <a:stretch/>
        </p:blipFill>
        <p:spPr>
          <a:xfrm>
            <a:off x="0" y="0"/>
            <a:ext cx="9142200" cy="5141880"/>
          </a:xfrm>
          <a:prstGeom prst="rect">
            <a:avLst/>
          </a:prstGeom>
          <a:noFill/>
          <a:ln>
            <a:noFill/>
          </a:ln>
        </p:spPr>
      </p:pic>
      <p:sp>
        <p:nvSpPr>
          <p:cNvPr id="223" name="Google Shape;223;p2"/>
          <p:cNvSpPr/>
          <p:nvPr/>
        </p:nvSpPr>
        <p:spPr>
          <a:xfrm>
            <a:off x="6467400" y="4767120"/>
            <a:ext cx="2055600" cy="2721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IN" sz="900" u="none" cap="none" strike="noStrike">
                <a:solidFill>
                  <a:srgbClr val="E72D3F"/>
                </a:solidFill>
                <a:latin typeface="Proxima Nova"/>
                <a:ea typeface="Proxima Nova"/>
                <a:cs typeface="Proxima Nova"/>
                <a:sym typeface="Proxima Nova"/>
              </a:rPr>
              <a:t>‹#›</a:t>
            </a:fld>
            <a:endParaRPr b="0" i="0" sz="900" u="none" cap="none" strike="noStrike">
              <a:solidFill>
                <a:schemeClr val="dk1"/>
              </a:solidFill>
              <a:latin typeface="Arial"/>
              <a:ea typeface="Arial"/>
              <a:cs typeface="Arial"/>
              <a:sym typeface="Arial"/>
            </a:endParaRPr>
          </a:p>
        </p:txBody>
      </p:sp>
      <p:pic>
        <p:nvPicPr>
          <p:cNvPr id="224" name="Google Shape;224;p2"/>
          <p:cNvPicPr preferRelativeResize="0"/>
          <p:nvPr/>
        </p:nvPicPr>
        <p:blipFill rotWithShape="1">
          <a:blip r:embed="rId4">
            <a:alphaModFix/>
          </a:blip>
          <a:srcRect b="0" l="0" r="0" t="0"/>
          <a:stretch/>
        </p:blipFill>
        <p:spPr>
          <a:xfrm>
            <a:off x="635040" y="0"/>
            <a:ext cx="3258000" cy="4039920"/>
          </a:xfrm>
          <a:prstGeom prst="rect">
            <a:avLst/>
          </a:prstGeom>
          <a:noFill/>
          <a:ln>
            <a:noFill/>
          </a:ln>
        </p:spPr>
      </p:pic>
      <p:sp>
        <p:nvSpPr>
          <p:cNvPr id="225" name="Google Shape;225;p2"/>
          <p:cNvSpPr/>
          <p:nvPr/>
        </p:nvSpPr>
        <p:spPr>
          <a:xfrm>
            <a:off x="764467" y="210255"/>
            <a:ext cx="2999100" cy="11364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Module Name: </a:t>
            </a:r>
            <a:r>
              <a:rPr b="0" i="0" lang="en-IN" sz="1800" u="none" cap="none" strike="noStrike">
                <a:solidFill>
                  <a:srgbClr val="FFFFFF"/>
                </a:solidFill>
                <a:latin typeface="Proxima Nova"/>
                <a:ea typeface="Proxima Nova"/>
                <a:cs typeface="Proxima Nova"/>
                <a:sym typeface="Proxima Nova"/>
              </a:rPr>
              <a:t>EDA &amp; Statistics</a:t>
            </a:r>
            <a:endParaRPr b="0" i="0" sz="1800" u="none" cap="none" strike="noStrike">
              <a:solidFill>
                <a:srgbClr val="FFFFFF"/>
              </a:solidFill>
              <a:latin typeface="Proxima Nova"/>
              <a:ea typeface="Proxima Nova"/>
              <a:cs typeface="Proxima Nova"/>
              <a:sym typeface="Proxima Nova"/>
            </a:endParaRPr>
          </a:p>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rgbClr val="FFFFFF"/>
              </a:solidFill>
              <a:latin typeface="Proxima Nova"/>
              <a:ea typeface="Proxima Nova"/>
              <a:cs typeface="Proxima Nova"/>
              <a:sym typeface="Proxima Nova"/>
            </a:endParaRPr>
          </a:p>
          <a:p>
            <a:pPr indent="0" lvl="0" marL="0" marR="0" rtl="0" algn="l">
              <a:lnSpc>
                <a:spcPct val="90000"/>
              </a:lnSpc>
              <a:spcBef>
                <a:spcPts val="0"/>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Course :</a:t>
            </a:r>
            <a:r>
              <a:rPr b="0" i="0" lang="en-IN" sz="1800" u="none" cap="none" strike="noStrike">
                <a:solidFill>
                  <a:srgbClr val="FFFFFF"/>
                </a:solidFill>
                <a:latin typeface="Proxima Nova"/>
                <a:ea typeface="Proxima Nova"/>
                <a:cs typeface="Proxima Nova"/>
                <a:sym typeface="Proxima Nova"/>
              </a:rPr>
              <a:t> EDA</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Lecture On :</a:t>
            </a:r>
            <a:r>
              <a:rPr b="0" i="0" lang="en-IN" sz="1800" u="none" cap="none" strike="noStrike">
                <a:solidFill>
                  <a:srgbClr val="FFFFFF"/>
                </a:solidFill>
                <a:latin typeface="Proxima Nova"/>
                <a:ea typeface="Proxima Nova"/>
                <a:cs typeface="Proxima Nova"/>
                <a:sym typeface="Proxima Nova"/>
              </a:rPr>
              <a:t> EDA - Day - </a:t>
            </a:r>
            <a:r>
              <a:rPr lang="en-IN" sz="1800">
                <a:solidFill>
                  <a:srgbClr val="FFFFFF"/>
                </a:solidFill>
                <a:latin typeface="Proxima Nova"/>
                <a:ea typeface="Proxima Nova"/>
                <a:cs typeface="Proxima Nova"/>
                <a:sym typeface="Proxima Nova"/>
              </a:rPr>
              <a:t>2</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Instructor : </a:t>
            </a:r>
            <a:endParaRPr b="0" i="0" sz="1800" u="none" cap="none" strike="noStrike">
              <a:solidFill>
                <a:schemeClr val="dk1"/>
              </a:solidFill>
              <a:latin typeface="Arial"/>
              <a:ea typeface="Arial"/>
              <a:cs typeface="Arial"/>
              <a:sym typeface="Arial"/>
            </a:endParaRPr>
          </a:p>
        </p:txBody>
      </p:sp>
      <p:pic>
        <p:nvPicPr>
          <p:cNvPr id="226" name="Google Shape;226;p2"/>
          <p:cNvPicPr preferRelativeResize="0"/>
          <p:nvPr/>
        </p:nvPicPr>
        <p:blipFill rotWithShape="1">
          <a:blip r:embed="rId5">
            <a:alphaModFix/>
          </a:blip>
          <a:srcRect b="0" l="0" r="0" t="0"/>
          <a:stretch/>
        </p:blipFill>
        <p:spPr>
          <a:xfrm>
            <a:off x="7929360" y="210240"/>
            <a:ext cx="811800" cy="2152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3ed74ec987_0_44"/>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1800"/>
              <a:buNone/>
            </a:pPr>
            <a:fld id="{00000000-1234-1234-1234-123412341234}" type="slidenum">
              <a:rPr lang="en-IN"/>
              <a:t>‹#›</a:t>
            </a:fld>
            <a:endParaRPr/>
          </a:p>
        </p:txBody>
      </p:sp>
      <p:pic>
        <p:nvPicPr>
          <p:cNvPr descr="acronym-eda-exploratory-data-analysis-600w-352982963" id="232" name="Google Shape;232;g13ed74ec987_0_44"/>
          <p:cNvPicPr preferRelativeResize="0"/>
          <p:nvPr/>
        </p:nvPicPr>
        <p:blipFill rotWithShape="1">
          <a:blip r:embed="rId3">
            <a:alphaModFix/>
          </a:blip>
          <a:srcRect b="0" l="0" r="0" t="0"/>
          <a:stretch/>
        </p:blipFill>
        <p:spPr>
          <a:xfrm>
            <a:off x="0" y="4450"/>
            <a:ext cx="9144000" cy="5134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
          <p:cNvSpPr/>
          <p:nvPr/>
        </p:nvSpPr>
        <p:spPr>
          <a:xfrm>
            <a:off x="6467400" y="4767120"/>
            <a:ext cx="2055600" cy="2721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IN" sz="900" u="none" cap="none" strike="noStrike">
                <a:solidFill>
                  <a:srgbClr val="FFFFFF"/>
                </a:solidFill>
                <a:latin typeface="Proxima Nova"/>
                <a:ea typeface="Proxima Nova"/>
                <a:cs typeface="Proxima Nova"/>
                <a:sym typeface="Proxima Nova"/>
              </a:rPr>
              <a:t>‹#›</a:t>
            </a:fld>
            <a:endParaRPr b="0" i="0" sz="900" u="none" cap="none" strike="noStrike">
              <a:solidFill>
                <a:schemeClr val="dk1"/>
              </a:solidFill>
              <a:latin typeface="Arial"/>
              <a:ea typeface="Arial"/>
              <a:cs typeface="Arial"/>
              <a:sym typeface="Arial"/>
            </a:endParaRPr>
          </a:p>
        </p:txBody>
      </p:sp>
      <p:sp>
        <p:nvSpPr>
          <p:cNvPr id="238" name="Google Shape;238;p4"/>
          <p:cNvSpPr/>
          <p:nvPr/>
        </p:nvSpPr>
        <p:spPr>
          <a:xfrm>
            <a:off x="638280" y="654840"/>
            <a:ext cx="4430520" cy="521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rgbClr val="FFFFFF"/>
                </a:solidFill>
                <a:latin typeface="Calibri"/>
                <a:ea typeface="Calibri"/>
                <a:cs typeface="Calibri"/>
                <a:sym typeface="Calibri"/>
              </a:rPr>
              <a:t>Today’s Agenda</a:t>
            </a:r>
            <a:endParaRPr b="0" i="0" sz="2800" u="none" cap="none" strike="noStrike">
              <a:solidFill>
                <a:schemeClr val="dk1"/>
              </a:solidFill>
              <a:latin typeface="Arial"/>
              <a:ea typeface="Arial"/>
              <a:cs typeface="Arial"/>
              <a:sym typeface="Arial"/>
            </a:endParaRPr>
          </a:p>
        </p:txBody>
      </p:sp>
      <p:sp>
        <p:nvSpPr>
          <p:cNvPr id="239" name="Google Shape;239;p4"/>
          <p:cNvSpPr/>
          <p:nvPr/>
        </p:nvSpPr>
        <p:spPr>
          <a:xfrm>
            <a:off x="3029040" y="4767120"/>
            <a:ext cx="3084480" cy="272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FFFFFF"/>
                </a:solidFill>
                <a:latin typeface="Calibri"/>
                <a:ea typeface="Calibri"/>
                <a:cs typeface="Calibri"/>
                <a:sym typeface="Calibri"/>
              </a:rPr>
              <a:t>Data Science Certification Program</a:t>
            </a:r>
            <a:endParaRPr b="0" i="0" sz="1800" u="none" cap="none" strike="noStrike">
              <a:solidFill>
                <a:schemeClr val="dk1"/>
              </a:solidFill>
              <a:latin typeface="Arial"/>
              <a:ea typeface="Arial"/>
              <a:cs typeface="Arial"/>
              <a:sym typeface="Arial"/>
            </a:endParaRPr>
          </a:p>
        </p:txBody>
      </p:sp>
      <p:sp>
        <p:nvSpPr>
          <p:cNvPr id="240" name="Google Shape;240;p4"/>
          <p:cNvSpPr txBox="1"/>
          <p:nvPr/>
        </p:nvSpPr>
        <p:spPr>
          <a:xfrm>
            <a:off x="770825" y="1513625"/>
            <a:ext cx="5157600" cy="26922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Revision</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Data Cleaning Processes</a:t>
            </a:r>
            <a:endParaRPr sz="1800">
              <a:solidFill>
                <a:schemeClr val="lt1"/>
              </a:solidFill>
            </a:endParaRPr>
          </a:p>
          <a:p>
            <a:pPr indent="-342900" lvl="1" marL="914400" marR="0" rtl="0" algn="l">
              <a:lnSpc>
                <a:spcPct val="115000"/>
              </a:lnSpc>
              <a:spcBef>
                <a:spcPts val="0"/>
              </a:spcBef>
              <a:spcAft>
                <a:spcPts val="0"/>
              </a:spcAft>
              <a:buClr>
                <a:schemeClr val="lt1"/>
              </a:buClr>
              <a:buSzPts val="1800"/>
              <a:buFont typeface="Arial"/>
              <a:buChar char="○"/>
            </a:pPr>
            <a:r>
              <a:rPr lang="en-IN" sz="1800">
                <a:solidFill>
                  <a:schemeClr val="lt1"/>
                </a:solidFill>
              </a:rPr>
              <a:t>Fixing the Rows and Columns</a:t>
            </a:r>
            <a:endParaRPr sz="1800">
              <a:solidFill>
                <a:schemeClr val="lt1"/>
              </a:solidFill>
            </a:endParaRPr>
          </a:p>
          <a:p>
            <a:pPr indent="-342900" lvl="1" marL="914400" marR="0" rtl="0" algn="l">
              <a:lnSpc>
                <a:spcPct val="115000"/>
              </a:lnSpc>
              <a:spcBef>
                <a:spcPts val="0"/>
              </a:spcBef>
              <a:spcAft>
                <a:spcPts val="0"/>
              </a:spcAft>
              <a:buClr>
                <a:schemeClr val="lt1"/>
              </a:buClr>
              <a:buSzPts val="1800"/>
              <a:buFont typeface="Arial"/>
              <a:buChar char="○"/>
            </a:pPr>
            <a:r>
              <a:rPr lang="en-IN" sz="1800">
                <a:solidFill>
                  <a:schemeClr val="lt1"/>
                </a:solidFill>
              </a:rPr>
              <a:t>Impute/Remove Missing Values</a:t>
            </a:r>
            <a:endParaRPr sz="1800">
              <a:solidFill>
                <a:schemeClr val="lt1"/>
              </a:solidFill>
            </a:endParaRPr>
          </a:p>
          <a:p>
            <a:pPr indent="-342900" lvl="1" marL="914400" marR="0" rtl="0" algn="l">
              <a:lnSpc>
                <a:spcPct val="115000"/>
              </a:lnSpc>
              <a:spcBef>
                <a:spcPts val="0"/>
              </a:spcBef>
              <a:spcAft>
                <a:spcPts val="0"/>
              </a:spcAft>
              <a:buClr>
                <a:schemeClr val="lt1"/>
              </a:buClr>
              <a:buSzPts val="1800"/>
              <a:buFont typeface="Arial"/>
              <a:buChar char="○"/>
            </a:pPr>
            <a:r>
              <a:rPr lang="en-IN" sz="1800">
                <a:solidFill>
                  <a:schemeClr val="lt1"/>
                </a:solidFill>
              </a:rPr>
              <a:t>Handling Outliers</a:t>
            </a:r>
            <a:endParaRPr sz="1800">
              <a:solidFill>
                <a:schemeClr val="lt1"/>
              </a:solidFill>
            </a:endParaRPr>
          </a:p>
          <a:p>
            <a:pPr indent="-342900" lvl="1" marL="914400" marR="0" rtl="0" algn="l">
              <a:lnSpc>
                <a:spcPct val="115000"/>
              </a:lnSpc>
              <a:spcBef>
                <a:spcPts val="0"/>
              </a:spcBef>
              <a:spcAft>
                <a:spcPts val="0"/>
              </a:spcAft>
              <a:buClr>
                <a:schemeClr val="lt1"/>
              </a:buClr>
              <a:buSzPts val="1800"/>
              <a:buFont typeface="Arial"/>
              <a:buChar char="○"/>
            </a:pPr>
            <a:r>
              <a:rPr lang="en-IN" sz="1800">
                <a:solidFill>
                  <a:schemeClr val="lt1"/>
                </a:solidFill>
              </a:rPr>
              <a:t>Standardising Values</a:t>
            </a:r>
            <a:endParaRPr sz="1800">
              <a:solidFill>
                <a:schemeClr val="lt1"/>
              </a:solidFill>
            </a:endParaRPr>
          </a:p>
          <a:p>
            <a:pPr indent="-342900" lvl="1" marL="914400" marR="0" rtl="0" algn="l">
              <a:lnSpc>
                <a:spcPct val="115000"/>
              </a:lnSpc>
              <a:spcBef>
                <a:spcPts val="0"/>
              </a:spcBef>
              <a:spcAft>
                <a:spcPts val="0"/>
              </a:spcAft>
              <a:buClr>
                <a:schemeClr val="lt1"/>
              </a:buClr>
              <a:buSzPts val="1800"/>
              <a:buFont typeface="Arial"/>
              <a:buChar char="○"/>
            </a:pPr>
            <a:r>
              <a:rPr lang="en-IN" sz="1800">
                <a:solidFill>
                  <a:schemeClr val="lt1"/>
                </a:solidFill>
              </a:rPr>
              <a:t>Fixing Invalid Values</a:t>
            </a:r>
            <a:endParaRPr sz="1800">
              <a:solidFill>
                <a:schemeClr val="lt1"/>
              </a:solidFill>
            </a:endParaRPr>
          </a:p>
          <a:p>
            <a:pPr indent="-342900" lvl="1" marL="914400" marR="0" rtl="0" algn="l">
              <a:lnSpc>
                <a:spcPct val="115000"/>
              </a:lnSpc>
              <a:spcBef>
                <a:spcPts val="0"/>
              </a:spcBef>
              <a:spcAft>
                <a:spcPts val="0"/>
              </a:spcAft>
              <a:buClr>
                <a:schemeClr val="lt1"/>
              </a:buClr>
              <a:buSzPts val="1800"/>
              <a:buFont typeface="Arial"/>
              <a:buChar char="○"/>
            </a:pPr>
            <a:r>
              <a:rPr lang="en-IN" sz="1800">
                <a:solidFill>
                  <a:schemeClr val="lt1"/>
                </a:solidFill>
              </a:rPr>
              <a:t>Filtering Data</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3ed74ec987_0_8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6" name="Google Shape;246;g13ed74ec987_0_84"/>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7" name="Google Shape;247;g13ed74ec987_0_84"/>
          <p:cNvSpPr txBox="1"/>
          <p:nvPr/>
        </p:nvSpPr>
        <p:spPr>
          <a:xfrm>
            <a:off x="260275" y="77025"/>
            <a:ext cx="4226400" cy="4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IN" sz="2400">
                <a:solidFill>
                  <a:srgbClr val="FFFFFF"/>
                </a:solidFill>
                <a:latin typeface="Trebuchet MS"/>
                <a:ea typeface="Trebuchet MS"/>
                <a:cs typeface="Trebuchet MS"/>
                <a:sym typeface="Trebuchet MS"/>
              </a:rPr>
              <a:t>Revision</a:t>
            </a:r>
            <a:endParaRPr b="0" i="0" sz="2400" u="none" cap="none" strike="noStrike">
              <a:solidFill>
                <a:srgbClr val="FFFFFF"/>
              </a:solidFill>
              <a:latin typeface="Trebuchet MS"/>
              <a:ea typeface="Trebuchet MS"/>
              <a:cs typeface="Trebuchet MS"/>
              <a:sym typeface="Trebuchet MS"/>
            </a:endParaRPr>
          </a:p>
        </p:txBody>
      </p:sp>
      <p:sp>
        <p:nvSpPr>
          <p:cNvPr id="248" name="Google Shape;248;g13ed74ec987_0_84"/>
          <p:cNvSpPr txBox="1"/>
          <p:nvPr/>
        </p:nvSpPr>
        <p:spPr>
          <a:xfrm>
            <a:off x="209550" y="843280"/>
            <a:ext cx="9082500" cy="2862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lang="en-IN" sz="1800"/>
              <a:t>In previous session, we learnt about:</a:t>
            </a:r>
            <a:endParaRPr sz="1800"/>
          </a:p>
          <a:p>
            <a:pPr indent="0" lvl="0" marL="914400" marR="0" rtl="0" algn="l">
              <a:lnSpc>
                <a:spcPct val="100000"/>
              </a:lnSpc>
              <a:spcBef>
                <a:spcPts val="0"/>
              </a:spcBef>
              <a:spcAft>
                <a:spcPts val="0"/>
              </a:spcAft>
              <a:buNone/>
            </a:pPr>
            <a:r>
              <a:t/>
            </a:r>
            <a:endParaRPr sz="1800"/>
          </a:p>
          <a:p>
            <a:pPr indent="-342900" lvl="1" marL="914400" marR="0" rtl="0" algn="l">
              <a:lnSpc>
                <a:spcPct val="100000"/>
              </a:lnSpc>
              <a:spcBef>
                <a:spcPts val="0"/>
              </a:spcBef>
              <a:spcAft>
                <a:spcPts val="0"/>
              </a:spcAft>
              <a:buSzPts val="1800"/>
              <a:buChar char="○"/>
            </a:pPr>
            <a:r>
              <a:rPr lang="en-IN" sz="1800"/>
              <a:t>Introduction to EDA</a:t>
            </a:r>
            <a:endParaRPr sz="1800"/>
          </a:p>
          <a:p>
            <a:pPr indent="0" lvl="0" marL="914400" marR="0" rtl="0" algn="l">
              <a:lnSpc>
                <a:spcPct val="100000"/>
              </a:lnSpc>
              <a:spcBef>
                <a:spcPts val="0"/>
              </a:spcBef>
              <a:spcAft>
                <a:spcPts val="0"/>
              </a:spcAft>
              <a:buNone/>
            </a:pPr>
            <a:r>
              <a:t/>
            </a:r>
            <a:endParaRPr sz="1800"/>
          </a:p>
          <a:p>
            <a:pPr indent="-342900" lvl="1" marL="914400" marR="0" rtl="0" algn="l">
              <a:lnSpc>
                <a:spcPct val="100000"/>
              </a:lnSpc>
              <a:spcBef>
                <a:spcPts val="0"/>
              </a:spcBef>
              <a:spcAft>
                <a:spcPts val="0"/>
              </a:spcAft>
              <a:buSzPts val="1800"/>
              <a:buChar char="○"/>
            </a:pPr>
            <a:r>
              <a:rPr lang="en-IN" sz="1800"/>
              <a:t>Public and Private Data</a:t>
            </a:r>
            <a:endParaRPr sz="1800"/>
          </a:p>
          <a:p>
            <a:pPr indent="0" lvl="0" marL="914400" marR="0" rtl="0" algn="l">
              <a:lnSpc>
                <a:spcPct val="100000"/>
              </a:lnSpc>
              <a:spcBef>
                <a:spcPts val="0"/>
              </a:spcBef>
              <a:spcAft>
                <a:spcPts val="0"/>
              </a:spcAft>
              <a:buNone/>
            </a:pPr>
            <a:r>
              <a:t/>
            </a:r>
            <a:endParaRPr sz="1800"/>
          </a:p>
          <a:p>
            <a:pPr indent="-342900" lvl="1" marL="914400" marR="0" rtl="0" algn="l">
              <a:lnSpc>
                <a:spcPct val="100000"/>
              </a:lnSpc>
              <a:spcBef>
                <a:spcPts val="0"/>
              </a:spcBef>
              <a:spcAft>
                <a:spcPts val="0"/>
              </a:spcAft>
              <a:buSzPts val="1800"/>
              <a:buChar char="○"/>
            </a:pPr>
            <a:r>
              <a:rPr lang="en-IN" sz="1800"/>
              <a:t>Web Scraping</a:t>
            </a:r>
            <a:endParaRPr sz="1800"/>
          </a:p>
          <a:p>
            <a:pPr indent="0" lvl="0" marL="914400" marR="0" rtl="0" algn="l">
              <a:lnSpc>
                <a:spcPct val="100000"/>
              </a:lnSpc>
              <a:spcBef>
                <a:spcPts val="0"/>
              </a:spcBef>
              <a:spcAft>
                <a:spcPts val="0"/>
              </a:spcAft>
              <a:buNone/>
            </a:pPr>
            <a:r>
              <a:t/>
            </a:r>
            <a:endParaRPr sz="1800"/>
          </a:p>
          <a:p>
            <a:pPr indent="-342900" lvl="1" marL="914400" marR="0" rtl="0" algn="l">
              <a:lnSpc>
                <a:spcPct val="100000"/>
              </a:lnSpc>
              <a:spcBef>
                <a:spcPts val="0"/>
              </a:spcBef>
              <a:spcAft>
                <a:spcPts val="0"/>
              </a:spcAft>
              <a:buSzPts val="1800"/>
              <a:buChar char="○"/>
            </a:pPr>
            <a:r>
              <a:rPr lang="en-IN" sz="1800"/>
              <a:t>Data Types</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1429b46c31c_0_2"/>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4" name="Google Shape;254;g1429b46c31c_0_2"/>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5" name="Google Shape;255;g1429b46c31c_0_2"/>
          <p:cNvSpPr txBox="1"/>
          <p:nvPr/>
        </p:nvSpPr>
        <p:spPr>
          <a:xfrm>
            <a:off x="260275" y="77025"/>
            <a:ext cx="4226400" cy="4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FFFFFF"/>
                </a:solidFill>
                <a:latin typeface="Arial"/>
                <a:ea typeface="Arial"/>
                <a:cs typeface="Arial"/>
                <a:sym typeface="Arial"/>
              </a:rPr>
              <a:t>Data Cleaning</a:t>
            </a:r>
            <a:endParaRPr b="0" i="0" sz="2400" u="none" cap="none" strike="noStrike">
              <a:solidFill>
                <a:srgbClr val="FFFFFF"/>
              </a:solidFill>
              <a:latin typeface="Trebuchet MS"/>
              <a:ea typeface="Trebuchet MS"/>
              <a:cs typeface="Trebuchet MS"/>
              <a:sym typeface="Trebuchet MS"/>
            </a:endParaRPr>
          </a:p>
        </p:txBody>
      </p:sp>
      <p:sp>
        <p:nvSpPr>
          <p:cNvPr id="256" name="Google Shape;256;g1429b46c31c_0_2"/>
          <p:cNvSpPr txBox="1"/>
          <p:nvPr/>
        </p:nvSpPr>
        <p:spPr>
          <a:xfrm>
            <a:off x="61595" y="735330"/>
            <a:ext cx="9082500" cy="38328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9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After being sourced, the data needs to be cleaned before you can analyse it.</a:t>
            </a:r>
            <a:endParaRPr b="0" i="0" sz="1800" u="none" cap="none" strike="noStrike">
              <a:solidFill>
                <a:srgbClr val="000000"/>
              </a:solidFill>
              <a:latin typeface="Arial"/>
              <a:ea typeface="Arial"/>
              <a:cs typeface="Arial"/>
              <a:sym typeface="Arial"/>
            </a:endParaRPr>
          </a:p>
          <a:p>
            <a:pPr indent="-171450" lvl="0" marL="285750" marR="0" rtl="0" algn="l">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9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As we already know, There are various types of quality issues when it comes to data, and that’s why data cleaning is one of the most time-consuming steps of data analysis. </a:t>
            </a:r>
            <a:endParaRPr b="0" i="0" sz="1800" u="none" cap="none" strike="noStrike">
              <a:solidFill>
                <a:srgbClr val="000000"/>
              </a:solidFill>
              <a:latin typeface="Arial"/>
              <a:ea typeface="Arial"/>
              <a:cs typeface="Arial"/>
              <a:sym typeface="Arial"/>
            </a:endParaRPr>
          </a:p>
          <a:p>
            <a:pPr indent="-171450" lvl="0" marL="285750" marR="0" rtl="0" algn="l">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9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For example, </a:t>
            </a:r>
            <a:endParaRPr b="0" i="0" sz="1800" u="none" cap="none" strike="noStrike">
              <a:solidFill>
                <a:srgbClr val="000000"/>
              </a:solidFill>
              <a:latin typeface="Arial"/>
              <a:ea typeface="Arial"/>
              <a:cs typeface="Arial"/>
              <a:sym typeface="Arial"/>
            </a:endParaRPr>
          </a:p>
          <a:p>
            <a:pPr indent="-285750" lvl="1" marL="742950" marR="0" rtl="0" algn="l">
              <a:lnSpc>
                <a:spcPct val="9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There could be formatting errors (e.g. rows and columns are ill-formatted, unclearly named etc.), </a:t>
            </a:r>
            <a:endParaRPr b="0" i="0" sz="1800" u="none" cap="none" strike="noStrike">
              <a:solidFill>
                <a:srgbClr val="000000"/>
              </a:solidFill>
              <a:latin typeface="Arial"/>
              <a:ea typeface="Arial"/>
              <a:cs typeface="Arial"/>
              <a:sym typeface="Arial"/>
            </a:endParaRPr>
          </a:p>
          <a:p>
            <a:pPr indent="-285750" lvl="1" marL="742950" marR="0" rtl="0" algn="l">
              <a:lnSpc>
                <a:spcPct val="9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Missing values, </a:t>
            </a:r>
            <a:endParaRPr b="0" i="0" sz="1800" u="none" cap="none" strike="noStrike">
              <a:solidFill>
                <a:srgbClr val="000000"/>
              </a:solidFill>
              <a:latin typeface="Arial"/>
              <a:ea typeface="Arial"/>
              <a:cs typeface="Arial"/>
              <a:sym typeface="Arial"/>
            </a:endParaRPr>
          </a:p>
          <a:p>
            <a:pPr indent="-285750" lvl="1" marL="742950" marR="0" rtl="0" algn="l">
              <a:lnSpc>
                <a:spcPct val="9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Repeated rows, </a:t>
            </a:r>
            <a:endParaRPr b="0" i="0" sz="1800" u="none" cap="none" strike="noStrike">
              <a:solidFill>
                <a:srgbClr val="000000"/>
              </a:solidFill>
              <a:latin typeface="Arial"/>
              <a:ea typeface="Arial"/>
              <a:cs typeface="Arial"/>
              <a:sym typeface="Arial"/>
            </a:endParaRPr>
          </a:p>
          <a:p>
            <a:pPr indent="-285750" lvl="1" marL="742950" marR="0" rtl="0" algn="l">
              <a:lnSpc>
                <a:spcPct val="9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Spelling inconsistencies etc. </a:t>
            </a:r>
            <a:endParaRPr b="0" i="0" sz="1800" u="none" cap="none" strike="noStrike">
              <a:solidFill>
                <a:srgbClr val="000000"/>
              </a:solidFill>
              <a:latin typeface="Arial"/>
              <a:ea typeface="Arial"/>
              <a:cs typeface="Arial"/>
              <a:sym typeface="Arial"/>
            </a:endParaRPr>
          </a:p>
          <a:p>
            <a:pPr indent="-171450" lvl="1" marL="742950" marR="0" rtl="0" algn="l">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9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These issues could make it difficult to analyse data and could lead to errors or irrelevant results. Thus, these issues need to be corrected before data is analysed.</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1429b46c31c_0_9"/>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2" name="Google Shape;262;g1429b46c31c_0_9"/>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3" name="Google Shape;263;g1429b46c31c_0_9"/>
          <p:cNvSpPr txBox="1"/>
          <p:nvPr/>
        </p:nvSpPr>
        <p:spPr>
          <a:xfrm>
            <a:off x="260275" y="77025"/>
            <a:ext cx="4226400" cy="4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FFFFFF"/>
                </a:solidFill>
                <a:latin typeface="Arial"/>
                <a:ea typeface="Arial"/>
                <a:cs typeface="Arial"/>
                <a:sym typeface="Arial"/>
              </a:rPr>
              <a:t>Fixing Rows and Columns</a:t>
            </a:r>
            <a:endParaRPr b="0" i="0" sz="2400" u="none" cap="none" strike="noStrike">
              <a:solidFill>
                <a:srgbClr val="FFFFFF"/>
              </a:solidFill>
              <a:latin typeface="Arial"/>
              <a:ea typeface="Arial"/>
              <a:cs typeface="Arial"/>
              <a:sym typeface="Arial"/>
            </a:endParaRPr>
          </a:p>
        </p:txBody>
      </p:sp>
      <p:sp>
        <p:nvSpPr>
          <p:cNvPr id="264" name="Google Shape;264;g1429b46c31c_0_9"/>
          <p:cNvSpPr txBox="1"/>
          <p:nvPr/>
        </p:nvSpPr>
        <p:spPr>
          <a:xfrm>
            <a:off x="61595" y="735330"/>
            <a:ext cx="9082500" cy="18378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9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Checklist for Fixing Rows</a:t>
            </a:r>
            <a:endParaRPr b="0" i="0" sz="1800" u="none" cap="none" strike="noStrike">
              <a:solidFill>
                <a:srgbClr val="000000"/>
              </a:solidFill>
              <a:latin typeface="Arial"/>
              <a:ea typeface="Arial"/>
              <a:cs typeface="Arial"/>
              <a:sym typeface="Arial"/>
            </a:endParaRPr>
          </a:p>
          <a:p>
            <a:pPr indent="-171450" lvl="0" marL="285750" marR="0" rtl="0" algn="l">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9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Delete summary rows</a:t>
            </a:r>
            <a:endParaRPr b="0" i="0" sz="1800" u="none" cap="none" strike="noStrike">
              <a:solidFill>
                <a:srgbClr val="000000"/>
              </a:solidFill>
              <a:latin typeface="Arial"/>
              <a:ea typeface="Arial"/>
              <a:cs typeface="Arial"/>
              <a:sym typeface="Arial"/>
            </a:endParaRPr>
          </a:p>
          <a:p>
            <a:pPr indent="-171450" lvl="1" marL="742950" marR="0" rtl="0" algn="l">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9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Delete incorrect rows</a:t>
            </a:r>
            <a:endParaRPr b="0" i="0" sz="1800" u="none" cap="none" strike="noStrike">
              <a:solidFill>
                <a:srgbClr val="000000"/>
              </a:solidFill>
              <a:latin typeface="Arial"/>
              <a:ea typeface="Arial"/>
              <a:cs typeface="Arial"/>
              <a:sym typeface="Arial"/>
            </a:endParaRPr>
          </a:p>
          <a:p>
            <a:pPr indent="-171450" lvl="1" marL="742950" marR="0" rtl="0" algn="l">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9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Delete extra rows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429b46c31c_0_16"/>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0" name="Google Shape;270;g1429b46c31c_0_16"/>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1" name="Google Shape;271;g1429b46c31c_0_16"/>
          <p:cNvSpPr txBox="1"/>
          <p:nvPr/>
        </p:nvSpPr>
        <p:spPr>
          <a:xfrm>
            <a:off x="260275" y="77025"/>
            <a:ext cx="4226400" cy="4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FFFFFF"/>
                </a:solidFill>
                <a:latin typeface="Arial"/>
                <a:ea typeface="Arial"/>
                <a:cs typeface="Arial"/>
                <a:sym typeface="Arial"/>
              </a:rPr>
              <a:t>Fixing Rows and Columns</a:t>
            </a:r>
            <a:endParaRPr b="0" i="0" sz="2400" u="none" cap="none" strike="noStrike">
              <a:solidFill>
                <a:srgbClr val="FFFFFF"/>
              </a:solidFill>
              <a:latin typeface="Arial"/>
              <a:ea typeface="Arial"/>
              <a:cs typeface="Arial"/>
              <a:sym typeface="Arial"/>
            </a:endParaRPr>
          </a:p>
        </p:txBody>
      </p:sp>
      <p:sp>
        <p:nvSpPr>
          <p:cNvPr id="272" name="Google Shape;272;g1429b46c31c_0_16"/>
          <p:cNvSpPr txBox="1"/>
          <p:nvPr/>
        </p:nvSpPr>
        <p:spPr>
          <a:xfrm>
            <a:off x="61595" y="735330"/>
            <a:ext cx="9082500" cy="3583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9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Checklist for Fixing Columns</a:t>
            </a:r>
            <a:endParaRPr b="0" i="0" sz="1800" u="none" cap="none" strike="noStrike">
              <a:solidFill>
                <a:srgbClr val="000000"/>
              </a:solidFill>
              <a:latin typeface="Arial"/>
              <a:ea typeface="Arial"/>
              <a:cs typeface="Arial"/>
              <a:sym typeface="Arial"/>
            </a:endParaRPr>
          </a:p>
          <a:p>
            <a:pPr indent="-171450" lvl="0" marL="285750" marR="0" rtl="0" algn="l">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9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Merge columns for creating unique identifiers if needed</a:t>
            </a:r>
            <a:endParaRPr b="0" i="0" sz="1800" u="none" cap="none" strike="noStrike">
              <a:solidFill>
                <a:srgbClr val="000000"/>
              </a:solidFill>
              <a:latin typeface="Arial"/>
              <a:ea typeface="Arial"/>
              <a:cs typeface="Arial"/>
              <a:sym typeface="Arial"/>
            </a:endParaRPr>
          </a:p>
          <a:p>
            <a:pPr indent="-171450" lvl="1" marL="742950" marR="0" rtl="0" algn="l">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9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Split columns for more data: For e.g., split address to get state and city to analyse each separately</a:t>
            </a:r>
            <a:endParaRPr b="0" i="0" sz="1800" u="none" cap="none" strike="noStrike">
              <a:solidFill>
                <a:srgbClr val="000000"/>
              </a:solidFill>
              <a:latin typeface="Arial"/>
              <a:ea typeface="Arial"/>
              <a:cs typeface="Arial"/>
              <a:sym typeface="Arial"/>
            </a:endParaRPr>
          </a:p>
          <a:p>
            <a:pPr indent="-171450" lvl="1" marL="742950" marR="0" rtl="0" algn="l">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9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Add column names (if the names are missing)</a:t>
            </a:r>
            <a:endParaRPr b="0" i="0" sz="1800" u="none" cap="none" strike="noStrike">
              <a:solidFill>
                <a:srgbClr val="000000"/>
              </a:solidFill>
              <a:latin typeface="Arial"/>
              <a:ea typeface="Arial"/>
              <a:cs typeface="Arial"/>
              <a:sym typeface="Arial"/>
            </a:endParaRPr>
          </a:p>
          <a:p>
            <a:pPr indent="-171450" lvl="1" marL="742950" marR="0" rtl="0" algn="l">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9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Rename columns consistently (if required)</a:t>
            </a:r>
            <a:endParaRPr b="0" i="0" sz="1800" u="none" cap="none" strike="noStrike">
              <a:solidFill>
                <a:srgbClr val="000000"/>
              </a:solidFill>
              <a:latin typeface="Arial"/>
              <a:ea typeface="Arial"/>
              <a:cs typeface="Arial"/>
              <a:sym typeface="Arial"/>
            </a:endParaRPr>
          </a:p>
          <a:p>
            <a:pPr indent="-171450" lvl="1" marL="742950" marR="0" rtl="0" algn="l">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9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Delete unnecessary columns (if required)</a:t>
            </a:r>
            <a:endParaRPr b="0" i="0" sz="1800" u="none" cap="none" strike="noStrike">
              <a:solidFill>
                <a:srgbClr val="000000"/>
              </a:solidFill>
              <a:latin typeface="Arial"/>
              <a:ea typeface="Arial"/>
              <a:cs typeface="Arial"/>
              <a:sym typeface="Arial"/>
            </a:endParaRPr>
          </a:p>
          <a:p>
            <a:pPr indent="-171450" lvl="1" marL="742950" marR="0" rtl="0" algn="l">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9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Align misaligned columns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429b46c31c_0_23"/>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8" name="Google Shape;278;g1429b46c31c_0_23"/>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9" name="Google Shape;279;g1429b46c31c_0_23"/>
          <p:cNvSpPr txBox="1"/>
          <p:nvPr/>
        </p:nvSpPr>
        <p:spPr>
          <a:xfrm>
            <a:off x="260275" y="77025"/>
            <a:ext cx="4226400" cy="4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FFFFFF"/>
                </a:solidFill>
                <a:latin typeface="Arial"/>
                <a:ea typeface="Arial"/>
                <a:cs typeface="Arial"/>
                <a:sym typeface="Arial"/>
              </a:rPr>
              <a:t>Missing Values</a:t>
            </a:r>
            <a:endParaRPr b="0" i="0" sz="2400" u="none" cap="none" strike="noStrike">
              <a:solidFill>
                <a:srgbClr val="FFFFFF"/>
              </a:solidFill>
              <a:latin typeface="Arial"/>
              <a:ea typeface="Arial"/>
              <a:cs typeface="Arial"/>
              <a:sym typeface="Arial"/>
            </a:endParaRPr>
          </a:p>
        </p:txBody>
      </p:sp>
      <p:sp>
        <p:nvSpPr>
          <p:cNvPr id="280" name="Google Shape;280;g1429b46c31c_0_23"/>
          <p:cNvSpPr txBox="1"/>
          <p:nvPr/>
        </p:nvSpPr>
        <p:spPr>
          <a:xfrm>
            <a:off x="61595" y="735330"/>
            <a:ext cx="9082500" cy="41928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8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Some of the points that will help you in dealing with the missing values:</a:t>
            </a:r>
            <a:endParaRPr b="0" i="0" sz="1800" u="none" cap="none" strike="noStrike">
              <a:solidFill>
                <a:srgbClr val="000000"/>
              </a:solidFill>
              <a:latin typeface="Arial"/>
              <a:ea typeface="Arial"/>
              <a:cs typeface="Arial"/>
              <a:sym typeface="Arial"/>
            </a:endParaRPr>
          </a:p>
          <a:p>
            <a:pPr indent="-171450" lvl="0" marL="285750" marR="0" rtl="0" algn="l">
              <a:lnSpc>
                <a:spcPct val="8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8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Set values as missing values: Identify values that indicate missing data, and yet are not recognised by the software as such, e.g treat blank strings, "NA", "XX", "999", etc. as missing.</a:t>
            </a:r>
            <a:endParaRPr b="0" i="0" sz="1800" u="none" cap="none" strike="noStrike">
              <a:solidFill>
                <a:srgbClr val="000000"/>
              </a:solidFill>
              <a:latin typeface="Arial"/>
              <a:ea typeface="Arial"/>
              <a:cs typeface="Arial"/>
              <a:sym typeface="Arial"/>
            </a:endParaRPr>
          </a:p>
          <a:p>
            <a:pPr indent="-171450" lvl="0" marL="285750" marR="0" rtl="0" algn="l">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9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Adding is good, exaggerating is bad: You should try to get information from reliable external sources as much as possible, but if you can’t, then it is better to keep missing values as such rather than extrapolating the information in the existing rows/columns.</a:t>
            </a:r>
            <a:endParaRPr b="0" i="0" sz="1800" u="none" cap="none" strike="noStrike">
              <a:solidFill>
                <a:srgbClr val="000000"/>
              </a:solidFill>
              <a:latin typeface="Arial"/>
              <a:ea typeface="Arial"/>
              <a:cs typeface="Arial"/>
              <a:sym typeface="Arial"/>
            </a:endParaRPr>
          </a:p>
          <a:p>
            <a:pPr indent="-171450" lvl="0" marL="285750" marR="0" rtl="0" algn="l">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9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Delete rows, columns: Rows could be deleted if the number of missing values are insignificant in number, as this would not impact the analysis. Columns could be removed if the missing values are quite significant in number.</a:t>
            </a:r>
            <a:endParaRPr b="0" i="0" sz="1800" u="none" cap="none" strike="noStrike">
              <a:solidFill>
                <a:srgbClr val="000000"/>
              </a:solidFill>
              <a:latin typeface="Arial"/>
              <a:ea typeface="Arial"/>
              <a:cs typeface="Arial"/>
              <a:sym typeface="Arial"/>
            </a:endParaRPr>
          </a:p>
          <a:p>
            <a:pPr indent="-171450" lvl="0" marL="285750" marR="0" rtl="0" algn="l">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9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Fill partial missing values using business judgement: Missing time zone, century, etc. These values are easily identifiable.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F4333F"/>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