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7559675" cy="106918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G1y6EmUwTqZtX8ghbJPLzE3Z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21" Type="http://schemas.openxmlformats.org/officeDocument/2006/relationships/font" Target="fonts/ProximaNova-bold.fntdata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8cc26670d_0_108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38cc26670d_0_108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573088" y="1336675"/>
            <a:ext cx="6413500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8cc26670d_0_150:notes"/>
          <p:cNvSpPr/>
          <p:nvPr>
            <p:ph idx="2" type="sldImg"/>
          </p:nvPr>
        </p:nvSpPr>
        <p:spPr>
          <a:xfrm>
            <a:off x="1260194" y="801859"/>
            <a:ext cx="5040000" cy="40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38cc26670d_0_150:notes"/>
          <p:cNvSpPr txBox="1"/>
          <p:nvPr>
            <p:ph idx="1" type="body"/>
          </p:nvPr>
        </p:nvSpPr>
        <p:spPr>
          <a:xfrm>
            <a:off x="755968" y="5078579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8cc26670d_0_80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38cc26670d_0_80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8cc26670d_0_87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38cc26670d_0_87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8cc26670d_0_159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38cc26670d_0_159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8cc26670d_0_94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38cc26670d_0_94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8cc26670d_0_101:notes"/>
          <p:cNvSpPr txBox="1"/>
          <p:nvPr>
            <p:ph idx="1" type="body"/>
          </p:nvPr>
        </p:nvSpPr>
        <p:spPr>
          <a:xfrm>
            <a:off x="1007957" y="2856701"/>
            <a:ext cx="8063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825" lIns="102825" spcFirstLastPara="1" rIns="102825" wrap="square" tIns="102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38cc26670d_0_101:notes"/>
          <p:cNvSpPr/>
          <p:nvPr>
            <p:ph idx="2" type="sldImg"/>
          </p:nvPr>
        </p:nvSpPr>
        <p:spPr>
          <a:xfrm>
            <a:off x="1680258" y="451046"/>
            <a:ext cx="6720000" cy="225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5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5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5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5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5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5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5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5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5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5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5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8cc26670d_0_1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138cc26670d_0_1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138cc26670d_0_12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cc26670d_0_126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138cc26670d_0_1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138cc26670d_0_1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138cc26670d_0_1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8cc26670d_0_131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138cc26670d_0_131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138cc26670d_0_1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138cc26670d_0_1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138cc26670d_0_1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8cc26670d_0_137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138cc26670d_0_137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138cc26670d_0_1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138cc26670d_0_1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138cc26670d_0_1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8cc26670d_0_143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138cc26670d_0_143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138cc26670d_0_143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138cc26670d_0_14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138cc26670d_0_14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138cc26670d_0_14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/>
          <p:nvPr/>
        </p:nvSpPr>
        <p:spPr>
          <a:xfrm>
            <a:off x="0" y="0"/>
            <a:ext cx="9142200" cy="465192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840" y="572040"/>
            <a:ext cx="205560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560" y="546120"/>
            <a:ext cx="3258000" cy="40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/>
          <p:nvPr/>
        </p:nvSpPr>
        <p:spPr>
          <a:xfrm>
            <a:off x="971640" y="1260720"/>
            <a:ext cx="255096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560" y="546120"/>
            <a:ext cx="3258000" cy="40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/>
          <p:nvPr/>
        </p:nvSpPr>
        <p:spPr>
          <a:xfrm>
            <a:off x="971640" y="1260720"/>
            <a:ext cx="255096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20" y="209520"/>
            <a:ext cx="812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-360" y="0"/>
            <a:ext cx="9142200" cy="514188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840" y="303480"/>
            <a:ext cx="907920" cy="2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8cc26670d_0_115"/>
          <p:cNvSpPr/>
          <p:nvPr/>
        </p:nvSpPr>
        <p:spPr>
          <a:xfrm>
            <a:off x="7929733" y="209483"/>
            <a:ext cx="813900" cy="2172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38cc26670d_0_115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g138cc26670d_0_115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g138cc26670d_0_1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g138cc26670d_0_1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g138cc26670d_0_1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www.statisticshowto.com/probability-and-statistics/binomial-theorem/binomial-distribution-formul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"/>
          <p:cNvSpPr/>
          <p:nvPr/>
        </p:nvSpPr>
        <p:spPr>
          <a:xfrm>
            <a:off x="555120" y="2115000"/>
            <a:ext cx="6893640" cy="117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20" y="0"/>
            <a:ext cx="1354680" cy="15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"/>
          <p:cNvSpPr/>
          <p:nvPr/>
        </p:nvSpPr>
        <p:spPr>
          <a:xfrm>
            <a:off x="1157040" y="716040"/>
            <a:ext cx="16538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6616800" y="401256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8cc26670d_0_108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38cc26670d_0_108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38cc26670d_0_108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Cumulative Probability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1" name="Google Shape;291;g138cc26670d_0_108"/>
          <p:cNvSpPr txBox="1"/>
          <p:nvPr/>
        </p:nvSpPr>
        <p:spPr>
          <a:xfrm>
            <a:off x="271145" y="714375"/>
            <a:ext cx="8724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Eg: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 coin flip experiment.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flip a coin two times, we might ask: What is the probability that the coin flips would result in one or fewer heads?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answer would be a cumulative probability.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would be the probability that the coin flip results in zero heads plus the probability that the coin flip results in one head.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Thus, the cumulative probability would equal: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 &lt; 1) = P(X = 0) + P(X = 1) = 0.25 + 0.50 = 0.75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638280" y="654840"/>
            <a:ext cx="44305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Takeaway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Certification Program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770825" y="1285025"/>
            <a:ext cx="6013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Binomial Distribution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Cumulative Distribution Function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/>
          <p:nvPr/>
        </p:nvSpPr>
        <p:spPr>
          <a:xfrm>
            <a:off x="555120" y="2115000"/>
            <a:ext cx="6893640" cy="117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20" y="0"/>
            <a:ext cx="1354680" cy="157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8"/>
          <p:cNvSpPr/>
          <p:nvPr/>
        </p:nvSpPr>
        <p:spPr>
          <a:xfrm>
            <a:off x="1157040" y="716040"/>
            <a:ext cx="165384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6616800" y="401256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"/>
          <p:cNvPicPr preferRelativeResize="0"/>
          <p:nvPr/>
        </p:nvPicPr>
        <p:blipFill rotWithShape="1">
          <a:blip r:embed="rId3">
            <a:alphaModFix/>
          </a:blip>
          <a:srcRect b="7700" l="0" r="0" t="7700"/>
          <a:stretch/>
        </p:blipFill>
        <p:spPr>
          <a:xfrm>
            <a:off x="0" y="0"/>
            <a:ext cx="9142200" cy="51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40" y="0"/>
            <a:ext cx="3258000" cy="4039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"/>
          <p:cNvSpPr/>
          <p:nvPr/>
        </p:nvSpPr>
        <p:spPr>
          <a:xfrm>
            <a:off x="764467" y="210255"/>
            <a:ext cx="29991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Module Name: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EDA &amp; Statistics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Statistics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Statistics - Day - 5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360" y="210240"/>
            <a:ext cx="811800" cy="21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/>
          <p:nvPr/>
        </p:nvSpPr>
        <p:spPr>
          <a:xfrm>
            <a:off x="6467400" y="4767120"/>
            <a:ext cx="2055600" cy="27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638280" y="654840"/>
            <a:ext cx="443052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3029040" y="4767120"/>
            <a:ext cx="30844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Certification Program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770825" y="1589825"/>
            <a:ext cx="6013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Binomial Distribution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IN" sz="1800">
                <a:solidFill>
                  <a:schemeClr val="lt1"/>
                </a:solidFill>
              </a:rPr>
              <a:t>Cumulative Distribution Function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8cc26670d_0_15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38cc26670d_0_15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38cc26670d_0_150"/>
          <p:cNvSpPr txBox="1"/>
          <p:nvPr/>
        </p:nvSpPr>
        <p:spPr>
          <a:xfrm>
            <a:off x="260275" y="77025"/>
            <a:ext cx="4226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Revision</a:t>
            </a:r>
            <a:endParaRPr b="0" i="0" sz="24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g138cc26670d_0_150"/>
          <p:cNvSpPr txBox="1"/>
          <p:nvPr/>
        </p:nvSpPr>
        <p:spPr>
          <a:xfrm>
            <a:off x="57150" y="1376680"/>
            <a:ext cx="9082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previous session, we learnt about: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Permutations, Combinations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Probability: Definition and Properties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Types of Events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Rules of Probability - Addition and Multiplication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Random Variables, Expected Value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Probability Without Experiment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8cc26670d_0_80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38cc26670d_0_80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38cc26670d_0_80"/>
          <p:cNvSpPr txBox="1"/>
          <p:nvPr>
            <p:ph type="title"/>
          </p:nvPr>
        </p:nvSpPr>
        <p:spPr>
          <a:xfrm>
            <a:off x="315675" y="110575"/>
            <a:ext cx="392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Binomial Distribution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0" name="Google Shape;250;g138cc26670d_0_80"/>
          <p:cNvSpPr txBox="1"/>
          <p:nvPr/>
        </p:nvSpPr>
        <p:spPr>
          <a:xfrm>
            <a:off x="315595" y="758190"/>
            <a:ext cx="88740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the probability without conducting an experiment means that we can find the probability using just pen and paper and with minimal effort.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binomial distribution can be thought of as simply the probability of a SUCCESS or FAILURE outcome in an experiment or survey that is repeated multiple times.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binomial is a type of distribution that has two possible outcomes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words, binomial distribution is applicable in situations where there are a fixed number of yes or no questions, with the probability of a yes or a no remaining the same in all the questions.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coin toss has only two possible outcomes: heads or tails and taking a test could have two possible outcomes: pass or fail.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8cc26670d_0_87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38cc26670d_0_87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38cc26670d_0_87"/>
          <p:cNvSpPr txBox="1"/>
          <p:nvPr>
            <p:ph type="title"/>
          </p:nvPr>
        </p:nvSpPr>
        <p:spPr>
          <a:xfrm>
            <a:off x="315675" y="110575"/>
            <a:ext cx="392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Binomial Distribution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8" name="Google Shape;258;g138cc26670d_0_87"/>
          <p:cNvSpPr txBox="1"/>
          <p:nvPr/>
        </p:nvSpPr>
        <p:spPr>
          <a:xfrm>
            <a:off x="315595" y="758190"/>
            <a:ext cx="88740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formula for finding binomial probability is given by: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 == r) = nCr * P^r * (1 – P)^(n – r)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n is number of trials, p is probability of success and r is number of successes after n trials.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Binomial distributions must also meet the following three criteria: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7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observations or trials is fixed at 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75000"/>
              </a:lnSpc>
              <a:spcBef>
                <a:spcPts val="2400"/>
              </a:spcBef>
              <a:spcAft>
                <a:spcPts val="0"/>
              </a:spcAft>
              <a:buSzPts val="1500"/>
              <a:buChar char="•"/>
            </a:pPr>
            <a:r>
              <a:rPr lang="en-IN" sz="1500"/>
              <a:t>Each trial is binary, i.e., it has only two possible outcomes: success or failure.</a:t>
            </a:r>
            <a:endParaRPr sz="1500"/>
          </a:p>
          <a:p>
            <a:pPr indent="-285750" lvl="1" marL="742950" marR="0" rtl="0" algn="l">
              <a:lnSpc>
                <a:spcPct val="7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probability of success is exactly the same from one trial to another.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75000"/>
              </a:lnSpc>
              <a:spcBef>
                <a:spcPts val="24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Reading: </a:t>
            </a:r>
            <a:r>
              <a:rPr b="0" i="0" lang="en-IN" sz="1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Binomial Distribution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8cc26670d_0_15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38cc26670d_0_159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38cc26670d_0_159"/>
          <p:cNvSpPr txBox="1"/>
          <p:nvPr>
            <p:ph type="title"/>
          </p:nvPr>
        </p:nvSpPr>
        <p:spPr>
          <a:xfrm>
            <a:off x="315675" y="110575"/>
            <a:ext cx="392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Binomial Distribution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" name="Google Shape;266;g138cc26670d_0_159"/>
          <p:cNvSpPr txBox="1"/>
          <p:nvPr/>
        </p:nvSpPr>
        <p:spPr>
          <a:xfrm>
            <a:off x="315595" y="758190"/>
            <a:ext cx="8874000" cy="4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75000"/>
              </a:lnSpc>
              <a:spcBef>
                <a:spcPts val="24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IN" sz="1500">
                <a:solidFill>
                  <a:schemeClr val="dk1"/>
                </a:solidFill>
              </a:rPr>
              <a:t>Consider a few examples to understand these conditions in detail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138cc26670d_0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0732"/>
            <a:ext cx="9144001" cy="340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8cc26670d_0_9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38cc26670d_0_94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138cc26670d_0_94"/>
          <p:cNvSpPr txBox="1"/>
          <p:nvPr>
            <p:ph type="title"/>
          </p:nvPr>
        </p:nvSpPr>
        <p:spPr>
          <a:xfrm>
            <a:off x="389700" y="92375"/>
            <a:ext cx="6303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Binomial Distribution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5" name="Google Shape;275;g138cc26670d_0_94"/>
          <p:cNvSpPr txBox="1"/>
          <p:nvPr/>
        </p:nvSpPr>
        <p:spPr>
          <a:xfrm>
            <a:off x="389890" y="636905"/>
            <a:ext cx="88581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If you toss a coin 20 times to see how many times you get tails, you are following all the conditions required for a binomial distribution.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The total number of trials is fixed (20), and you can only have two outcomes, i.e., tails and heads. The probability of getting a tails is 0.5 each time you toss a coin.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In a way, this is similar to drawing 20 balls out of a bag, replacing each ball after drawing it, and seeing how many of the balls are red. Here, the probability of getting a red ball in one trial is 0.5.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When you toss a coin until you get a heads, the total number of trials is not fixed.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This is similar to taking out balls from the bag repeatedly until you draw a red ball.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solidFill>
                  <a:schemeClr val="dk1"/>
                </a:solidFill>
              </a:rPr>
              <a:t>You can still find the probability of getting heads in one trial, two trials, three trials, etc., but you cannot use the binomial distribution to find that probability.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cc26670d_0_101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38cc26670d_0_101"/>
          <p:cNvSpPr/>
          <p:nvPr/>
        </p:nvSpPr>
        <p:spPr>
          <a:xfrm>
            <a:off x="7929284" y="210064"/>
            <a:ext cx="813600" cy="21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38cc26670d_0_101"/>
          <p:cNvSpPr txBox="1"/>
          <p:nvPr>
            <p:ph type="title"/>
          </p:nvPr>
        </p:nvSpPr>
        <p:spPr>
          <a:xfrm>
            <a:off x="315595" y="110490"/>
            <a:ext cx="523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FFFFFF"/>
                </a:solidFill>
              </a:rPr>
              <a:t>Cumulative Probability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3" name="Google Shape;283;g138cc26670d_0_101"/>
          <p:cNvSpPr txBox="1"/>
          <p:nvPr/>
        </p:nvSpPr>
        <p:spPr>
          <a:xfrm>
            <a:off x="369570" y="640080"/>
            <a:ext cx="8687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cumulative probability refers to the probability that the value of a random variable falls within a specified range.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previous example, we only discussed the probability of getting an exact value.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Sometimes, talking in “</a:t>
            </a: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than”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more useful,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 —&gt; how many employees can get to work in less than 40 minutes.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Frequently, cumulative probabilities refer to the probability that a random variable is less than or equal to a specified value.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mathematical terms, you would write cumulative probability F(x) = P(X&lt;x).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F4333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