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7559675" cy="106918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qzsug60LrqknZmHNZsismYKd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ProximaNova-italic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customschemas.google.com/relationships/presentationmetadata" Target="meta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dfc310272_0_52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15dfc310272_0_52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dfc310272_0_6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5dfc310272_0_6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dfc310272_0_8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5dfc310272_0_8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dfc310272_0_98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15dfc310272_0_98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dfc310272_0_106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5dfc310272_0_106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dfc310272_0_11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5dfc310272_0_11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dfc310272_0_122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5dfc310272_0_122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1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8cc26670d_0_150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38cc26670d_0_150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2644ef9ee_0_185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52644ef9ee_0_185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999b3b6f3_0_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3999b3b6f3_0_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dfc310272_0_8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5dfc310272_0_8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dfc310272_0_30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5dfc310272_0_30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dfc310272_0_38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5dfc310272_0_38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5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5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5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8cc26670d_0_1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138cc26670d_0_1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38cc26670d_0_12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cc26670d_0_126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38cc26670d_0_1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138cc26670d_0_1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138cc26670d_0_1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cc26670d_0_131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138cc26670d_0_131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138cc26670d_0_1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138cc26670d_0_1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138cc26670d_0_1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8cc26670d_0_13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138cc26670d_0_137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138cc26670d_0_1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138cc26670d_0_1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138cc26670d_0_1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8cc26670d_0_143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138cc26670d_0_143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138cc26670d_0_143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138cc26670d_0_14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138cc26670d_0_14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138cc26670d_0_14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999b3b6f3_0_158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13999b3b6f3_0_15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g13999b3b6f3_0_15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g13999b3b6f3_0_15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BJECT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999b3b6f3_0_22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13999b3b6f3_0_2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g13999b3b6f3_0_2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g13999b3b6f3_0_2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2644ef9ee_0_19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152644ef9ee_0_197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2644ef9ee_0_20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152644ef9ee_0_20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2644ef9ee_0_20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g152644ef9ee_0_20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g152644ef9ee_0_20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644ef9ee_0_20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2644ef9ee_0_20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2644ef9ee_0_2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152644ef9ee_0_21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g152644ef9ee_0_21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g152644ef9ee_0_21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2644ef9ee_0_2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152644ef9ee_0_216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g152644ef9ee_0_21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g152644ef9ee_0_216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2644ef9ee_0_2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152644ef9ee_0_22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g152644ef9ee_0_2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g152644ef9ee_0_221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2644ef9ee_0_2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g152644ef9ee_0_22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g152644ef9ee_0_22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2644ef9ee_0_2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152644ef9ee_0_23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g152644ef9ee_0_23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g152644ef9ee_0_23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g152644ef9ee_0_230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2644ef9ee_0_2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g152644ef9ee_0_236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g152644ef9ee_0_236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g152644ef9ee_0_236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g152644ef9ee_0_236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g152644ef9ee_0_236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g152644ef9ee_0_236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/>
          <p:nvPr/>
        </p:nvSpPr>
        <p:spPr>
          <a:xfrm>
            <a:off x="0" y="0"/>
            <a:ext cx="9142200" cy="465192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840" y="572040"/>
            <a:ext cx="205560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-36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840" y="303480"/>
            <a:ext cx="907920" cy="2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8cc26670d_0_115"/>
          <p:cNvSpPr/>
          <p:nvPr/>
        </p:nvSpPr>
        <p:spPr>
          <a:xfrm>
            <a:off x="7929733" y="209483"/>
            <a:ext cx="813900" cy="217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38cc26670d_0_115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g138cc26670d_0_1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g138cc26670d_0_1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g138cc26670d_0_1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g138cc26670d_0_1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52644ef9ee_0_19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52644ef9ee_0_190"/>
          <p:cNvSpPr/>
          <p:nvPr/>
        </p:nvSpPr>
        <p:spPr>
          <a:xfrm>
            <a:off x="0" y="0"/>
            <a:ext cx="9142200" cy="6351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52644ef9ee_0_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52644ef9ee_0_1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g152644ef9ee_0_19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hyperlink" Target="http://onlinestatbook.com/2/estimation/t_distribution.html" TargetMode="External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dfc310272_0_5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5dfc310272_0_5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5dfc310272_0_52"/>
          <p:cNvSpPr txBox="1"/>
          <p:nvPr>
            <p:ph type="title"/>
          </p:nvPr>
        </p:nvSpPr>
        <p:spPr>
          <a:xfrm>
            <a:off x="315602" y="110500"/>
            <a:ext cx="715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Standardised Normal Distribution and Z- Score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3" name="Google Shape;353;g15dfc310272_0_52"/>
          <p:cNvSpPr txBox="1"/>
          <p:nvPr/>
        </p:nvSpPr>
        <p:spPr>
          <a:xfrm>
            <a:off x="369570" y="716280"/>
            <a:ext cx="8687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 unique combination of the mean (μ) and standard deviation (σ) represents or defines a unique normal distribution. So, to analyse or compare different normal distributions, you use a standardised normal distribution.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 standardised normal distribution is a special type of normal distribution, where μ = 0 and σ = 1.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 normal distribution is converted into a standardised normal distribution with the help of the Z-score.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formula for the Z-score is as follows: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4" name="Google Shape;354;g15dfc310272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713" y="3841730"/>
            <a:ext cx="21431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dfc310272_0_6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5dfc310272_0_6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5dfc310272_0_64"/>
          <p:cNvSpPr txBox="1"/>
          <p:nvPr>
            <p:ph type="title"/>
          </p:nvPr>
        </p:nvSpPr>
        <p:spPr>
          <a:xfrm>
            <a:off x="315602" y="110500"/>
            <a:ext cx="715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Standardised Normal Distribution and Z- Score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2" name="Google Shape;362;g15dfc310272_0_64"/>
          <p:cNvSpPr txBox="1"/>
          <p:nvPr/>
        </p:nvSpPr>
        <p:spPr>
          <a:xfrm>
            <a:off x="369570" y="716280"/>
            <a:ext cx="868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As it’s evident from the formula, for every value of x (or the values on the X-axis), we will calculate the corresponding Z scores using the formula above and plot these Z scores against their respective probabilities on the Y-axis.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For example, for a normal distribution with μ= 35 and σ = 5, the normal distribution curve and the standard normal distribution curve are illustrated in the image below.</a:t>
            </a:r>
            <a:endParaRPr sz="1800"/>
          </a:p>
        </p:txBody>
      </p:sp>
      <p:pic>
        <p:nvPicPr>
          <p:cNvPr id="363" name="Google Shape;363;g15dfc310272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975" y="2748175"/>
            <a:ext cx="5100046" cy="2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dfc310272_0_8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5dfc310272_0_8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5dfc310272_0_84"/>
          <p:cNvSpPr txBox="1"/>
          <p:nvPr>
            <p:ph type="title"/>
          </p:nvPr>
        </p:nvSpPr>
        <p:spPr>
          <a:xfrm>
            <a:off x="315602" y="110500"/>
            <a:ext cx="715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Sampling and Estimation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1" name="Google Shape;371;g15dfc310272_0_84"/>
          <p:cNvSpPr txBox="1"/>
          <p:nvPr/>
        </p:nvSpPr>
        <p:spPr>
          <a:xfrm>
            <a:off x="369570" y="944880"/>
            <a:ext cx="8687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Sampling distribution is the probability distribution of a particular sample statistic (such as the mean) obtained by drawing all possible samples of a particular sample size ‘n’ from the population and calculating their statistics.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Sampling Distribution of Sample Mean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If you draw samples of size, let’s say, ‘n’ from a population, calculate the sample mean for all the samples, and then draw the probability distribution for the random variable X (where X denotes the mean of the sample), the resulting probability distribution is called ‘sampling distribution of sample means’. 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mean of the sample means is denoted by μ(x), The standard deviation of the sampling distribution of the sample means is denoted by σ(x)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dfc310272_0_9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5dfc310272_0_9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5dfc310272_0_98"/>
          <p:cNvSpPr txBox="1"/>
          <p:nvPr>
            <p:ph type="title"/>
          </p:nvPr>
        </p:nvSpPr>
        <p:spPr>
          <a:xfrm>
            <a:off x="315602" y="110500"/>
            <a:ext cx="715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Sampling and Estimation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9" name="Google Shape;379;g15dfc310272_0_98"/>
          <p:cNvSpPr txBox="1"/>
          <p:nvPr/>
        </p:nvSpPr>
        <p:spPr>
          <a:xfrm>
            <a:off x="369570" y="716280"/>
            <a:ext cx="8687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Central Limit Theorem</a:t>
            </a:r>
            <a:endParaRPr b="1"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In simple words, the central limit theorem can be stated by the following method : 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800"/>
              <a:t>When you draw a sampling distribution of sample means, where the sample size is sufficiently large, the sampling distribution of the sample means will look like a normal distribution.</a:t>
            </a:r>
            <a:endParaRPr i="1"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When is the sample size (n) considered sufficiently large?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For a non-normally distributed population, ‘n’ should be greater than or equal to 30. (This 30-rule is an oversimplification and can be verified.) For a normally distributed population, the sample size can be anything.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dfc310272_0_10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5dfc310272_0_10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5dfc310272_0_106"/>
          <p:cNvSpPr txBox="1"/>
          <p:nvPr>
            <p:ph type="title"/>
          </p:nvPr>
        </p:nvSpPr>
        <p:spPr>
          <a:xfrm>
            <a:off x="315602" y="110500"/>
            <a:ext cx="715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Sampling and Estimation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7" name="Google Shape;387;g15dfc310272_0_106"/>
          <p:cNvSpPr txBox="1"/>
          <p:nvPr/>
        </p:nvSpPr>
        <p:spPr>
          <a:xfrm>
            <a:off x="369570" y="640080"/>
            <a:ext cx="8687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Significance of the central limit theorem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central limit theorem states that for a sufficiently large sample, the sampling distribution is approximately normally distributed. This approximation improves with increased sample size because of this normal distribution. 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sampling distribution of sample means has its own normal variate (Z). In the next section, you will see how this Z is used to estimate population parameters.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An important property is as follows:  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Mean of the sample means (μx̅) = Mean of the population (μ) 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σ(x)  =  σ / √n,  where n is the sample size of all the samples.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So, the normal variate or the Z-score for the sampling distribution of a sample means is:</a:t>
            </a:r>
            <a:endParaRPr sz="1800"/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Z = ( x̅ - μ ) / (  σ / √n 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dfc310272_0_11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5dfc310272_0_11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5dfc310272_0_114"/>
          <p:cNvSpPr txBox="1"/>
          <p:nvPr>
            <p:ph type="title"/>
          </p:nvPr>
        </p:nvSpPr>
        <p:spPr>
          <a:xfrm>
            <a:off x="315602" y="110500"/>
            <a:ext cx="715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Sampling and Estimation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5" name="Google Shape;395;g15dfc310272_0_114"/>
          <p:cNvSpPr txBox="1"/>
          <p:nvPr/>
        </p:nvSpPr>
        <p:spPr>
          <a:xfrm>
            <a:off x="369570" y="640080"/>
            <a:ext cx="8687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/>
              <a:t>Estimation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process of drawing inferences about a population using the information from its samples is known as an estimation.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following are the types of estimation:</a:t>
            </a:r>
            <a:endParaRPr sz="18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/>
              <a:t>Point estimate</a:t>
            </a:r>
            <a:r>
              <a:rPr lang="en-IN" sz="1800"/>
              <a:t>: Here, a statistic obtained from a sample is used to estimate a population parameter. So, its accuracy depends on how well the sample represents the population. 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The population parameters derived from sample statistics of various samples may vary. This is why interval estimate is preferred to point estimate.</a:t>
            </a:r>
            <a:endParaRPr sz="18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/>
              <a:t>Interval estimate</a:t>
            </a:r>
            <a:r>
              <a:rPr lang="en-IN" sz="1800"/>
              <a:t>: Here, the lower and upper limits of values (that is, the confidence interval) within which a population parameter will lie are estimated along with a certain level of confidence.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dfc310272_0_12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5dfc310272_0_12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5dfc310272_0_122"/>
          <p:cNvSpPr txBox="1"/>
          <p:nvPr>
            <p:ph type="title"/>
          </p:nvPr>
        </p:nvSpPr>
        <p:spPr>
          <a:xfrm>
            <a:off x="315602" y="110500"/>
            <a:ext cx="715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Sampling and Estimation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3" name="Google Shape;403;g15dfc310272_0_122"/>
          <p:cNvSpPr txBox="1"/>
          <p:nvPr/>
        </p:nvSpPr>
        <p:spPr>
          <a:xfrm>
            <a:off x="369570" y="640080"/>
            <a:ext cx="8687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t-distribution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properties of t-Distribution are as follows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It can only be applied when the samples are drawn from a normally distributed population.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It is flatter than a normal distribution.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Degrees of freedom = Sample size – Number of unknown parameters</a:t>
            </a:r>
            <a:r>
              <a:rPr lang="en-IN" sz="1800"/>
              <a:t>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Standard normal variate or test statistic for t-distribution = (X̅i - μ)/(s/√n).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Refer to this </a:t>
            </a:r>
            <a:r>
              <a:rPr lang="en-IN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IN" sz="1800"/>
              <a:t> for more details.</a:t>
            </a:r>
            <a:endParaRPr sz="1800"/>
          </a:p>
        </p:txBody>
      </p:sp>
      <p:pic>
        <p:nvPicPr>
          <p:cNvPr id="404" name="Google Shape;404;g15dfc310272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313" y="2412430"/>
            <a:ext cx="3475919" cy="188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770825" y="1437425"/>
            <a:ext cx="6013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Types of Sampling Methods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Standardised Normal Distribution and Z - Score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Sampling and Estimation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8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"/>
          <p:cNvPicPr preferRelativeResize="0"/>
          <p:nvPr/>
        </p:nvPicPr>
        <p:blipFill rotWithShape="1">
          <a:blip r:embed="rId3">
            <a:alphaModFix/>
          </a:blip>
          <a:srcRect b="7700" l="0" r="0" t="7700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40" y="0"/>
            <a:ext cx="3258000" cy="40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"/>
          <p:cNvSpPr/>
          <p:nvPr/>
        </p:nvSpPr>
        <p:spPr>
          <a:xfrm>
            <a:off x="764467" y="210255"/>
            <a:ext cx="29991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Name: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EDA &amp; Statistics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Statistics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Statistics - Day - 8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770825" y="1437425"/>
            <a:ext cx="6013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Types of Sampling Methods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Standardised Normal Distribution and Z - Score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Sampling and Estimation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8cc26670d_0_15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8cc26670d_0_15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38cc26670d_0_150"/>
          <p:cNvSpPr txBox="1"/>
          <p:nvPr/>
        </p:nvSpPr>
        <p:spPr>
          <a:xfrm>
            <a:off x="260275" y="77025"/>
            <a:ext cx="4226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Revision</a:t>
            </a:r>
            <a:endParaRPr b="0" i="0" sz="2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138cc26670d_0_150"/>
          <p:cNvSpPr txBox="1"/>
          <p:nvPr/>
        </p:nvSpPr>
        <p:spPr>
          <a:xfrm>
            <a:off x="57150" y="1376680"/>
            <a:ext cx="9082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previous session, we learnt about: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Introduction: Central Limit Theorem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Samples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Sampling Distributions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Properties of Sampling Distributions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Estimating Mean Using CLT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Confidence Interval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2644ef9ee_0_185"/>
          <p:cNvSpPr/>
          <p:nvPr/>
        </p:nvSpPr>
        <p:spPr>
          <a:xfrm>
            <a:off x="309725" y="126350"/>
            <a:ext cx="6333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lt1"/>
                </a:solidFill>
              </a:rPr>
              <a:t>Types of Sampling Methods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2" name="Google Shape;312;g152644ef9ee_0_185"/>
          <p:cNvSpPr txBox="1"/>
          <p:nvPr/>
        </p:nvSpPr>
        <p:spPr>
          <a:xfrm>
            <a:off x="220875" y="728450"/>
            <a:ext cx="855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As we saw in the last session, it is important to understand the process of sample data collection. For this, we will need to explore the various sampling methods.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Generally, these sampling methods are categorised into four types.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3" name="Google Shape;313;g152644ef9e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88" y="2256925"/>
            <a:ext cx="6173626" cy="2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999b3b6f3_0_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3999b3b6f3_0_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3999b3b6f3_0_4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</a:rPr>
              <a:t>Types of Sampling Methods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1" name="Google Shape;321;g13999b3b6f3_0_4"/>
          <p:cNvSpPr txBox="1"/>
          <p:nvPr/>
        </p:nvSpPr>
        <p:spPr>
          <a:xfrm>
            <a:off x="369570" y="640080"/>
            <a:ext cx="8687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Random sampling</a:t>
            </a:r>
            <a:r>
              <a:rPr lang="en-IN" sz="1800"/>
              <a:t>:  In this kind of sampling, each element of the population has the same probability of getting selected in the sample.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Listed below are the various types of random sampling: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/>
              <a:t>Simple random sampling with replacement</a:t>
            </a:r>
            <a:r>
              <a:rPr lang="en-IN" sz="1800"/>
              <a:t>: For creating a sample size n, you select an element from the population and then return it to the population. This procedure is repeated n times.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Thus, each element of the population can be selected more than once in a sample. This is used when the population size is small.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/>
              <a:t>Simple random sampling without replacement</a:t>
            </a:r>
            <a:r>
              <a:rPr lang="en-IN" sz="1800"/>
              <a:t>: For the creation of a sample size n, you select an element from the population and do not return it to the population.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The selection of elements from the population is repeated n times. This is used when the population size is large.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dfc310272_0_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5dfc310272_0_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5dfc310272_0_8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Types of Sampling Methods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9" name="Google Shape;329;g15dfc310272_0_8"/>
          <p:cNvSpPr txBox="1"/>
          <p:nvPr/>
        </p:nvSpPr>
        <p:spPr>
          <a:xfrm>
            <a:off x="369570" y="1554480"/>
            <a:ext cx="8687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Stratified random sampling</a:t>
            </a:r>
            <a:r>
              <a:rPr lang="en-IN" sz="1800"/>
              <a:t>: The population is divided into strata based on common characteristics. The elements are then selected from these strata.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Cluster sampling</a:t>
            </a:r>
            <a:r>
              <a:rPr lang="en-IN" sz="1800"/>
              <a:t>: The population is divided into clusters, and then a simple random sample of these clusters is selected.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Systematic sampling</a:t>
            </a:r>
            <a:r>
              <a:rPr lang="en-IN" sz="1800"/>
              <a:t>: A starting point is selected in the population, and then the elements are selected at regular, fixed intervals.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dfc310272_0_3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5dfc310272_0_3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5dfc310272_0_30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Types of Sampling Methods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7" name="Google Shape;337;g15dfc310272_0_30"/>
          <p:cNvSpPr txBox="1"/>
          <p:nvPr/>
        </p:nvSpPr>
        <p:spPr>
          <a:xfrm>
            <a:off x="369570" y="1249680"/>
            <a:ext cx="8687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Non-random sampling</a:t>
            </a:r>
            <a:r>
              <a:rPr lang="en-IN" sz="1800"/>
              <a:t>: In this kind of sampling, each element of the population does not have the same probability of getting selected in the sample. Its various types are as follows: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/>
              <a:t>Convenience sampling</a:t>
            </a:r>
            <a:r>
              <a:rPr lang="en-IN" sz="1800"/>
              <a:t>: The researcher selects the elements from the population on the basis of the convenient accessibility of these elements.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/>
              <a:t>Judgemental sampling</a:t>
            </a:r>
            <a:r>
              <a:rPr lang="en-IN" sz="1800"/>
              <a:t>: The researcher selects the elements on the basis of his judgement and bias.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dfc310272_0_3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5dfc310272_0_3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5dfc310272_0_38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>
                <a:solidFill>
                  <a:srgbClr val="FFFFFF"/>
                </a:solidFill>
              </a:rPr>
              <a:t>Types of Sampling Methods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5" name="Google Shape;345;g15dfc310272_0_38"/>
          <p:cNvSpPr txBox="1"/>
          <p:nvPr/>
        </p:nvSpPr>
        <p:spPr>
          <a:xfrm>
            <a:off x="369570" y="1021080"/>
            <a:ext cx="8687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Quota sampling</a:t>
            </a:r>
            <a:r>
              <a:rPr lang="en-IN" sz="1800"/>
              <a:t>: The population is divided into groups or quotas, on the basis of which you select the sample.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Quota sampling is, to a certain extent, similar to random sampling; the sampling procedure is more or less the same in both cases, except the quota is fixed in quota sampling. That is, you do not consider the entire population, just a section of it to create a quota.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Snowball sampling</a:t>
            </a:r>
            <a:r>
              <a:rPr lang="en-IN" sz="1800"/>
              <a:t>: In the case of snowball sampling, a small sample is first selected, say a sample of five people.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Then, each of the five members can suggest five names, and those five can suggest five more each. This creates a snowball effect.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F433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