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7559675" cy="106918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Hc6P9kAIINm1vw6qEhciFf5Rx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ProximaNova-regular.fntdata"/><Relationship Id="rId25" Type="http://schemas.openxmlformats.org/officeDocument/2006/relationships/slide" Target="slides/slide18.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ProximaNova-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74c986c9e_0_103: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374c986c9e_0_103: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74c986c9e_0_19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374c986c9e_0_19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74c986c9e_0_201: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1374c986c9e_0_201: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74c986c9e_0_208: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374c986c9e_0_208: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74c986c9e_0_215: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1374c986c9e_0_215: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74c986c9e_0_222: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1374c986c9e_0_222: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74c986c9e_0_229: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1374c986c9e_0_229: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ed74ec987_0_44:notes"/>
          <p:cNvSpPr txBox="1"/>
          <p:nvPr>
            <p:ph idx="1" type="body"/>
          </p:nvPr>
        </p:nvSpPr>
        <p:spPr>
          <a:xfrm>
            <a:off x="755968" y="5078605"/>
            <a:ext cx="6047700" cy="4811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3ed74ec987_0_44:notes"/>
          <p:cNvSpPr/>
          <p:nvPr>
            <p:ph idx="2" type="sldImg"/>
          </p:nvPr>
        </p:nvSpPr>
        <p:spPr>
          <a:xfrm>
            <a:off x="419982" y="801885"/>
            <a:ext cx="6719700" cy="400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ed74ec987_0_8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3ed74ec987_0_8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74c986c9e_0_145: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374c986c9e_0_145: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74c986c9e_0_152: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374c986c9e_0_152: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74c986c9e_0_2: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374c986c9e_0_2: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74c986c9e_0_9: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1374c986c9e_0_9: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4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4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6" name="Shape 126"/>
        <p:cNvGrpSpPr/>
        <p:nvPr/>
      </p:nvGrpSpPr>
      <p:grpSpPr>
        <a:xfrm>
          <a:off x="0" y="0"/>
          <a:ext cx="0" cy="0"/>
          <a:chOff x="0" y="0"/>
          <a:chExt cx="0" cy="0"/>
        </a:xfrm>
      </p:grpSpPr>
      <p:sp>
        <p:nvSpPr>
          <p:cNvPr id="127" name="Google Shape;127;g13ed74ec987_0_5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13ed74ec987_0_5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13ed74ec987_0_5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30" name="Shape 130"/>
        <p:cNvGrpSpPr/>
        <p:nvPr/>
      </p:nvGrpSpPr>
      <p:grpSpPr>
        <a:xfrm>
          <a:off x="0" y="0"/>
          <a:ext cx="0" cy="0"/>
          <a:chOff x="0" y="0"/>
          <a:chExt cx="0" cy="0"/>
        </a:xfrm>
      </p:grpSpPr>
      <p:sp>
        <p:nvSpPr>
          <p:cNvPr id="131" name="Google Shape;131;g13ed74ec987_0_6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13ed74ec987_0_6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13ed74ec987_0_6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13ed74ec987_0_6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5" name="Shape 135"/>
        <p:cNvGrpSpPr/>
        <p:nvPr/>
      </p:nvGrpSpPr>
      <p:grpSpPr>
        <a:xfrm>
          <a:off x="0" y="0"/>
          <a:ext cx="0" cy="0"/>
          <a:chOff x="0" y="0"/>
          <a:chExt cx="0" cy="0"/>
        </a:xfrm>
      </p:grpSpPr>
      <p:sp>
        <p:nvSpPr>
          <p:cNvPr id="136" name="Google Shape;136;g13ed74ec987_0_65"/>
          <p:cNvSpPr txBox="1"/>
          <p:nvPr>
            <p:ph type="ctrTitle"/>
          </p:nvPr>
        </p:nvSpPr>
        <p:spPr>
          <a:xfrm>
            <a:off x="685800" y="1594485"/>
            <a:ext cx="7772400" cy="108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13ed74ec987_0_6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13ed74ec987_0_6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13ed74ec987_0_6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13ed74ec987_0_6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1" name="Shape 141"/>
        <p:cNvGrpSpPr/>
        <p:nvPr/>
      </p:nvGrpSpPr>
      <p:grpSpPr>
        <a:xfrm>
          <a:off x="0" y="0"/>
          <a:ext cx="0" cy="0"/>
          <a:chOff x="0" y="0"/>
          <a:chExt cx="0" cy="0"/>
        </a:xfrm>
      </p:grpSpPr>
      <p:sp>
        <p:nvSpPr>
          <p:cNvPr id="142" name="Google Shape;142;g13ed74ec987_0_71"/>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3ed74ec987_0_71"/>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g13ed74ec987_0_7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3ed74ec987_0_7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3ed74ec987_0_7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7" name="Shape 147"/>
        <p:cNvGrpSpPr/>
        <p:nvPr/>
      </p:nvGrpSpPr>
      <p:grpSpPr>
        <a:xfrm>
          <a:off x="0" y="0"/>
          <a:ext cx="0" cy="0"/>
          <a:chOff x="0" y="0"/>
          <a:chExt cx="0" cy="0"/>
        </a:xfrm>
      </p:grpSpPr>
      <p:sp>
        <p:nvSpPr>
          <p:cNvPr id="148" name="Google Shape;148;g13ed74ec987_0_7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g13ed74ec987_0_77"/>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g13ed74ec987_0_77"/>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g13ed74ec987_0_7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13ed74ec987_0_7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13ed74ec987_0_7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3" name="Shape 163"/>
        <p:cNvGrpSpPr/>
        <p:nvPr/>
      </p:nvGrpSpPr>
      <p:grpSpPr>
        <a:xfrm>
          <a:off x="0" y="0"/>
          <a:ext cx="0" cy="0"/>
          <a:chOff x="0" y="0"/>
          <a:chExt cx="0" cy="0"/>
        </a:xfrm>
      </p:grpSpPr>
      <p:sp>
        <p:nvSpPr>
          <p:cNvPr id="164" name="Google Shape;164;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6" name="Shape 166"/>
        <p:cNvGrpSpPr/>
        <p:nvPr/>
      </p:nvGrpSpPr>
      <p:grpSpPr>
        <a:xfrm>
          <a:off x="0" y="0"/>
          <a:ext cx="0" cy="0"/>
          <a:chOff x="0" y="0"/>
          <a:chExt cx="0" cy="0"/>
        </a:xfrm>
      </p:grpSpPr>
      <p:sp>
        <p:nvSpPr>
          <p:cNvPr id="167" name="Google Shape;167;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9" name="Shape 169"/>
        <p:cNvGrpSpPr/>
        <p:nvPr/>
      </p:nvGrpSpPr>
      <p:grpSpPr>
        <a:xfrm>
          <a:off x="0" y="0"/>
          <a:ext cx="0" cy="0"/>
          <a:chOff x="0" y="0"/>
          <a:chExt cx="0" cy="0"/>
        </a:xfrm>
      </p:grpSpPr>
      <p:sp>
        <p:nvSpPr>
          <p:cNvPr id="170" name="Google Shape;170;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5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5" name="Shape 175"/>
        <p:cNvGrpSpPr/>
        <p:nvPr/>
      </p:nvGrpSpPr>
      <p:grpSpPr>
        <a:xfrm>
          <a:off x="0" y="0"/>
          <a:ext cx="0" cy="0"/>
          <a:chOff x="0" y="0"/>
          <a:chExt cx="0" cy="0"/>
        </a:xfrm>
      </p:grpSpPr>
      <p:sp>
        <p:nvSpPr>
          <p:cNvPr id="176" name="Google Shape;176;p5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7" name="Shape 177"/>
        <p:cNvGrpSpPr/>
        <p:nvPr/>
      </p:nvGrpSpPr>
      <p:grpSpPr>
        <a:xfrm>
          <a:off x="0" y="0"/>
          <a:ext cx="0" cy="0"/>
          <a:chOff x="0" y="0"/>
          <a:chExt cx="0" cy="0"/>
        </a:xfrm>
      </p:grpSpPr>
      <p:sp>
        <p:nvSpPr>
          <p:cNvPr id="178" name="Google Shape;178;p5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5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5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2" name="Shape 182"/>
        <p:cNvGrpSpPr/>
        <p:nvPr/>
      </p:nvGrpSpPr>
      <p:grpSpPr>
        <a:xfrm>
          <a:off x="0" y="0"/>
          <a:ext cx="0" cy="0"/>
          <a:chOff x="0" y="0"/>
          <a:chExt cx="0" cy="0"/>
        </a:xfrm>
      </p:grpSpPr>
      <p:sp>
        <p:nvSpPr>
          <p:cNvPr id="183" name="Google Shape;183;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5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7" name="Shape 187"/>
        <p:cNvGrpSpPr/>
        <p:nvPr/>
      </p:nvGrpSpPr>
      <p:grpSpPr>
        <a:xfrm>
          <a:off x="0" y="0"/>
          <a:ext cx="0" cy="0"/>
          <a:chOff x="0" y="0"/>
          <a:chExt cx="0" cy="0"/>
        </a:xfrm>
      </p:grpSpPr>
      <p:sp>
        <p:nvSpPr>
          <p:cNvPr id="188" name="Google Shape;188;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5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2" name="Shape 192"/>
        <p:cNvGrpSpPr/>
        <p:nvPr/>
      </p:nvGrpSpPr>
      <p:grpSpPr>
        <a:xfrm>
          <a:off x="0" y="0"/>
          <a:ext cx="0" cy="0"/>
          <a:chOff x="0" y="0"/>
          <a:chExt cx="0" cy="0"/>
        </a:xfrm>
      </p:grpSpPr>
      <p:sp>
        <p:nvSpPr>
          <p:cNvPr id="193" name="Google Shape;193;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5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6" name="Shape 196"/>
        <p:cNvGrpSpPr/>
        <p:nvPr/>
      </p:nvGrpSpPr>
      <p:grpSpPr>
        <a:xfrm>
          <a:off x="0" y="0"/>
          <a:ext cx="0" cy="0"/>
          <a:chOff x="0" y="0"/>
          <a:chExt cx="0" cy="0"/>
        </a:xfrm>
      </p:grpSpPr>
      <p:sp>
        <p:nvSpPr>
          <p:cNvPr id="197" name="Google Shape;197;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5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5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2" name="Shape 202"/>
        <p:cNvGrpSpPr/>
        <p:nvPr/>
      </p:nvGrpSpPr>
      <p:grpSpPr>
        <a:xfrm>
          <a:off x="0" y="0"/>
          <a:ext cx="0" cy="0"/>
          <a:chOff x="0" y="0"/>
          <a:chExt cx="0" cy="0"/>
        </a:xfrm>
      </p:grpSpPr>
      <p:sp>
        <p:nvSpPr>
          <p:cNvPr id="203" name="Google Shape;203;p5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5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5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5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5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5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5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3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5.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4.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10.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6" Type="http://schemas.openxmlformats.org/officeDocument/2006/relationships/theme" Target="../theme/theme3.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1" name="Google Shape;11;p19"/>
          <p:cNvSpPr/>
          <p:nvPr/>
        </p:nvSpPr>
        <p:spPr>
          <a:xfrm>
            <a:off x="0" y="0"/>
            <a:ext cx="9142200" cy="4651920"/>
          </a:xfrm>
          <a:prstGeom prst="rect">
            <a:avLst/>
          </a:prstGeom>
          <a:solidFill>
            <a:schemeClr val="lt1"/>
          </a:solidFill>
          <a:ln cap="flat" cmpd="sng" w="126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9"/>
          <p:cNvPicPr preferRelativeResize="0"/>
          <p:nvPr/>
        </p:nvPicPr>
        <p:blipFill rotWithShape="1">
          <a:blip r:embed="rId2">
            <a:alphaModFix/>
          </a:blip>
          <a:srcRect b="0" l="0" r="0" t="0"/>
          <a:stretch/>
        </p:blipFill>
        <p:spPr>
          <a:xfrm>
            <a:off x="663840" y="572040"/>
            <a:ext cx="2055600" cy="547200"/>
          </a:xfrm>
          <a:prstGeom prst="rect">
            <a:avLst/>
          </a:prstGeom>
          <a:noFill/>
          <a:ln>
            <a:noFill/>
          </a:ln>
        </p:spPr>
      </p:pic>
      <p:sp>
        <p:nvSpPr>
          <p:cNvPr id="13" name="Google Shape;13;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pic>
        <p:nvPicPr>
          <p:cNvPr id="65" name="Google Shape;65;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6" name="Google Shape;66;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pic>
        <p:nvPicPr>
          <p:cNvPr id="67" name="Google Shape;67;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8" name="Google Shape;68;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sp>
        <p:nvSpPr>
          <p:cNvPr id="69" name="Google Shape;6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g13ed74ec987_0_49"/>
          <p:cNvSpPr/>
          <p:nvPr/>
        </p:nvSpPr>
        <p:spPr>
          <a:xfrm>
            <a:off x="7929733" y="209483"/>
            <a:ext cx="813900" cy="2172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g13ed74ec987_0_4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2" name="Google Shape;122;g13ed74ec987_0_49"/>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3" name="Google Shape;123;g13ed74ec987_0_4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4" name="Google Shape;124;g13ed74ec987_0_4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5" name="Google Shape;125;g13ed74ec987_0_4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56" name="Google Shape;156;p23"/>
          <p:cNvSpPr/>
          <p:nvPr/>
        </p:nvSpPr>
        <p:spPr>
          <a:xfrm>
            <a:off x="-36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23"/>
          <p:cNvPicPr preferRelativeResize="0"/>
          <p:nvPr/>
        </p:nvPicPr>
        <p:blipFill rotWithShape="1">
          <a:blip r:embed="rId2">
            <a:alphaModFix/>
          </a:blip>
          <a:srcRect b="0" l="0" r="0" t="0"/>
          <a:stretch/>
        </p:blipFill>
        <p:spPr>
          <a:xfrm>
            <a:off x="7611840" y="303480"/>
            <a:ext cx="907920" cy="241200"/>
          </a:xfrm>
          <a:prstGeom prst="rect">
            <a:avLst/>
          </a:prstGeom>
          <a:noFill/>
          <a:ln>
            <a:noFill/>
          </a:ln>
        </p:spPr>
      </p:pic>
      <p:sp>
        <p:nvSpPr>
          <p:cNvPr id="158" name="Google Shape;158;p23"/>
          <p:cNvSpPr/>
          <p:nvPr/>
        </p:nvSpPr>
        <p:spPr>
          <a:xfrm>
            <a:off x="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 name="Google Shape;159;p23"/>
          <p:cNvPicPr preferRelativeResize="0"/>
          <p:nvPr/>
        </p:nvPicPr>
        <p:blipFill rotWithShape="1">
          <a:blip r:embed="rId3">
            <a:alphaModFix/>
          </a:blip>
          <a:srcRect b="0" l="0" r="0" t="0"/>
          <a:stretch/>
        </p:blipFill>
        <p:spPr>
          <a:xfrm>
            <a:off x="7929360" y="210240"/>
            <a:ext cx="811800" cy="215280"/>
          </a:xfrm>
          <a:prstGeom prst="rect">
            <a:avLst/>
          </a:prstGeom>
          <a:noFill/>
          <a:ln>
            <a:noFill/>
          </a:ln>
        </p:spPr>
      </p:pic>
      <p:sp>
        <p:nvSpPr>
          <p:cNvPr id="160" name="Google Shape;160;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1" name="Google Shape;161;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Data Science Program</a:t>
            </a:r>
            <a:endParaRPr b="0" i="0" sz="1400" u="none" cap="none" strike="noStrike">
              <a:solidFill>
                <a:srgbClr val="000000"/>
              </a:solidFill>
              <a:latin typeface="Arial"/>
              <a:ea typeface="Arial"/>
              <a:cs typeface="Arial"/>
              <a:sym typeface="Arial"/>
            </a:endParaRPr>
          </a:p>
        </p:txBody>
      </p:sp>
      <p:pic>
        <p:nvPicPr>
          <p:cNvPr id="215" name="Google Shape;215;p1"/>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216" name="Google Shape;216;p1"/>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217" name="Google Shape;217;p1"/>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374c986c9e_0_10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g1374c986c9e_0_10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g1374c986c9e_0_103"/>
          <p:cNvSpPr txBox="1"/>
          <p:nvPr/>
        </p:nvSpPr>
        <p:spPr>
          <a:xfrm>
            <a:off x="260350" y="76835"/>
            <a:ext cx="75945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Quantitative Variables - Summary Metrics</a:t>
            </a:r>
            <a:endParaRPr b="0" i="0" sz="2400" u="none" cap="none" strike="noStrike">
              <a:solidFill>
                <a:srgbClr val="FFFFFF"/>
              </a:solidFill>
              <a:latin typeface="Arial"/>
              <a:ea typeface="Arial"/>
              <a:cs typeface="Arial"/>
              <a:sym typeface="Arial"/>
            </a:endParaRPr>
          </a:p>
        </p:txBody>
      </p:sp>
      <p:sp>
        <p:nvSpPr>
          <p:cNvPr id="288" name="Google Shape;288;g1374c986c9e_0_103"/>
          <p:cNvSpPr txBox="1"/>
          <p:nvPr/>
        </p:nvSpPr>
        <p:spPr>
          <a:xfrm>
            <a:off x="61595" y="636905"/>
            <a:ext cx="9082500" cy="3999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simplest way to perform univariate analysis on quantitative data is to compute the mean, median, mode, standard deviation and quartile values of the data. </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Mean and median are single values that broadly give a representation of the entire data. It is very important to understand when to use these metrics to avoid doing an inaccurate analysis.</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median is almost always a better measure of ‘representativeness’ as the mean value gets affected by outliers whereas the median value is immune to the outliers.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It is best to create a box plot of a numerical variable since it will show you the spread of the data between the first and the third quartile. Also, it will provide you with the minimum and the maximum values in the dataset.Standard deviation and interquartile difference are both used to represent the spread of the data.</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374c986c9e_0_19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4" name="Google Shape;294;g1374c986c9e_0_19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g1374c986c9e_0_194"/>
          <p:cNvSpPr txBox="1"/>
          <p:nvPr/>
        </p:nvSpPr>
        <p:spPr>
          <a:xfrm>
            <a:off x="260350" y="76835"/>
            <a:ext cx="60528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Segmented Univariate Analysis</a:t>
            </a:r>
            <a:endParaRPr b="0" i="0" sz="2400" u="none" cap="none" strike="noStrike">
              <a:solidFill>
                <a:srgbClr val="FFFFFF"/>
              </a:solidFill>
              <a:latin typeface="Trebuchet MS"/>
              <a:ea typeface="Trebuchet MS"/>
              <a:cs typeface="Trebuchet MS"/>
              <a:sym typeface="Trebuchet MS"/>
            </a:endParaRPr>
          </a:p>
        </p:txBody>
      </p:sp>
      <p:sp>
        <p:nvSpPr>
          <p:cNvPr id="296" name="Google Shape;296;g1374c986c9e_0_194"/>
          <p:cNvSpPr txBox="1"/>
          <p:nvPr/>
        </p:nvSpPr>
        <p:spPr>
          <a:xfrm>
            <a:off x="209550" y="843280"/>
            <a:ext cx="9082500" cy="3971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segmented univariate analysis, we segment the categorical variables and then conduct univariate analysis across its categories.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segmented univariate analysis allows you to compare subsets of data, which is a powerful technique because it helps you understand how a relevant metric varies across different segments.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As a general rule of thumb, any categorical variable can become a basis of segmentation.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e.g.,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case of number runs scored by a batsman against an opponent, the column containing the list of opponents can become a basis of segmentation.</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374c986c9e_0_20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2" name="Google Shape;302;g1374c986c9e_0_20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g1374c986c9e_0_201"/>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Basis of Segmentation</a:t>
            </a:r>
            <a:endParaRPr b="0" i="0" sz="2400" u="none" cap="none" strike="noStrike">
              <a:solidFill>
                <a:srgbClr val="FFFFFF"/>
              </a:solidFill>
              <a:latin typeface="Arial"/>
              <a:ea typeface="Arial"/>
              <a:cs typeface="Arial"/>
              <a:sym typeface="Arial"/>
            </a:endParaRPr>
          </a:p>
        </p:txBody>
      </p:sp>
      <p:sp>
        <p:nvSpPr>
          <p:cNvPr id="304" name="Google Shape;304;g1374c986c9e_0_201"/>
          <p:cNvSpPr txBox="1"/>
          <p:nvPr/>
        </p:nvSpPr>
        <p:spPr>
          <a:xfrm>
            <a:off x="260350" y="636905"/>
            <a:ext cx="9082500" cy="3294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entire segmentation process can be divided into four parts: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Take raw data</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Group by dimensions</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Summarise using a relevant metric such as mean, median, etc.</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Compare the aggregated metric across groups/categories</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374c986c9e_0_20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g1374c986c9e_0_20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g1374c986c9e_0_208"/>
          <p:cNvSpPr txBox="1"/>
          <p:nvPr/>
        </p:nvSpPr>
        <p:spPr>
          <a:xfrm>
            <a:off x="260350" y="76835"/>
            <a:ext cx="55227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Quick way of Segmentation</a:t>
            </a:r>
            <a:endParaRPr b="0" i="0" sz="2400" u="none" cap="none" strike="noStrike">
              <a:solidFill>
                <a:srgbClr val="FFFFFF"/>
              </a:solidFill>
              <a:latin typeface="Arial"/>
              <a:ea typeface="Arial"/>
              <a:cs typeface="Arial"/>
              <a:sym typeface="Arial"/>
            </a:endParaRPr>
          </a:p>
        </p:txBody>
      </p:sp>
      <p:sp>
        <p:nvSpPr>
          <p:cNvPr id="312" name="Google Shape;312;g1374c986c9e_0_208"/>
          <p:cNvSpPr txBox="1"/>
          <p:nvPr/>
        </p:nvSpPr>
        <p:spPr>
          <a:xfrm>
            <a:off x="260350" y="945515"/>
            <a:ext cx="9082500" cy="147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When you have a large number of variables in your dataset, It looks very repetitive task to perform the same analysis on the large bunch of variables.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One way of solving this problem is to make a table with the categorical variables on one axis and the numeric variables (or measures/facts) on the other.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374c986c9e_0_215"/>
          <p:cNvSpPr txBox="1"/>
          <p:nvPr/>
        </p:nvSpPr>
        <p:spPr>
          <a:xfrm>
            <a:off x="260350" y="788035"/>
            <a:ext cx="8742600" cy="43458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Once you are done with segmentation, the next step is to compare your results within the category.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You can either compare the means, or you can go for other descriptive statistics such as median, max, min, etc.</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But you should be careful while comparing averages, especially if the difference in average values is small.</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g1374c986c9e_0_21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g1374c986c9e_0_21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g1374c986c9e_0_215"/>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Comparison of Averages</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374c986c9e_0_222"/>
          <p:cNvSpPr txBox="1"/>
          <p:nvPr/>
        </p:nvSpPr>
        <p:spPr>
          <a:xfrm>
            <a:off x="260350" y="788035"/>
            <a:ext cx="8742600" cy="43458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Don’t blindly believe in the averages of the buckets — you need to observe the distribution of each bucket closely and ask yourself if the difference in means is significant enough to draw a conclusion.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the difference in means is small, you may not be able to draw inferences. In such cases, a technique called hypothesis testing is used to ascertain whether the difference in means is significant or due to randomness.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g1374c986c9e_0_22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g1374c986c9e_0_22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g1374c986c9e_0_222"/>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Comparison of Averages</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374c986c9e_0_22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g1374c986c9e_0_22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g1374c986c9e_0_229"/>
          <p:cNvSpPr txBox="1"/>
          <p:nvPr/>
        </p:nvSpPr>
        <p:spPr>
          <a:xfrm>
            <a:off x="260350" y="76835"/>
            <a:ext cx="49296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Comparison of Other Metrics</a:t>
            </a:r>
            <a:endParaRPr b="0" i="0" sz="2400" u="none" cap="none" strike="noStrike">
              <a:solidFill>
                <a:srgbClr val="FFFFFF"/>
              </a:solidFill>
              <a:latin typeface="Arial"/>
              <a:ea typeface="Arial"/>
              <a:cs typeface="Arial"/>
              <a:sym typeface="Arial"/>
            </a:endParaRPr>
          </a:p>
        </p:txBody>
      </p:sp>
      <p:sp>
        <p:nvSpPr>
          <p:cNvPr id="336" name="Google Shape;336;g1374c986c9e_0_229"/>
          <p:cNvSpPr txBox="1"/>
          <p:nvPr/>
        </p:nvSpPr>
        <p:spPr>
          <a:xfrm>
            <a:off x="209550" y="843280"/>
            <a:ext cx="90825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Once you have identified the variables based on the business problem for analysing the segments, the next step is to know the distribution of segments and compare the average of each segment.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But this is not the only way of comparing segments. There are various metrics which you can use to understand and explain your data easily.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Besides finding the segments and comparing the metrics, your primary focus should be on understanding the results arising from the segments.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342" name="Google Shape;342;p16"/>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Key Takeaway</a:t>
            </a:r>
            <a:endParaRPr b="0" i="0" sz="2800" u="none" cap="none" strike="noStrike">
              <a:solidFill>
                <a:schemeClr val="dk1"/>
              </a:solidFill>
              <a:latin typeface="Arial"/>
              <a:ea typeface="Arial"/>
              <a:cs typeface="Arial"/>
              <a:sym typeface="Arial"/>
            </a:endParaRPr>
          </a:p>
        </p:txBody>
      </p:sp>
      <p:sp>
        <p:nvSpPr>
          <p:cNvPr id="343" name="Google Shape;343;p16"/>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344" name="Google Shape;344;p16"/>
          <p:cNvSpPr txBox="1"/>
          <p:nvPr/>
        </p:nvSpPr>
        <p:spPr>
          <a:xfrm>
            <a:off x="770825" y="1513625"/>
            <a:ext cx="5157600" cy="2055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Introduction to Univariate Analysis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Categorical Unordered Univariate Analysis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Categorical Ordered Univariate Analysis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Statistics on Numerical Features</a:t>
            </a:r>
            <a:endParaRPr sz="1800">
              <a:solidFill>
                <a:schemeClr val="lt1"/>
              </a:solidFill>
            </a:endParaRPr>
          </a:p>
          <a:p>
            <a:pPr indent="-342900" lvl="0" marL="457200" marR="0" rtl="0" algn="l">
              <a:lnSpc>
                <a:spcPct val="115000"/>
              </a:lnSpc>
              <a:spcBef>
                <a:spcPts val="0"/>
              </a:spcBef>
              <a:spcAft>
                <a:spcPts val="0"/>
              </a:spcAft>
              <a:buClr>
                <a:schemeClr val="lt1"/>
              </a:buClr>
              <a:buSzPts val="1800"/>
              <a:buChar char="●"/>
            </a:pPr>
            <a:r>
              <a:rPr lang="en-IN" sz="1800">
                <a:solidFill>
                  <a:schemeClr val="lt1"/>
                </a:solidFill>
              </a:rPr>
              <a:t>Key Takeaways</a:t>
            </a:r>
            <a:endParaRPr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8"/>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Thank You!</a:t>
            </a:r>
            <a:endParaRPr b="0" i="0" sz="4000" u="none" cap="none" strike="noStrike">
              <a:solidFill>
                <a:schemeClr val="dk1"/>
              </a:solidFill>
              <a:latin typeface="Arial"/>
              <a:ea typeface="Arial"/>
              <a:cs typeface="Arial"/>
              <a:sym typeface="Arial"/>
            </a:endParaRPr>
          </a:p>
        </p:txBody>
      </p:sp>
      <p:pic>
        <p:nvPicPr>
          <p:cNvPr id="350" name="Google Shape;350;p18"/>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351" name="Google Shape;351;p18"/>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352" name="Google Shape;352;p18"/>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
          <p:cNvPicPr preferRelativeResize="0"/>
          <p:nvPr/>
        </p:nvPicPr>
        <p:blipFill rotWithShape="1">
          <a:blip r:embed="rId3">
            <a:alphaModFix/>
          </a:blip>
          <a:srcRect b="7700" l="0" r="0" t="7700"/>
          <a:stretch/>
        </p:blipFill>
        <p:spPr>
          <a:xfrm>
            <a:off x="0" y="0"/>
            <a:ext cx="9142200" cy="5141880"/>
          </a:xfrm>
          <a:prstGeom prst="rect">
            <a:avLst/>
          </a:prstGeom>
          <a:noFill/>
          <a:ln>
            <a:noFill/>
          </a:ln>
        </p:spPr>
      </p:pic>
      <p:sp>
        <p:nvSpPr>
          <p:cNvPr id="223" name="Google Shape;223;p2"/>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3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pic>
        <p:nvPicPr>
          <p:cNvPr id="224" name="Google Shape;224;p2"/>
          <p:cNvPicPr preferRelativeResize="0"/>
          <p:nvPr/>
        </p:nvPicPr>
        <p:blipFill rotWithShape="1">
          <a:blip r:embed="rId4">
            <a:alphaModFix/>
          </a:blip>
          <a:srcRect b="0" l="0" r="0" t="0"/>
          <a:stretch/>
        </p:blipFill>
        <p:spPr>
          <a:xfrm>
            <a:off x="635040" y="0"/>
            <a:ext cx="3258000" cy="4039920"/>
          </a:xfrm>
          <a:prstGeom prst="rect">
            <a:avLst/>
          </a:prstGeom>
          <a:noFill/>
          <a:ln>
            <a:noFill/>
          </a:ln>
        </p:spPr>
      </p:pic>
      <p:sp>
        <p:nvSpPr>
          <p:cNvPr id="225" name="Google Shape;225;p2"/>
          <p:cNvSpPr/>
          <p:nvPr/>
        </p:nvSpPr>
        <p:spPr>
          <a:xfrm>
            <a:off x="764467" y="210255"/>
            <a:ext cx="2999100" cy="1136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Module Name: </a:t>
            </a:r>
            <a:r>
              <a:rPr b="0" i="0" lang="en-IN" sz="1800" u="none" cap="none" strike="noStrike">
                <a:solidFill>
                  <a:srgbClr val="FFFFFF"/>
                </a:solidFill>
                <a:latin typeface="Proxima Nova"/>
                <a:ea typeface="Proxima Nova"/>
                <a:cs typeface="Proxima Nova"/>
                <a:sym typeface="Proxima Nova"/>
              </a:rPr>
              <a:t>EDA &amp; Statistics</a:t>
            </a:r>
            <a:endParaRPr b="0"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rgbClr val="FFFFFF"/>
                </a:solidFill>
                <a:latin typeface="Proxima Nova"/>
                <a:ea typeface="Proxima Nova"/>
                <a:cs typeface="Proxima Nova"/>
                <a:sym typeface="Proxima Nova"/>
              </a:rPr>
              <a:t> EDA</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EDA - Day - </a:t>
            </a:r>
            <a:r>
              <a:rPr lang="en-IN" sz="1800">
                <a:solidFill>
                  <a:srgbClr val="FFFFFF"/>
                </a:solidFill>
                <a:latin typeface="Proxima Nova"/>
                <a:ea typeface="Proxima Nova"/>
                <a:cs typeface="Proxima Nova"/>
                <a:sym typeface="Proxima Nova"/>
              </a:rPr>
              <a:t>3</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 </a:t>
            </a:r>
            <a:endParaRPr b="0" i="0" sz="1800" u="none" cap="none" strike="noStrike">
              <a:solidFill>
                <a:schemeClr val="dk1"/>
              </a:solidFill>
              <a:latin typeface="Arial"/>
              <a:ea typeface="Arial"/>
              <a:cs typeface="Arial"/>
              <a:sym typeface="Arial"/>
            </a:endParaRPr>
          </a:p>
        </p:txBody>
      </p:sp>
      <p:pic>
        <p:nvPicPr>
          <p:cNvPr id="226" name="Google Shape;226;p2"/>
          <p:cNvPicPr preferRelativeResize="0"/>
          <p:nvPr/>
        </p:nvPicPr>
        <p:blipFill rotWithShape="1">
          <a:blip r:embed="rId5">
            <a:alphaModFix/>
          </a:blip>
          <a:srcRect b="0" l="0" r="0" t="0"/>
          <a:stretch/>
        </p:blipFill>
        <p:spPr>
          <a:xfrm>
            <a:off x="7929360" y="210240"/>
            <a:ext cx="811800" cy="215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ed74ec987_0_4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800"/>
              <a:buNone/>
            </a:pPr>
            <a:fld id="{00000000-1234-1234-1234-123412341234}" type="slidenum">
              <a:rPr lang="en-IN"/>
              <a:t>‹#›</a:t>
            </a:fld>
            <a:endParaRPr/>
          </a:p>
        </p:txBody>
      </p:sp>
      <p:pic>
        <p:nvPicPr>
          <p:cNvPr descr="acronym-eda-exploratory-data-analysis-600w-352982963" id="232" name="Google Shape;232;g13ed74ec987_0_44"/>
          <p:cNvPicPr preferRelativeResize="0"/>
          <p:nvPr/>
        </p:nvPicPr>
        <p:blipFill rotWithShape="1">
          <a:blip r:embed="rId3">
            <a:alphaModFix/>
          </a:blip>
          <a:srcRect b="0" l="0" r="0" t="0"/>
          <a:stretch/>
        </p:blipFill>
        <p:spPr>
          <a:xfrm>
            <a:off x="0" y="4450"/>
            <a:ext cx="9144000" cy="513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238" name="Google Shape;238;p4"/>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Today’s Agenda</a:t>
            </a:r>
            <a:endParaRPr b="0" i="0" sz="2800" u="none" cap="none" strike="noStrike">
              <a:solidFill>
                <a:schemeClr val="dk1"/>
              </a:solidFill>
              <a:latin typeface="Arial"/>
              <a:ea typeface="Arial"/>
              <a:cs typeface="Arial"/>
              <a:sym typeface="Arial"/>
            </a:endParaRPr>
          </a:p>
        </p:txBody>
      </p:sp>
      <p:sp>
        <p:nvSpPr>
          <p:cNvPr id="239" name="Google Shape;239;p4"/>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240" name="Google Shape;240;p4"/>
          <p:cNvSpPr txBox="1"/>
          <p:nvPr/>
        </p:nvSpPr>
        <p:spPr>
          <a:xfrm>
            <a:off x="770825" y="1513625"/>
            <a:ext cx="5157600" cy="2055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Introduction to Univariate Analysis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Categorical Unordered Univariate Analysis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Categorical Ordered Univariate Analysis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Statistics on Numerical Features</a:t>
            </a:r>
            <a:endParaRPr sz="1800">
              <a:solidFill>
                <a:schemeClr val="lt1"/>
              </a:solidFill>
            </a:endParaRPr>
          </a:p>
          <a:p>
            <a:pPr indent="-342900" lvl="0" marL="457200" marR="0" rtl="0" algn="l">
              <a:lnSpc>
                <a:spcPct val="115000"/>
              </a:lnSpc>
              <a:spcBef>
                <a:spcPts val="0"/>
              </a:spcBef>
              <a:spcAft>
                <a:spcPts val="0"/>
              </a:spcAft>
              <a:buClr>
                <a:schemeClr val="lt1"/>
              </a:buClr>
              <a:buSzPts val="1800"/>
              <a:buChar char="●"/>
            </a:pPr>
            <a:r>
              <a:rPr lang="en-IN" sz="1800">
                <a:solidFill>
                  <a:schemeClr val="lt1"/>
                </a:solidFill>
              </a:rPr>
              <a:t>Key Takeaways</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ed74ec987_0_8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g13ed74ec987_0_8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g13ed74ec987_0_84"/>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Revision</a:t>
            </a:r>
            <a:endParaRPr b="0" i="0" sz="2400" u="none" cap="none" strike="noStrike">
              <a:solidFill>
                <a:srgbClr val="FFFFFF"/>
              </a:solidFill>
              <a:latin typeface="Trebuchet MS"/>
              <a:ea typeface="Trebuchet MS"/>
              <a:cs typeface="Trebuchet MS"/>
              <a:sym typeface="Trebuchet MS"/>
            </a:endParaRPr>
          </a:p>
        </p:txBody>
      </p:sp>
      <p:sp>
        <p:nvSpPr>
          <p:cNvPr id="248" name="Google Shape;248;g13ed74ec987_0_84"/>
          <p:cNvSpPr txBox="1"/>
          <p:nvPr/>
        </p:nvSpPr>
        <p:spPr>
          <a:xfrm>
            <a:off x="209550" y="843280"/>
            <a:ext cx="9082500" cy="3140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previous session, we learnt about:</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SzPts val="1800"/>
              <a:buChar char="○"/>
            </a:pPr>
            <a:r>
              <a:rPr lang="en-IN" sz="1800"/>
              <a:t>Data Cleaning Processes</a:t>
            </a:r>
            <a:endParaRPr sz="1800"/>
          </a:p>
          <a:p>
            <a:pPr indent="-342900" lvl="2" marL="1371600" marR="0" rtl="0" algn="l">
              <a:lnSpc>
                <a:spcPct val="100000"/>
              </a:lnSpc>
              <a:spcBef>
                <a:spcPts val="0"/>
              </a:spcBef>
              <a:spcAft>
                <a:spcPts val="0"/>
              </a:spcAft>
              <a:buSzPts val="1800"/>
              <a:buChar char="■"/>
            </a:pPr>
            <a:r>
              <a:rPr lang="en-IN" sz="1800"/>
              <a:t>Fixing the Rows and Columns</a:t>
            </a:r>
            <a:endParaRPr sz="1800"/>
          </a:p>
          <a:p>
            <a:pPr indent="-342900" lvl="2" marL="1371600" marR="0" rtl="0" algn="l">
              <a:lnSpc>
                <a:spcPct val="100000"/>
              </a:lnSpc>
              <a:spcBef>
                <a:spcPts val="0"/>
              </a:spcBef>
              <a:spcAft>
                <a:spcPts val="0"/>
              </a:spcAft>
              <a:buSzPts val="1800"/>
              <a:buChar char="■"/>
            </a:pPr>
            <a:r>
              <a:rPr lang="en-IN" sz="1800"/>
              <a:t>Impute/Remove Missing Values</a:t>
            </a:r>
            <a:endParaRPr sz="1800"/>
          </a:p>
          <a:p>
            <a:pPr indent="-342900" lvl="2" marL="1371600" marR="0" rtl="0" algn="l">
              <a:lnSpc>
                <a:spcPct val="100000"/>
              </a:lnSpc>
              <a:spcBef>
                <a:spcPts val="0"/>
              </a:spcBef>
              <a:spcAft>
                <a:spcPts val="0"/>
              </a:spcAft>
              <a:buSzPts val="1800"/>
              <a:buChar char="■"/>
            </a:pPr>
            <a:r>
              <a:rPr lang="en-IN" sz="1800"/>
              <a:t>Handling Outliers</a:t>
            </a:r>
            <a:endParaRPr sz="1800"/>
          </a:p>
          <a:p>
            <a:pPr indent="-342900" lvl="2" marL="1371600" marR="0" rtl="0" algn="l">
              <a:lnSpc>
                <a:spcPct val="100000"/>
              </a:lnSpc>
              <a:spcBef>
                <a:spcPts val="0"/>
              </a:spcBef>
              <a:spcAft>
                <a:spcPts val="0"/>
              </a:spcAft>
              <a:buSzPts val="1800"/>
              <a:buChar char="■"/>
            </a:pPr>
            <a:r>
              <a:rPr lang="en-IN" sz="1800"/>
              <a:t>Standardising Values</a:t>
            </a:r>
            <a:endParaRPr sz="1800"/>
          </a:p>
          <a:p>
            <a:pPr indent="-342900" lvl="2" marL="1371600" marR="0" rtl="0" algn="l">
              <a:lnSpc>
                <a:spcPct val="100000"/>
              </a:lnSpc>
              <a:spcBef>
                <a:spcPts val="0"/>
              </a:spcBef>
              <a:spcAft>
                <a:spcPts val="0"/>
              </a:spcAft>
              <a:buSzPts val="1800"/>
              <a:buChar char="■"/>
            </a:pPr>
            <a:r>
              <a:rPr lang="en-IN" sz="1800"/>
              <a:t>Fixing Invalid Values</a:t>
            </a:r>
            <a:endParaRPr sz="1800"/>
          </a:p>
          <a:p>
            <a:pPr indent="-342900" lvl="2" marL="1371600" marR="0" rtl="0" algn="l">
              <a:lnSpc>
                <a:spcPct val="100000"/>
              </a:lnSpc>
              <a:spcBef>
                <a:spcPts val="0"/>
              </a:spcBef>
              <a:spcAft>
                <a:spcPts val="0"/>
              </a:spcAft>
              <a:buSzPts val="1800"/>
              <a:buChar char="■"/>
            </a:pPr>
            <a:r>
              <a:rPr lang="en-IN" sz="1800"/>
              <a:t>Filtering Data</a:t>
            </a:r>
            <a:endParaRPr sz="1800"/>
          </a:p>
          <a:p>
            <a:pPr indent="0" lvl="0" marL="9144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374c986c9e_0_14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g1374c986c9e_0_14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g1374c986c9e_0_145"/>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Types of Data Variables</a:t>
            </a:r>
            <a:endParaRPr b="0" i="0" sz="2400" u="none" cap="none" strike="noStrike">
              <a:solidFill>
                <a:srgbClr val="FFFFFF"/>
              </a:solidFill>
              <a:latin typeface="Trebuchet MS"/>
              <a:ea typeface="Trebuchet MS"/>
              <a:cs typeface="Trebuchet MS"/>
              <a:sym typeface="Trebuchet MS"/>
            </a:endParaRPr>
          </a:p>
        </p:txBody>
      </p:sp>
      <p:sp>
        <p:nvSpPr>
          <p:cNvPr id="256" name="Google Shape;256;g1374c986c9e_0_145"/>
          <p:cNvSpPr txBox="1"/>
          <p:nvPr/>
        </p:nvSpPr>
        <p:spPr>
          <a:xfrm>
            <a:off x="209550" y="843280"/>
            <a:ext cx="9082500" cy="3694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Given a dataset, the first step is to understand what kind of data it contains.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Information about a dataset can be gained simply by looking at its metadata which in simple terms, is the data that describes each variable in detail.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Information such as the size of the data set, when the dataset was created, type of variables in each column etc.</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There are two types of variables. They are,</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Categorical</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Numerical or quantitative variables. </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374c986c9e_0_15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g1374c986c9e_0_15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g1374c986c9e_0_152"/>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Types of Data Variables</a:t>
            </a:r>
            <a:endParaRPr b="0" i="0" sz="2400" u="none" cap="none" strike="noStrike">
              <a:solidFill>
                <a:srgbClr val="FFFFFF"/>
              </a:solidFill>
              <a:latin typeface="Trebuchet MS"/>
              <a:ea typeface="Trebuchet MS"/>
              <a:cs typeface="Trebuchet MS"/>
              <a:sym typeface="Trebuchet MS"/>
            </a:endParaRPr>
          </a:p>
        </p:txBody>
      </p:sp>
      <p:sp>
        <p:nvSpPr>
          <p:cNvPr id="264" name="Google Shape;264;g1374c986c9e_0_152"/>
          <p:cNvSpPr txBox="1"/>
          <p:nvPr/>
        </p:nvSpPr>
        <p:spPr>
          <a:xfrm>
            <a:off x="260350" y="636905"/>
            <a:ext cx="9082500" cy="4248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categorical variables are further divided into two parts; ordered and unordered.</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Ordered categorical variables follow a specific sequence.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example</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Salary: A salary of a person can be categorised as high, medium or low.</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Month: In a school, student records can be categorised according to the month of their birth.</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Unordered ones do not follow any sequence.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example</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type of loan taken by a person: A loan taken from a bank can be classified as either home, personal or automobile.</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department of an employee: An employee working in either an HR, sales or accounts department.</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374c986c9e_0_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g1374c986c9e_0_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g1374c986c9e_0_2"/>
          <p:cNvSpPr txBox="1"/>
          <p:nvPr/>
        </p:nvSpPr>
        <p:spPr>
          <a:xfrm>
            <a:off x="0" y="77470"/>
            <a:ext cx="86793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Unordered Categorical Variables - Univariate Analysis</a:t>
            </a:r>
            <a:endParaRPr b="0" i="0" sz="2400" u="none" cap="none" strike="noStrike">
              <a:solidFill>
                <a:srgbClr val="FFFFFF"/>
              </a:solidFill>
              <a:latin typeface="Trebuchet MS"/>
              <a:ea typeface="Trebuchet MS"/>
              <a:cs typeface="Trebuchet MS"/>
              <a:sym typeface="Trebuchet MS"/>
            </a:endParaRPr>
          </a:p>
        </p:txBody>
      </p:sp>
      <p:sp>
        <p:nvSpPr>
          <p:cNvPr id="272" name="Google Shape;272;g1374c986c9e_0_2"/>
          <p:cNvSpPr txBox="1"/>
          <p:nvPr/>
        </p:nvSpPr>
        <p:spPr>
          <a:xfrm>
            <a:off x="260350" y="797560"/>
            <a:ext cx="9082500" cy="3417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Univariate analysis is the simplest form of analyzing data.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“Uni” means “one”, so in other words you perform EDA with only one variable and find hidden useful insights.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Plots are immensely helpful in identifying hidden patterns in the data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It is possible to extract meaningful insights from unordered categorical variables using rank-frequency plots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Rank-frequency plots of unordered categorical variables, when plotted on a log-log scale, typically result in a power law distribution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74c986c9e_0_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g1374c986c9e_0_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g1374c986c9e_0_9"/>
          <p:cNvSpPr txBox="1"/>
          <p:nvPr/>
        </p:nvSpPr>
        <p:spPr>
          <a:xfrm>
            <a:off x="0" y="77470"/>
            <a:ext cx="87675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Ordered Categorical Variables - Univariate Analysis</a:t>
            </a:r>
            <a:endParaRPr b="0" i="0" sz="2400" u="none" cap="none" strike="noStrike">
              <a:solidFill>
                <a:srgbClr val="FFFFFF"/>
              </a:solidFill>
              <a:latin typeface="Arial"/>
              <a:ea typeface="Arial"/>
              <a:cs typeface="Arial"/>
              <a:sym typeface="Arial"/>
            </a:endParaRPr>
          </a:p>
        </p:txBody>
      </p:sp>
      <p:sp>
        <p:nvSpPr>
          <p:cNvPr id="280" name="Google Shape;280;g1374c986c9e_0_9"/>
          <p:cNvSpPr txBox="1"/>
          <p:nvPr/>
        </p:nvSpPr>
        <p:spPr>
          <a:xfrm>
            <a:off x="209550" y="843280"/>
            <a:ext cx="9082500" cy="3694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Whenever you have </a:t>
            </a:r>
            <a:r>
              <a:rPr b="1" i="0" lang="en-IN" sz="1800" u="none" cap="none" strike="noStrike">
                <a:solidFill>
                  <a:srgbClr val="000000"/>
                </a:solidFill>
                <a:latin typeface="Arial"/>
                <a:ea typeface="Arial"/>
                <a:cs typeface="Arial"/>
                <a:sym typeface="Arial"/>
              </a:rPr>
              <a:t>a continuous or an ordered categorical variable</a:t>
            </a:r>
            <a:r>
              <a:rPr b="0" i="0" lang="en-IN" sz="1800" u="none" cap="none" strike="noStrike">
                <a:solidFill>
                  <a:srgbClr val="000000"/>
                </a:solidFill>
                <a:latin typeface="Arial"/>
                <a:ea typeface="Arial"/>
                <a:cs typeface="Arial"/>
                <a:sym typeface="Arial"/>
              </a:rPr>
              <a:t>, make sure you plot </a:t>
            </a:r>
            <a:r>
              <a:rPr b="1" i="0" lang="en-IN" sz="1800" u="none" cap="none" strike="noStrike">
                <a:solidFill>
                  <a:srgbClr val="000000"/>
                </a:solidFill>
                <a:latin typeface="Arial"/>
                <a:ea typeface="Arial"/>
                <a:cs typeface="Arial"/>
                <a:sym typeface="Arial"/>
              </a:rPr>
              <a:t>a histogram or a bar chart</a:t>
            </a:r>
            <a:r>
              <a:rPr b="0" i="0" lang="en-IN" sz="1800" u="none" cap="none" strike="noStrike">
                <a:solidFill>
                  <a:srgbClr val="000000"/>
                </a:solidFill>
                <a:latin typeface="Arial"/>
                <a:ea typeface="Arial"/>
                <a:cs typeface="Arial"/>
                <a:sym typeface="Arial"/>
              </a:rPr>
              <a:t> and observe any unexpected trends in it.</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Example:</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a student, the examiner is an antagonist most of the times, who prevents you from getting the scores you deserve. </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You might also have been intrigued by questions such as: </a:t>
            </a:r>
            <a:endParaRPr b="0" i="0" sz="18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how many students obtained marks similar to yours, how many students were ahead, or how many lagged behind. </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And everyone has an opinion on when and where grace marks are justified.</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