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7559675" cy="106918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ijxN2D/ZVlg+sS9oWVeVCFNs2a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4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3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customschemas.google.com/relationships/presentationmetadata" Target="meta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646748e1c_0_43:notes"/>
          <p:cNvSpPr/>
          <p:nvPr>
            <p:ph idx="2" type="sldImg"/>
          </p:nvPr>
        </p:nvSpPr>
        <p:spPr>
          <a:xfrm>
            <a:off x="1260194" y="801859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4646748e1c_0_43:notes"/>
          <p:cNvSpPr txBox="1"/>
          <p:nvPr>
            <p:ph idx="1" type="body"/>
          </p:nvPr>
        </p:nvSpPr>
        <p:spPr>
          <a:xfrm>
            <a:off x="755968" y="5078579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46748e1c_0_54:notes"/>
          <p:cNvSpPr/>
          <p:nvPr>
            <p:ph idx="2" type="sldImg"/>
          </p:nvPr>
        </p:nvSpPr>
        <p:spPr>
          <a:xfrm>
            <a:off x="1260194" y="801859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4646748e1c_0_54:notes"/>
          <p:cNvSpPr txBox="1"/>
          <p:nvPr>
            <p:ph idx="1" type="body"/>
          </p:nvPr>
        </p:nvSpPr>
        <p:spPr>
          <a:xfrm>
            <a:off x="755968" y="5078579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646748e1c_0_68:notes"/>
          <p:cNvSpPr/>
          <p:nvPr>
            <p:ph idx="2" type="sldImg"/>
          </p:nvPr>
        </p:nvSpPr>
        <p:spPr>
          <a:xfrm>
            <a:off x="1260194" y="801859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4646748e1c_0_68:notes"/>
          <p:cNvSpPr txBox="1"/>
          <p:nvPr>
            <p:ph idx="1" type="body"/>
          </p:nvPr>
        </p:nvSpPr>
        <p:spPr>
          <a:xfrm>
            <a:off x="755968" y="5078579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646748e1c_0_80:notes"/>
          <p:cNvSpPr/>
          <p:nvPr>
            <p:ph idx="2" type="sldImg"/>
          </p:nvPr>
        </p:nvSpPr>
        <p:spPr>
          <a:xfrm>
            <a:off x="1260194" y="801859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14646748e1c_0_80:notes"/>
          <p:cNvSpPr txBox="1"/>
          <p:nvPr>
            <p:ph idx="1" type="body"/>
          </p:nvPr>
        </p:nvSpPr>
        <p:spPr>
          <a:xfrm>
            <a:off x="755968" y="5078579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46748e1c_0_90:notes"/>
          <p:cNvSpPr/>
          <p:nvPr>
            <p:ph idx="2" type="sldImg"/>
          </p:nvPr>
        </p:nvSpPr>
        <p:spPr>
          <a:xfrm>
            <a:off x="1260194" y="801859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14646748e1c_0_90:notes"/>
          <p:cNvSpPr txBox="1"/>
          <p:nvPr>
            <p:ph idx="1" type="body"/>
          </p:nvPr>
        </p:nvSpPr>
        <p:spPr>
          <a:xfrm>
            <a:off x="755968" y="5078579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4646748e1c_0_100:notes"/>
          <p:cNvSpPr/>
          <p:nvPr>
            <p:ph idx="2" type="sldImg"/>
          </p:nvPr>
        </p:nvSpPr>
        <p:spPr>
          <a:xfrm>
            <a:off x="1260194" y="801859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14646748e1c_0_100:notes"/>
          <p:cNvSpPr txBox="1"/>
          <p:nvPr>
            <p:ph idx="1" type="body"/>
          </p:nvPr>
        </p:nvSpPr>
        <p:spPr>
          <a:xfrm>
            <a:off x="755968" y="5078579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4646748e1c_0_115:notes"/>
          <p:cNvSpPr/>
          <p:nvPr>
            <p:ph idx="2" type="sldImg"/>
          </p:nvPr>
        </p:nvSpPr>
        <p:spPr>
          <a:xfrm>
            <a:off x="1260194" y="801859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4646748e1c_0_115:notes"/>
          <p:cNvSpPr txBox="1"/>
          <p:nvPr>
            <p:ph idx="1" type="body"/>
          </p:nvPr>
        </p:nvSpPr>
        <p:spPr>
          <a:xfrm>
            <a:off x="755968" y="5078579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46748e1c_0_125:notes"/>
          <p:cNvSpPr/>
          <p:nvPr>
            <p:ph idx="2" type="sldImg"/>
          </p:nvPr>
        </p:nvSpPr>
        <p:spPr>
          <a:xfrm>
            <a:off x="1260194" y="801859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14646748e1c_0_125:notes"/>
          <p:cNvSpPr txBox="1"/>
          <p:nvPr>
            <p:ph idx="1" type="body"/>
          </p:nvPr>
        </p:nvSpPr>
        <p:spPr>
          <a:xfrm>
            <a:off x="755968" y="5078579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4646748e1c_0_135:notes"/>
          <p:cNvSpPr/>
          <p:nvPr>
            <p:ph idx="2" type="sldImg"/>
          </p:nvPr>
        </p:nvSpPr>
        <p:spPr>
          <a:xfrm>
            <a:off x="1260194" y="801859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14646748e1c_0_135:notes"/>
          <p:cNvSpPr txBox="1"/>
          <p:nvPr>
            <p:ph idx="1" type="body"/>
          </p:nvPr>
        </p:nvSpPr>
        <p:spPr>
          <a:xfrm>
            <a:off x="755968" y="5078579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46748e1c_0_146:notes"/>
          <p:cNvSpPr/>
          <p:nvPr>
            <p:ph idx="2" type="sldImg"/>
          </p:nvPr>
        </p:nvSpPr>
        <p:spPr>
          <a:xfrm>
            <a:off x="1260194" y="801859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14646748e1c_0_146:notes"/>
          <p:cNvSpPr txBox="1"/>
          <p:nvPr>
            <p:ph idx="1" type="body"/>
          </p:nvPr>
        </p:nvSpPr>
        <p:spPr>
          <a:xfrm>
            <a:off x="755968" y="5078579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4646748e1c_0_166:notes"/>
          <p:cNvSpPr/>
          <p:nvPr>
            <p:ph idx="2" type="sldImg"/>
          </p:nvPr>
        </p:nvSpPr>
        <p:spPr>
          <a:xfrm>
            <a:off x="1260194" y="801859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14646748e1c_0_166:notes"/>
          <p:cNvSpPr txBox="1"/>
          <p:nvPr>
            <p:ph idx="1" type="body"/>
          </p:nvPr>
        </p:nvSpPr>
        <p:spPr>
          <a:xfrm>
            <a:off x="755968" y="5078579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16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18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ed74ec987_0_44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13ed74ec987_0_44:notes"/>
          <p:cNvSpPr/>
          <p:nvPr>
            <p:ph idx="2" type="sldImg"/>
          </p:nvPr>
        </p:nvSpPr>
        <p:spPr>
          <a:xfrm>
            <a:off x="419982" y="801885"/>
            <a:ext cx="67197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ed74ec987_0_84:notes"/>
          <p:cNvSpPr/>
          <p:nvPr>
            <p:ph idx="2" type="sldImg"/>
          </p:nvPr>
        </p:nvSpPr>
        <p:spPr>
          <a:xfrm>
            <a:off x="1260194" y="801859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3ed74ec987_0_84:notes"/>
          <p:cNvSpPr txBox="1"/>
          <p:nvPr>
            <p:ph idx="1" type="body"/>
          </p:nvPr>
        </p:nvSpPr>
        <p:spPr>
          <a:xfrm>
            <a:off x="755968" y="5078579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74c986c9e_0_145:notes"/>
          <p:cNvSpPr/>
          <p:nvPr>
            <p:ph idx="2" type="sldImg"/>
          </p:nvPr>
        </p:nvSpPr>
        <p:spPr>
          <a:xfrm>
            <a:off x="1260194" y="801859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374c986c9e_0_145:notes"/>
          <p:cNvSpPr txBox="1"/>
          <p:nvPr>
            <p:ph idx="1" type="body"/>
          </p:nvPr>
        </p:nvSpPr>
        <p:spPr>
          <a:xfrm>
            <a:off x="755968" y="5078579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646748e1c_0_5:notes"/>
          <p:cNvSpPr/>
          <p:nvPr>
            <p:ph idx="2" type="sldImg"/>
          </p:nvPr>
        </p:nvSpPr>
        <p:spPr>
          <a:xfrm>
            <a:off x="1260194" y="801859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4646748e1c_0_5:notes"/>
          <p:cNvSpPr txBox="1"/>
          <p:nvPr>
            <p:ph idx="1" type="body"/>
          </p:nvPr>
        </p:nvSpPr>
        <p:spPr>
          <a:xfrm>
            <a:off x="755968" y="5078579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646748e1c_0_14:notes"/>
          <p:cNvSpPr/>
          <p:nvPr>
            <p:ph idx="2" type="sldImg"/>
          </p:nvPr>
        </p:nvSpPr>
        <p:spPr>
          <a:xfrm>
            <a:off x="1260194" y="801859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4646748e1c_0_14:notes"/>
          <p:cNvSpPr txBox="1"/>
          <p:nvPr>
            <p:ph idx="1" type="body"/>
          </p:nvPr>
        </p:nvSpPr>
        <p:spPr>
          <a:xfrm>
            <a:off x="755968" y="5078579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46748e1c_0_24:notes"/>
          <p:cNvSpPr/>
          <p:nvPr>
            <p:ph idx="2" type="sldImg"/>
          </p:nvPr>
        </p:nvSpPr>
        <p:spPr>
          <a:xfrm>
            <a:off x="1260194" y="801859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4646748e1c_0_24:notes"/>
          <p:cNvSpPr txBox="1"/>
          <p:nvPr>
            <p:ph idx="1" type="body"/>
          </p:nvPr>
        </p:nvSpPr>
        <p:spPr>
          <a:xfrm>
            <a:off x="755968" y="5078579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4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4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4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4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4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4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4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ed74ec987_0_5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3ed74ec987_0_5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3ed74ec987_0_5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ed74ec987_0_60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3ed74ec987_0_6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13ed74ec987_0_6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3ed74ec987_0_6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ed74ec987_0_65"/>
          <p:cNvSpPr txBox="1"/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13ed74ec987_0_6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3ed74ec987_0_6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13ed74ec987_0_6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13ed74ec987_0_6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ed74ec987_0_71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13ed74ec987_0_71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13ed74ec987_0_7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3ed74ec987_0_7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13ed74ec987_0_7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ed74ec987_0_77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13ed74ec987_0_77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13ed74ec987_0_77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3ed74ec987_0_7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13ed74ec987_0_7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13ed74ec987_0_7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5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5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5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5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5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5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5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5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5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5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5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5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5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5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5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5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5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20" y="209520"/>
            <a:ext cx="812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/>
          <p:nvPr/>
        </p:nvSpPr>
        <p:spPr>
          <a:xfrm>
            <a:off x="0" y="0"/>
            <a:ext cx="9142200" cy="465192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840" y="572040"/>
            <a:ext cx="205560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20" y="209520"/>
            <a:ext cx="812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560" y="546120"/>
            <a:ext cx="3258000" cy="403236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/>
          <p:nvPr/>
        </p:nvSpPr>
        <p:spPr>
          <a:xfrm>
            <a:off x="971640" y="1260720"/>
            <a:ext cx="255096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560" y="546120"/>
            <a:ext cx="3258000" cy="4032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1"/>
          <p:cNvSpPr/>
          <p:nvPr/>
        </p:nvSpPr>
        <p:spPr>
          <a:xfrm>
            <a:off x="971640" y="1260720"/>
            <a:ext cx="255096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ed74ec987_0_49"/>
          <p:cNvSpPr/>
          <p:nvPr/>
        </p:nvSpPr>
        <p:spPr>
          <a:xfrm>
            <a:off x="7929733" y="209483"/>
            <a:ext cx="813900" cy="2172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3ed74ec987_0_49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g13ed74ec987_0_49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g13ed74ec987_0_4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g13ed74ec987_0_4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g13ed74ec987_0_4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20" y="209520"/>
            <a:ext cx="812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/>
          <p:nvPr/>
        </p:nvSpPr>
        <p:spPr>
          <a:xfrm>
            <a:off x="-360" y="0"/>
            <a:ext cx="9142200" cy="514188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840" y="303480"/>
            <a:ext cx="907920" cy="2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0" y="0"/>
            <a:ext cx="9142200" cy="514188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360" y="210240"/>
            <a:ext cx="81180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hyperlink" Target="http://www.tylervigen.com/spurious-correlations" TargetMode="External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"/>
          <p:cNvSpPr/>
          <p:nvPr/>
        </p:nvSpPr>
        <p:spPr>
          <a:xfrm>
            <a:off x="555120" y="2115000"/>
            <a:ext cx="6893640" cy="1170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20" y="0"/>
            <a:ext cx="1354680" cy="157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"/>
          <p:cNvSpPr/>
          <p:nvPr/>
        </p:nvSpPr>
        <p:spPr>
          <a:xfrm>
            <a:off x="1157040" y="716040"/>
            <a:ext cx="1653840" cy="13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"/>
          <p:cNvSpPr/>
          <p:nvPr/>
        </p:nvSpPr>
        <p:spPr>
          <a:xfrm>
            <a:off x="6616800" y="401256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646748e1c_0_43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4646748e1c_0_43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4646748e1c_0_43"/>
          <p:cNvSpPr txBox="1"/>
          <p:nvPr/>
        </p:nvSpPr>
        <p:spPr>
          <a:xfrm>
            <a:off x="260275" y="77025"/>
            <a:ext cx="50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Correlation vs Causation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g14646748e1c_0_43"/>
          <p:cNvSpPr txBox="1"/>
          <p:nvPr/>
        </p:nvSpPr>
        <p:spPr>
          <a:xfrm>
            <a:off x="57150" y="690880"/>
            <a:ext cx="90825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In the EDA exercise, it is very important to note that although some numerical variables can sometimes be highly correlated, there may not be a cause of any relationship between them.</a:t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The correlation does not imply causation. We can see that the number of people who drowned by falling into a pool is not related to movies starring Nicolas Cage. </a:t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However, if you observe the plot below, you will notice a very high correlation between them, as both the plots follow almost the same path.</a:t>
            </a:r>
            <a:endParaRPr sz="1700"/>
          </a:p>
        </p:txBody>
      </p:sp>
      <p:pic>
        <p:nvPicPr>
          <p:cNvPr id="292" name="Google Shape;292;g14646748e1c_0_43"/>
          <p:cNvPicPr preferRelativeResize="0"/>
          <p:nvPr/>
        </p:nvPicPr>
        <p:blipFill rotWithShape="1">
          <a:blip r:embed="rId4">
            <a:alphaModFix/>
          </a:blip>
          <a:srcRect b="7061" l="2729" r="4419" t="8063"/>
          <a:stretch/>
        </p:blipFill>
        <p:spPr>
          <a:xfrm>
            <a:off x="2377138" y="3092400"/>
            <a:ext cx="4747325" cy="20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46748e1c_0_5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4646748e1c_0_54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4646748e1c_0_54"/>
          <p:cNvSpPr txBox="1"/>
          <p:nvPr/>
        </p:nvSpPr>
        <p:spPr>
          <a:xfrm>
            <a:off x="260275" y="77025"/>
            <a:ext cx="50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Correlation vs Causation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g14646748e1c_0_54"/>
          <p:cNvSpPr txBox="1"/>
          <p:nvPr/>
        </p:nvSpPr>
        <p:spPr>
          <a:xfrm>
            <a:off x="57150" y="690880"/>
            <a:ext cx="90825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 Similarly, in the example below, it is obvious that the per capita cheese consumption has no relation with people dying from being tangled in bedsheets. However, the plot shows a high correlation between them.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For more such compelling examples, where causation and correlation are not related, you can refer to </a:t>
            </a:r>
            <a:r>
              <a:rPr lang="en-IN" sz="1700" u="sng">
                <a:solidFill>
                  <a:schemeClr val="hlink"/>
                </a:solidFill>
                <a:hlinkClick r:id="rId4"/>
              </a:rPr>
              <a:t>this link</a:t>
            </a:r>
            <a:r>
              <a:rPr lang="en-IN" sz="1700"/>
              <a:t>.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01" name="Google Shape;301;g14646748e1c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6925" y="1568080"/>
            <a:ext cx="50101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646748e1c_0_68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4646748e1c_0_68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4646748e1c_0_68"/>
          <p:cNvSpPr txBox="1"/>
          <p:nvPr/>
        </p:nvSpPr>
        <p:spPr>
          <a:xfrm>
            <a:off x="260275" y="77025"/>
            <a:ext cx="50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Numerical-Categorical Analysis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9" name="Google Shape;309;g14646748e1c_0_68"/>
          <p:cNvSpPr txBox="1"/>
          <p:nvPr/>
        </p:nvSpPr>
        <p:spPr>
          <a:xfrm>
            <a:off x="57150" y="690880"/>
            <a:ext cx="9082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Now, we will learn about the associations between numerical and categorical variables and how to apply this analysis to the same bank marketing dataset. </a:t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From the dataset, you saw how the salary variable varied with respect to the response variable. Their mean and median are the same, as shown in the image below.</a:t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10" name="Google Shape;310;g14646748e1c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3700" y="2377780"/>
            <a:ext cx="32766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646748e1c_0_80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4646748e1c_0_8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4646748e1c_0_80"/>
          <p:cNvSpPr txBox="1"/>
          <p:nvPr/>
        </p:nvSpPr>
        <p:spPr>
          <a:xfrm>
            <a:off x="260275" y="77025"/>
            <a:ext cx="50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Numerical-Categorical Analysis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g14646748e1c_0_80"/>
          <p:cNvSpPr txBox="1"/>
          <p:nvPr/>
        </p:nvSpPr>
        <p:spPr>
          <a:xfrm>
            <a:off x="57150" y="690880"/>
            <a:ext cx="90825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However, a very different picture emerges when you plot a boxplot. The interquartile range for customers who gave a positive response is on the higher salary side. </a:t>
            </a:r>
            <a:endParaRPr sz="17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This is actually true, because people who have higher salaries are more likely to invest in term deposits.</a:t>
            </a:r>
            <a:endParaRPr sz="1700"/>
          </a:p>
        </p:txBody>
      </p:sp>
      <p:pic>
        <p:nvPicPr>
          <p:cNvPr id="319" name="Google Shape;319;g14646748e1c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2975" y="2145555"/>
            <a:ext cx="32956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46748e1c_0_90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4646748e1c_0_9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4646748e1c_0_90"/>
          <p:cNvSpPr txBox="1"/>
          <p:nvPr/>
        </p:nvSpPr>
        <p:spPr>
          <a:xfrm>
            <a:off x="260275" y="77025"/>
            <a:ext cx="50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Numerical-Categorical Analysis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g14646748e1c_0_90"/>
          <p:cNvSpPr txBox="1"/>
          <p:nvPr/>
        </p:nvSpPr>
        <p:spPr>
          <a:xfrm>
            <a:off x="57150" y="690880"/>
            <a:ext cx="90825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We can also observe that the balance vs response graph does not make any sense at first glance. </a:t>
            </a:r>
            <a:endParaRPr sz="1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Sometimes only a boxplot is not sufficient to draw insights because of high concentration of data and/or higher values in the data set; for example, the balance variable.</a:t>
            </a:r>
            <a:endParaRPr sz="1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In such cases, it is a good practice to analyse the data using mean, median or quartiles. </a:t>
            </a:r>
            <a:endParaRPr sz="1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We can see that the mean and median values of the balance variable are higher for customers who gave a positive response, which is again true because people with higher bank balance are more likely to invest in term deposits.</a:t>
            </a:r>
            <a:endParaRPr sz="1600"/>
          </a:p>
        </p:txBody>
      </p:sp>
      <p:pic>
        <p:nvPicPr>
          <p:cNvPr id="328" name="Google Shape;328;g14646748e1c_0_90"/>
          <p:cNvPicPr preferRelativeResize="0"/>
          <p:nvPr/>
        </p:nvPicPr>
        <p:blipFill rotWithShape="1">
          <a:blip r:embed="rId4">
            <a:alphaModFix/>
          </a:blip>
          <a:srcRect b="-3659" l="-3659" r="0" t="0"/>
          <a:stretch/>
        </p:blipFill>
        <p:spPr>
          <a:xfrm>
            <a:off x="3267463" y="1995263"/>
            <a:ext cx="2609075" cy="16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4646748e1c_0_100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4646748e1c_0_10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4646748e1c_0_100"/>
          <p:cNvSpPr txBox="1"/>
          <p:nvPr/>
        </p:nvSpPr>
        <p:spPr>
          <a:xfrm>
            <a:off x="260275" y="77025"/>
            <a:ext cx="50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Categorical - Categorical Analysis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Google Shape;336;g14646748e1c_0_100"/>
          <p:cNvSpPr txBox="1"/>
          <p:nvPr/>
        </p:nvSpPr>
        <p:spPr>
          <a:xfrm>
            <a:off x="57150" y="690880"/>
            <a:ext cx="90825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We will now learn about the associations between two categorical variables in bivariate analysis. </a:t>
            </a:r>
            <a:endParaRPr sz="1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Statistical analysis is essential for numerical variables. It includes different metrics like mean, median, mode, quantiles and boxplots. </a:t>
            </a:r>
            <a:endParaRPr sz="1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Let’s learn how to analyse categorical variables using graphs and charts and derive maximum insights from them. </a:t>
            </a:r>
            <a:endParaRPr sz="1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We will see that the positive response of customers to opening a term deposit with the bank increases with the education level. </a:t>
            </a:r>
            <a:endParaRPr sz="1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From this, you can infer that the bank should contact people with higher education levels to effectively increase the positive response for opening a term deposit.</a:t>
            </a:r>
            <a:endParaRPr sz="1600"/>
          </a:p>
        </p:txBody>
      </p:sp>
      <p:pic>
        <p:nvPicPr>
          <p:cNvPr id="337" name="Google Shape;337;g14646748e1c_0_100"/>
          <p:cNvPicPr preferRelativeResize="0"/>
          <p:nvPr/>
        </p:nvPicPr>
        <p:blipFill rotWithShape="1">
          <a:blip r:embed="rId4">
            <a:alphaModFix/>
          </a:blip>
          <a:srcRect b="8300" l="0" r="0" t="5596"/>
          <a:stretch/>
        </p:blipFill>
        <p:spPr>
          <a:xfrm>
            <a:off x="3291081" y="4208950"/>
            <a:ext cx="2919444" cy="9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646748e1c_0_115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4646748e1c_0_11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4646748e1c_0_115"/>
          <p:cNvSpPr txBox="1"/>
          <p:nvPr/>
        </p:nvSpPr>
        <p:spPr>
          <a:xfrm>
            <a:off x="260275" y="77025"/>
            <a:ext cx="50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Categorical - Categorical Analysis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5" name="Google Shape;345;g14646748e1c_0_115"/>
          <p:cNvSpPr txBox="1"/>
          <p:nvPr/>
        </p:nvSpPr>
        <p:spPr>
          <a:xfrm>
            <a:off x="57150" y="690880"/>
            <a:ext cx="9082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Also, based on marital status analysis, you can infer that single individuals have a higher positive response rate. </a:t>
            </a:r>
            <a:endParaRPr sz="17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This could be due to various reasons: one reason could be that compared with other categories of customers, single individuals have the available income to deposit in long-term savings accounts (term deposit). Hence, the campaign should target single customers.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46" name="Google Shape;346;g14646748e1c_0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363" y="2617180"/>
            <a:ext cx="33432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646748e1c_0_125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4646748e1c_0_12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4646748e1c_0_125"/>
          <p:cNvSpPr txBox="1"/>
          <p:nvPr/>
        </p:nvSpPr>
        <p:spPr>
          <a:xfrm>
            <a:off x="260275" y="77025"/>
            <a:ext cx="50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Categorical - Categorical Analysis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4" name="Google Shape;354;g14646748e1c_0_125"/>
          <p:cNvSpPr txBox="1"/>
          <p:nvPr/>
        </p:nvSpPr>
        <p:spPr>
          <a:xfrm>
            <a:off x="57150" y="690880"/>
            <a:ext cx="90825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Another very interesting inference is that people who have not purchased any housing or personal loan are more likely to open a term deposit account with the bank. </a:t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This might be true, because people who have already availed loans may not have the necessary funds to invest in a term deposit.</a:t>
            </a:r>
            <a:endParaRPr sz="1700"/>
          </a:p>
        </p:txBody>
      </p:sp>
      <p:pic>
        <p:nvPicPr>
          <p:cNvPr id="355" name="Google Shape;355;g14646748e1c_0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825" y="2291330"/>
            <a:ext cx="31051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4646748e1c_0_135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4646748e1c_0_13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4646748e1c_0_135"/>
          <p:cNvSpPr txBox="1"/>
          <p:nvPr/>
        </p:nvSpPr>
        <p:spPr>
          <a:xfrm>
            <a:off x="260275" y="77025"/>
            <a:ext cx="50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Categorical - Categorical Analysis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3" name="Google Shape;363;g14646748e1c_0_135"/>
          <p:cNvSpPr txBox="1"/>
          <p:nvPr/>
        </p:nvSpPr>
        <p:spPr>
          <a:xfrm>
            <a:off x="57150" y="690880"/>
            <a:ext cx="90825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Now, let’s study the association between the age variable and response rate.</a:t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So, age group analysis showed that people in the age group of 60+ or &lt;30 are more likely to respond positively. </a:t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It may be true for older people since they want to invest through more secure investment methods such as term deposits to have a secure old age.</a:t>
            </a:r>
            <a:endParaRPr sz="1700"/>
          </a:p>
        </p:txBody>
      </p:sp>
      <p:pic>
        <p:nvPicPr>
          <p:cNvPr id="364" name="Google Shape;364;g14646748e1c_0_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200" y="2767180"/>
            <a:ext cx="4393598" cy="222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4646748e1c_0_146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4646748e1c_0_146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4646748e1c_0_146"/>
          <p:cNvSpPr txBox="1"/>
          <p:nvPr/>
        </p:nvSpPr>
        <p:spPr>
          <a:xfrm>
            <a:off x="260275" y="77025"/>
            <a:ext cx="50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Multivariate Analysis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2" name="Google Shape;372;g14646748e1c_0_146"/>
          <p:cNvSpPr txBox="1"/>
          <p:nvPr/>
        </p:nvSpPr>
        <p:spPr>
          <a:xfrm>
            <a:off x="57150" y="690880"/>
            <a:ext cx="90825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Now, let’s analyse two variables simultaneously. One of the key features of multivariate analysis is that it gives you a precise idea about the various elements since you are now combining multiple variables to visualise the data set. </a:t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We performed a three-variable analysis between education, marital status and response. </a:t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You can see that people who are married and who have completed just their primary education are least likely to give a positive response on term deposits. </a:t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This can be explained by the fact that people educated only up to the primary level are not aware of the benefits of term investments. </a:t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Also, married individuals need money to fulfil their daily needs, and they require cash on hand to buy the daily essentials; hence, they will not prefer investing in term deposits.</a:t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"/>
          <p:cNvPicPr preferRelativeResize="0"/>
          <p:nvPr/>
        </p:nvPicPr>
        <p:blipFill rotWithShape="1">
          <a:blip r:embed="rId3">
            <a:alphaModFix/>
          </a:blip>
          <a:srcRect b="7700" l="0" r="0" t="7700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"/>
          <p:cNvSpPr/>
          <p:nvPr/>
        </p:nvSpPr>
        <p:spPr>
          <a:xfrm>
            <a:off x="6467400" y="476712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040" y="0"/>
            <a:ext cx="3258000" cy="403992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"/>
          <p:cNvSpPr/>
          <p:nvPr/>
        </p:nvSpPr>
        <p:spPr>
          <a:xfrm>
            <a:off x="764467" y="210255"/>
            <a:ext cx="29991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Module Name: </a:t>
            </a:r>
            <a:r>
              <a:rPr b="0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EDA &amp; Statistics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EDA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EDA - Day - </a:t>
            </a:r>
            <a:r>
              <a:rPr lang="en-I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360" y="210240"/>
            <a:ext cx="811800" cy="21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646748e1c_0_166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14646748e1c_0_166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4646748e1c_0_166"/>
          <p:cNvSpPr txBox="1"/>
          <p:nvPr/>
        </p:nvSpPr>
        <p:spPr>
          <a:xfrm>
            <a:off x="260275" y="77025"/>
            <a:ext cx="50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Multivariate Analysis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0" name="Google Shape;380;g14646748e1c_0_166"/>
          <p:cNvSpPr txBox="1"/>
          <p:nvPr/>
        </p:nvSpPr>
        <p:spPr>
          <a:xfrm>
            <a:off x="57150" y="690880"/>
            <a:ext cx="90825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We can see that the married–blue-collar, or married–entrepreneur and married–housemaid combinations are least likely to go for term deposits. </a:t>
            </a:r>
            <a:endParaRPr sz="17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The highest rate of positive responses came from students with single marital status. The bank should, therefore, consider these aspects before taking any decision.</a:t>
            </a:r>
            <a:endParaRPr sz="1700"/>
          </a:p>
        </p:txBody>
      </p:sp>
      <p:pic>
        <p:nvPicPr>
          <p:cNvPr id="381" name="Google Shape;381;g14646748e1c_0_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7700" y="2228205"/>
            <a:ext cx="35814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6"/>
          <p:cNvSpPr/>
          <p:nvPr/>
        </p:nvSpPr>
        <p:spPr>
          <a:xfrm>
            <a:off x="6467400" y="476712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6"/>
          <p:cNvSpPr/>
          <p:nvPr/>
        </p:nvSpPr>
        <p:spPr>
          <a:xfrm>
            <a:off x="638280" y="654840"/>
            <a:ext cx="443052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Takeaway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6"/>
          <p:cNvSpPr/>
          <p:nvPr/>
        </p:nvSpPr>
        <p:spPr>
          <a:xfrm>
            <a:off x="3029040" y="4767120"/>
            <a:ext cx="308448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Certification Program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6"/>
          <p:cNvSpPr txBox="1"/>
          <p:nvPr/>
        </p:nvSpPr>
        <p:spPr>
          <a:xfrm>
            <a:off x="770825" y="1589825"/>
            <a:ext cx="51576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Numeric - Numeric Analysis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Correlation vs Causation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Numerical - Categorical Analysis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Categorical - Categorical Analysis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Multivariate Analysis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555120" y="2115000"/>
            <a:ext cx="6893640" cy="1170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20" y="0"/>
            <a:ext cx="1354680" cy="157572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8"/>
          <p:cNvSpPr/>
          <p:nvPr/>
        </p:nvSpPr>
        <p:spPr>
          <a:xfrm>
            <a:off x="1157040" y="716040"/>
            <a:ext cx="1653840" cy="13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8"/>
          <p:cNvSpPr/>
          <p:nvPr/>
        </p:nvSpPr>
        <p:spPr>
          <a:xfrm>
            <a:off x="6616800" y="401256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ed74ec987_0_4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cronym-eda-exploratory-data-analysis-600w-352982963" id="232" name="Google Shape;232;g13ed74ec987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50"/>
            <a:ext cx="9144000" cy="51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/>
          <p:nvPr/>
        </p:nvSpPr>
        <p:spPr>
          <a:xfrm>
            <a:off x="6467400" y="476712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638280" y="654840"/>
            <a:ext cx="443052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"/>
          <p:cNvSpPr/>
          <p:nvPr/>
        </p:nvSpPr>
        <p:spPr>
          <a:xfrm>
            <a:off x="3029040" y="4767120"/>
            <a:ext cx="308448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Certification Program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"/>
          <p:cNvSpPr txBox="1"/>
          <p:nvPr/>
        </p:nvSpPr>
        <p:spPr>
          <a:xfrm>
            <a:off x="770825" y="1589825"/>
            <a:ext cx="51576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Numeric - Numeric Analysis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Correlation vs Causation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Numerical - Categorical Analysis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Categorical - Categorical Analysis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Multivariate Analysis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ed74ec987_0_8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3ed74ec987_0_84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3ed74ec987_0_84"/>
          <p:cNvSpPr txBox="1"/>
          <p:nvPr/>
        </p:nvSpPr>
        <p:spPr>
          <a:xfrm>
            <a:off x="260275" y="77025"/>
            <a:ext cx="42264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Revision</a:t>
            </a:r>
            <a:endParaRPr b="0" i="0" sz="24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g13ed74ec987_0_84"/>
          <p:cNvSpPr txBox="1"/>
          <p:nvPr/>
        </p:nvSpPr>
        <p:spPr>
          <a:xfrm>
            <a:off x="57150" y="1376680"/>
            <a:ext cx="9082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previous session, we learnt about: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IN" sz="1800"/>
              <a:t>Introduction to Univariate Analysis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IN" sz="1800"/>
              <a:t>Categorical Unordered Univariate Analysis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IN" sz="1800"/>
              <a:t>Categorical Ordered Univariate Analysis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IN" sz="1800"/>
              <a:t>Statistics on Numerical Features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74c986c9e_0_145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374c986c9e_0_14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374c986c9e_0_145"/>
          <p:cNvSpPr txBox="1"/>
          <p:nvPr/>
        </p:nvSpPr>
        <p:spPr>
          <a:xfrm>
            <a:off x="260275" y="77025"/>
            <a:ext cx="50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Numerical-Numerical Analysis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g1374c986c9e_0_145"/>
          <p:cNvSpPr txBox="1"/>
          <p:nvPr/>
        </p:nvSpPr>
        <p:spPr>
          <a:xfrm>
            <a:off x="57150" y="690880"/>
            <a:ext cx="90825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We will learn how to analyse two numerical variables using the bank marketing dataset. </a:t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There are multiple tools to analyse numerical variables. We will learn about the different tools and plots that are helpful for extracting insights using numerical variables from a data set.</a:t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A very important concept is the correlation coefficient. The correlation coefficient depicts only a linear relationship between numerical variables; it does not depict any other relationship. 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A zero correlation does not imply that there is no relationship between variables; it merely indicates that there will be no linear relationship between them. </a:t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Also, there can be a negative or positive correlation between variables. A negative correlation means that if the value of one variable increases, the value of the other decreases, whereas it is the opposite for a positive correlation.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6748e1c_0_5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4646748e1c_0_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4646748e1c_0_5"/>
          <p:cNvSpPr txBox="1"/>
          <p:nvPr/>
        </p:nvSpPr>
        <p:spPr>
          <a:xfrm>
            <a:off x="260275" y="77025"/>
            <a:ext cx="50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Numerical-Numerical Analysis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g14646748e1c_0_5"/>
          <p:cNvSpPr txBox="1"/>
          <p:nvPr/>
        </p:nvSpPr>
        <p:spPr>
          <a:xfrm>
            <a:off x="57150" y="690880"/>
            <a:ext cx="90825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The higher the value (absolute value) of the coefficient of correlation between numerical variables, the higher the linear relation between them.</a:t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From the correlation matrix below, you can observe that petal length has a high correlation with sepal length – a correlation coefficient of 0.87. Also, there is a very high correlation coefficient of 0.96 between petal width and petal length.</a:t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65" name="Google Shape;265;g14646748e1c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775" y="2408650"/>
            <a:ext cx="4186449" cy="26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46748e1c_0_1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4646748e1c_0_14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4646748e1c_0_14"/>
          <p:cNvSpPr txBox="1"/>
          <p:nvPr/>
        </p:nvSpPr>
        <p:spPr>
          <a:xfrm>
            <a:off x="260275" y="77025"/>
            <a:ext cx="50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Numerical-Numerical Analysis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g14646748e1c_0_14"/>
          <p:cNvSpPr txBox="1"/>
          <p:nvPr/>
        </p:nvSpPr>
        <p:spPr>
          <a:xfrm>
            <a:off x="57150" y="690880"/>
            <a:ext cx="9082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However, the correlation matrix has its own limitations where you cannot see the exact distribution of a variable with another numeric variable. </a:t>
            </a:r>
            <a:endParaRPr sz="17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To solve this problem, we use pair plots. Pair plots are scatter plots of all numeric variables in a data set. It shows the exact variation of one variable with respect to other variables. </a:t>
            </a:r>
            <a:endParaRPr sz="17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You can observe how one variable is varying with respect to another in the image below.</a:t>
            </a:r>
            <a:endParaRPr sz="1700"/>
          </a:p>
        </p:txBody>
      </p:sp>
      <p:pic>
        <p:nvPicPr>
          <p:cNvPr id="274" name="Google Shape;274;g14646748e1c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163" y="2876675"/>
            <a:ext cx="4464476" cy="22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646748e1c_0_2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4646748e1c_0_24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4646748e1c_0_24"/>
          <p:cNvSpPr txBox="1"/>
          <p:nvPr/>
        </p:nvSpPr>
        <p:spPr>
          <a:xfrm>
            <a:off x="260275" y="77025"/>
            <a:ext cx="500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Numerical-Numerical Analysis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g14646748e1c_0_24"/>
          <p:cNvSpPr txBox="1"/>
          <p:nvPr/>
        </p:nvSpPr>
        <p:spPr>
          <a:xfrm>
            <a:off x="57150" y="690880"/>
            <a:ext cx="90825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Now, refer to the image below and observe how there is no correlation between these variables.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IN" sz="1700">
                <a:solidFill>
                  <a:schemeClr val="dk1"/>
                </a:solidFill>
              </a:rPr>
              <a:t>A high correlation coefficient does not imply that there will be a correlation with another numeric variable every time because there can be no causation between them. 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IN" sz="1700">
                <a:solidFill>
                  <a:schemeClr val="dk1"/>
                </a:solidFill>
              </a:rPr>
              <a:t>There may be cases when you will see a high correlation coefficient between two variables, but there is no relation between them. </a:t>
            </a:r>
            <a:endParaRPr sz="1700"/>
          </a:p>
        </p:txBody>
      </p:sp>
      <p:pic>
        <p:nvPicPr>
          <p:cNvPr id="283" name="Google Shape;283;g14646748e1c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263" y="1074850"/>
            <a:ext cx="2754275" cy="24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F4333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