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1" r:id="rId4"/>
    <p:sldMasterId id="2147483674" r:id="rId5"/>
    <p:sldMasterId id="214748368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y="5143500" cx="9144000"/>
  <p:notesSz cx="7559675" cy="10691800"/>
  <p:embeddedFontLst>
    <p:embeddedFont>
      <p:font typeface="Proxima Nova"/>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5" roundtripDataSignature="AMtx7mgIS3otZ07naE9YUDgXzWIiICyR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font" Target="fonts/ProximaNova-bold.fntdata"/><Relationship Id="rId41" Type="http://schemas.openxmlformats.org/officeDocument/2006/relationships/font" Target="fonts/ProximaNova-regular.fntdata"/><Relationship Id="rId22" Type="http://schemas.openxmlformats.org/officeDocument/2006/relationships/slide" Target="slides/slide15.xml"/><Relationship Id="rId44" Type="http://schemas.openxmlformats.org/officeDocument/2006/relationships/font" Target="fonts/ProximaNova-boldItalic.fntdata"/><Relationship Id="rId21" Type="http://schemas.openxmlformats.org/officeDocument/2006/relationships/slide" Target="slides/slide14.xml"/><Relationship Id="rId43" Type="http://schemas.openxmlformats.org/officeDocument/2006/relationships/font" Target="fonts/ProximaNova-italic.fntdata"/><Relationship Id="rId24" Type="http://schemas.openxmlformats.org/officeDocument/2006/relationships/slide" Target="slides/slide17.xml"/><Relationship Id="rId23" Type="http://schemas.openxmlformats.org/officeDocument/2006/relationships/slide" Target="slides/slide16.xml"/><Relationship Id="rId45"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76600" cy="5365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281488" y="0"/>
            <a:ext cx="3276600" cy="53657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155238"/>
            <a:ext cx="3276600" cy="5365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p1: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634f2dc888_0_37:notes"/>
          <p:cNvSpPr txBox="1"/>
          <p:nvPr>
            <p:ph idx="1" type="body"/>
          </p:nvPr>
        </p:nvSpPr>
        <p:spPr>
          <a:xfrm>
            <a:off x="755968" y="5078579"/>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85" name="Google Shape;285;g1634f2dc888_0_37: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634f2dc888_0_44:notes"/>
          <p:cNvSpPr txBox="1"/>
          <p:nvPr>
            <p:ph idx="1" type="body"/>
          </p:nvPr>
        </p:nvSpPr>
        <p:spPr>
          <a:xfrm>
            <a:off x="755968" y="5078579"/>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93" name="Google Shape;293;g1634f2dc888_0_44: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634f2dc888_0_51:notes"/>
          <p:cNvSpPr txBox="1"/>
          <p:nvPr>
            <p:ph idx="1" type="body"/>
          </p:nvPr>
        </p:nvSpPr>
        <p:spPr>
          <a:xfrm>
            <a:off x="755968" y="5078579"/>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301" name="Google Shape;301;g1634f2dc888_0_51: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634f2dc888_0_58:notes"/>
          <p:cNvSpPr txBox="1"/>
          <p:nvPr>
            <p:ph idx="1" type="body"/>
          </p:nvPr>
        </p:nvSpPr>
        <p:spPr>
          <a:xfrm>
            <a:off x="755968" y="5078579"/>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309" name="Google Shape;309;g1634f2dc888_0_58: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634f2dc888_0_65:notes"/>
          <p:cNvSpPr txBox="1"/>
          <p:nvPr>
            <p:ph idx="1" type="body"/>
          </p:nvPr>
        </p:nvSpPr>
        <p:spPr>
          <a:xfrm>
            <a:off x="755968" y="5078579"/>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317" name="Google Shape;317;g1634f2dc888_0_65: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634f2dc888_0_74:notes"/>
          <p:cNvSpPr txBox="1"/>
          <p:nvPr>
            <p:ph idx="1" type="body"/>
          </p:nvPr>
        </p:nvSpPr>
        <p:spPr>
          <a:xfrm>
            <a:off x="755968" y="5078579"/>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327" name="Google Shape;327;g1634f2dc888_0_74: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634f2dc888_0_81:notes"/>
          <p:cNvSpPr txBox="1"/>
          <p:nvPr>
            <p:ph idx="1" type="body"/>
          </p:nvPr>
        </p:nvSpPr>
        <p:spPr>
          <a:xfrm>
            <a:off x="755968" y="5078579"/>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335" name="Google Shape;335;g1634f2dc888_0_81: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634f2dc888_0_88:notes"/>
          <p:cNvSpPr txBox="1"/>
          <p:nvPr>
            <p:ph idx="1" type="body"/>
          </p:nvPr>
        </p:nvSpPr>
        <p:spPr>
          <a:xfrm>
            <a:off x="755968" y="5078579"/>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343" name="Google Shape;343;g1634f2dc888_0_88: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634f2dc888_0_95:notes"/>
          <p:cNvSpPr txBox="1"/>
          <p:nvPr>
            <p:ph idx="1" type="body"/>
          </p:nvPr>
        </p:nvSpPr>
        <p:spPr>
          <a:xfrm>
            <a:off x="755968" y="5078579"/>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351" name="Google Shape;351;g1634f2dc888_0_95: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634f2dc888_0_102:notes"/>
          <p:cNvSpPr txBox="1"/>
          <p:nvPr>
            <p:ph idx="1" type="body"/>
          </p:nvPr>
        </p:nvSpPr>
        <p:spPr>
          <a:xfrm>
            <a:off x="755968" y="5078579"/>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359" name="Google Shape;359;g1634f2dc888_0_102: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p2: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634f2dc888_0_109:notes"/>
          <p:cNvSpPr txBox="1"/>
          <p:nvPr>
            <p:ph idx="1" type="body"/>
          </p:nvPr>
        </p:nvSpPr>
        <p:spPr>
          <a:xfrm>
            <a:off x="755968" y="5078579"/>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367" name="Google Shape;367;g1634f2dc888_0_109: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634f2dc888_0_116:notes"/>
          <p:cNvSpPr txBox="1"/>
          <p:nvPr>
            <p:ph idx="1" type="body"/>
          </p:nvPr>
        </p:nvSpPr>
        <p:spPr>
          <a:xfrm>
            <a:off x="755968" y="5078579"/>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375" name="Google Shape;375;g1634f2dc888_0_116: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634f2dc888_0_123:notes"/>
          <p:cNvSpPr txBox="1"/>
          <p:nvPr>
            <p:ph idx="1" type="body"/>
          </p:nvPr>
        </p:nvSpPr>
        <p:spPr>
          <a:xfrm>
            <a:off x="755968" y="5078579"/>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383" name="Google Shape;383;g1634f2dc888_0_123: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634f2dc888_0_130:notes"/>
          <p:cNvSpPr txBox="1"/>
          <p:nvPr>
            <p:ph idx="1" type="body"/>
          </p:nvPr>
        </p:nvSpPr>
        <p:spPr>
          <a:xfrm>
            <a:off x="755968" y="5078579"/>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391" name="Google Shape;391;g1634f2dc888_0_130: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634f2dc888_0_137:notes"/>
          <p:cNvSpPr txBox="1"/>
          <p:nvPr>
            <p:ph idx="1" type="body"/>
          </p:nvPr>
        </p:nvSpPr>
        <p:spPr>
          <a:xfrm>
            <a:off x="755968" y="5078579"/>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399" name="Google Shape;399;g1634f2dc888_0_137: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634f2dc888_0_146:notes"/>
          <p:cNvSpPr txBox="1"/>
          <p:nvPr>
            <p:ph idx="1" type="body"/>
          </p:nvPr>
        </p:nvSpPr>
        <p:spPr>
          <a:xfrm>
            <a:off x="755968" y="5078579"/>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409" name="Google Shape;409;g1634f2dc888_0_146: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634f2dc888_0_153:notes"/>
          <p:cNvSpPr txBox="1"/>
          <p:nvPr>
            <p:ph idx="1" type="body"/>
          </p:nvPr>
        </p:nvSpPr>
        <p:spPr>
          <a:xfrm>
            <a:off x="755968" y="5078579"/>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417" name="Google Shape;417;g1634f2dc888_0_153: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634f2dc888_0_160:notes"/>
          <p:cNvSpPr txBox="1"/>
          <p:nvPr>
            <p:ph idx="1" type="body"/>
          </p:nvPr>
        </p:nvSpPr>
        <p:spPr>
          <a:xfrm>
            <a:off x="755968" y="5078579"/>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425" name="Google Shape;425;g1634f2dc888_0_160: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634f2dc888_0_167:notes"/>
          <p:cNvSpPr txBox="1"/>
          <p:nvPr>
            <p:ph idx="1" type="body"/>
          </p:nvPr>
        </p:nvSpPr>
        <p:spPr>
          <a:xfrm>
            <a:off x="755968" y="5078579"/>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433" name="Google Shape;433;g1634f2dc888_0_167: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634f2dc888_0_244:notes"/>
          <p:cNvSpPr txBox="1"/>
          <p:nvPr>
            <p:ph idx="1" type="body"/>
          </p:nvPr>
        </p:nvSpPr>
        <p:spPr>
          <a:xfrm>
            <a:off x="755968" y="5078579"/>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441" name="Google Shape;441;g1634f2dc888_0_244: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p4: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634f2dc888_0_181:notes"/>
          <p:cNvSpPr txBox="1"/>
          <p:nvPr>
            <p:ph idx="1" type="body"/>
          </p:nvPr>
        </p:nvSpPr>
        <p:spPr>
          <a:xfrm>
            <a:off x="755968" y="5078579"/>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449" name="Google Shape;449;g1634f2dc888_0_181: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634f2dc888_0_188:notes"/>
          <p:cNvSpPr txBox="1"/>
          <p:nvPr>
            <p:ph idx="1" type="body"/>
          </p:nvPr>
        </p:nvSpPr>
        <p:spPr>
          <a:xfrm>
            <a:off x="755968" y="5078579"/>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457" name="Google Shape;457;g1634f2dc888_0_188: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1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5" name="Google Shape;465;p16: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1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3" name="Google Shape;473;p18: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38cc26670d_0_150: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g138cc26670d_0_150:notes"/>
          <p:cNvSpPr txBox="1"/>
          <p:nvPr>
            <p:ph idx="1" type="body"/>
          </p:nvPr>
        </p:nvSpPr>
        <p:spPr>
          <a:xfrm>
            <a:off x="755968" y="5078579"/>
            <a:ext cx="6047700" cy="4811400"/>
          </a:xfrm>
          <a:prstGeom prst="rect">
            <a:avLst/>
          </a:prstGeom>
          <a:noFill/>
          <a:ln>
            <a:noFill/>
          </a:ln>
        </p:spPr>
        <p:txBody>
          <a:bodyPr anchorCtr="0" anchor="t" bIns="51400" lIns="102825" spcFirstLastPara="1" rIns="102825" wrap="square" tIns="51400">
            <a:noAutofit/>
          </a:bodyPr>
          <a:lstStyle/>
          <a:p>
            <a:pPr indent="0" lvl="0" marL="0" rtl="0" algn="l">
              <a:lnSpc>
                <a:spcPct val="100000"/>
              </a:lnSpc>
              <a:spcBef>
                <a:spcPts val="0"/>
              </a:spcBef>
              <a:spcAft>
                <a:spcPts val="0"/>
              </a:spcAft>
              <a:buSzPts val="1600"/>
              <a:buNone/>
            </a:pPr>
            <a:r>
              <a:t/>
            </a:r>
            <a:endParaRPr sz="11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634f2dc888_0_2:notes"/>
          <p:cNvSpPr txBox="1"/>
          <p:nvPr>
            <p:ph idx="1" type="body"/>
          </p:nvPr>
        </p:nvSpPr>
        <p:spPr>
          <a:xfrm>
            <a:off x="755968" y="5078579"/>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45" name="Google Shape;245;g1634f2dc888_0_2: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634f2dc888_0_9:notes"/>
          <p:cNvSpPr txBox="1"/>
          <p:nvPr>
            <p:ph idx="1" type="body"/>
          </p:nvPr>
        </p:nvSpPr>
        <p:spPr>
          <a:xfrm>
            <a:off x="755968" y="5078579"/>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53" name="Google Shape;253;g1634f2dc888_0_9: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634f2dc888_0_16:notes"/>
          <p:cNvSpPr txBox="1"/>
          <p:nvPr>
            <p:ph idx="1" type="body"/>
          </p:nvPr>
        </p:nvSpPr>
        <p:spPr>
          <a:xfrm>
            <a:off x="755968" y="5078579"/>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61" name="Google Shape;261;g1634f2dc888_0_16: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634f2dc888_0_23:notes"/>
          <p:cNvSpPr txBox="1"/>
          <p:nvPr>
            <p:ph idx="1" type="body"/>
          </p:nvPr>
        </p:nvSpPr>
        <p:spPr>
          <a:xfrm>
            <a:off x="755968" y="5078579"/>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69" name="Google Shape;269;g1634f2dc888_0_23: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634f2dc888_0_30:notes"/>
          <p:cNvSpPr txBox="1"/>
          <p:nvPr>
            <p:ph idx="1" type="body"/>
          </p:nvPr>
        </p:nvSpPr>
        <p:spPr>
          <a:xfrm>
            <a:off x="755968" y="5078579"/>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77" name="Google Shape;277;g1634f2dc888_0_30:notes"/>
          <p:cNvSpPr/>
          <p:nvPr>
            <p:ph idx="2" type="sldImg"/>
          </p:nvPr>
        </p:nvSpPr>
        <p:spPr>
          <a:xfrm>
            <a:off x="1260194" y="801859"/>
            <a:ext cx="5040000" cy="4009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5" name="Shape 45"/>
        <p:cNvGrpSpPr/>
        <p:nvPr/>
      </p:nvGrpSpPr>
      <p:grpSpPr>
        <a:xfrm>
          <a:off x="0" y="0"/>
          <a:ext cx="0" cy="0"/>
          <a:chOff x="0" y="0"/>
          <a:chExt cx="0" cy="0"/>
        </a:xfrm>
      </p:grpSpPr>
      <p:sp>
        <p:nvSpPr>
          <p:cNvPr id="46" name="Google Shape;46;p3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5"/>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5"/>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9" name="Shape 49"/>
        <p:cNvGrpSpPr/>
        <p:nvPr/>
      </p:nvGrpSpPr>
      <p:grpSpPr>
        <a:xfrm>
          <a:off x="0" y="0"/>
          <a:ext cx="0" cy="0"/>
          <a:chOff x="0" y="0"/>
          <a:chExt cx="0" cy="0"/>
        </a:xfrm>
      </p:grpSpPr>
      <p:sp>
        <p:nvSpPr>
          <p:cNvPr id="50" name="Google Shape;50;p3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6"/>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36"/>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6"/>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36"/>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5" name="Shape 55"/>
        <p:cNvGrpSpPr/>
        <p:nvPr/>
      </p:nvGrpSpPr>
      <p:grpSpPr>
        <a:xfrm>
          <a:off x="0" y="0"/>
          <a:ext cx="0" cy="0"/>
          <a:chOff x="0" y="0"/>
          <a:chExt cx="0" cy="0"/>
        </a:xfrm>
      </p:grpSpPr>
      <p:sp>
        <p:nvSpPr>
          <p:cNvPr id="56" name="Google Shape;56;p3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7"/>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37"/>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37"/>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37"/>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37"/>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37"/>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1" name="Shape 7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2" name="Shape 72"/>
        <p:cNvGrpSpPr/>
        <p:nvPr/>
      </p:nvGrpSpPr>
      <p:grpSpPr>
        <a:xfrm>
          <a:off x="0" y="0"/>
          <a:ext cx="0" cy="0"/>
          <a:chOff x="0" y="0"/>
          <a:chExt cx="0" cy="0"/>
        </a:xfrm>
      </p:grpSpPr>
      <p:sp>
        <p:nvSpPr>
          <p:cNvPr id="73" name="Google Shape;73;p3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8"/>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5" name="Shape 75"/>
        <p:cNvGrpSpPr/>
        <p:nvPr/>
      </p:nvGrpSpPr>
      <p:grpSpPr>
        <a:xfrm>
          <a:off x="0" y="0"/>
          <a:ext cx="0" cy="0"/>
          <a:chOff x="0" y="0"/>
          <a:chExt cx="0" cy="0"/>
        </a:xfrm>
      </p:grpSpPr>
      <p:sp>
        <p:nvSpPr>
          <p:cNvPr id="76" name="Google Shape;76;p3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9"/>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8" name="Shape 78"/>
        <p:cNvGrpSpPr/>
        <p:nvPr/>
      </p:nvGrpSpPr>
      <p:grpSpPr>
        <a:xfrm>
          <a:off x="0" y="0"/>
          <a:ext cx="0" cy="0"/>
          <a:chOff x="0" y="0"/>
          <a:chExt cx="0" cy="0"/>
        </a:xfrm>
      </p:grpSpPr>
      <p:sp>
        <p:nvSpPr>
          <p:cNvPr id="79" name="Google Shape;79;p4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0"/>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0"/>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sp>
        <p:nvSpPr>
          <p:cNvPr id="83" name="Google Shape;83;p4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4" name="Shape 84"/>
        <p:cNvGrpSpPr/>
        <p:nvPr/>
      </p:nvGrpSpPr>
      <p:grpSpPr>
        <a:xfrm>
          <a:off x="0" y="0"/>
          <a:ext cx="0" cy="0"/>
          <a:chOff x="0" y="0"/>
          <a:chExt cx="0" cy="0"/>
        </a:xfrm>
      </p:grpSpPr>
      <p:sp>
        <p:nvSpPr>
          <p:cNvPr id="85" name="Google Shape;85;p42"/>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6" name="Shape 86"/>
        <p:cNvGrpSpPr/>
        <p:nvPr/>
      </p:nvGrpSpPr>
      <p:grpSpPr>
        <a:xfrm>
          <a:off x="0" y="0"/>
          <a:ext cx="0" cy="0"/>
          <a:chOff x="0" y="0"/>
          <a:chExt cx="0" cy="0"/>
        </a:xfrm>
      </p:grpSpPr>
      <p:sp>
        <p:nvSpPr>
          <p:cNvPr id="87" name="Google Shape;87;p4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43"/>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43"/>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43"/>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6" name="Shape 16"/>
        <p:cNvGrpSpPr/>
        <p:nvPr/>
      </p:nvGrpSpPr>
      <p:grpSpPr>
        <a:xfrm>
          <a:off x="0" y="0"/>
          <a:ext cx="0" cy="0"/>
          <a:chOff x="0" y="0"/>
          <a:chExt cx="0" cy="0"/>
        </a:xfrm>
      </p:grpSpPr>
      <p:sp>
        <p:nvSpPr>
          <p:cNvPr id="17" name="Google Shape;17;p2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7"/>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91" name="Shape 91"/>
        <p:cNvGrpSpPr/>
        <p:nvPr/>
      </p:nvGrpSpPr>
      <p:grpSpPr>
        <a:xfrm>
          <a:off x="0" y="0"/>
          <a:ext cx="0" cy="0"/>
          <a:chOff x="0" y="0"/>
          <a:chExt cx="0" cy="0"/>
        </a:xfrm>
      </p:grpSpPr>
      <p:sp>
        <p:nvSpPr>
          <p:cNvPr id="92" name="Google Shape;92;p4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44"/>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44"/>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44"/>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6" name="Shape 96"/>
        <p:cNvGrpSpPr/>
        <p:nvPr/>
      </p:nvGrpSpPr>
      <p:grpSpPr>
        <a:xfrm>
          <a:off x="0" y="0"/>
          <a:ext cx="0" cy="0"/>
          <a:chOff x="0" y="0"/>
          <a:chExt cx="0" cy="0"/>
        </a:xfrm>
      </p:grpSpPr>
      <p:sp>
        <p:nvSpPr>
          <p:cNvPr id="97" name="Google Shape;97;p4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45"/>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4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45"/>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01" name="Shape 101"/>
        <p:cNvGrpSpPr/>
        <p:nvPr/>
      </p:nvGrpSpPr>
      <p:grpSpPr>
        <a:xfrm>
          <a:off x="0" y="0"/>
          <a:ext cx="0" cy="0"/>
          <a:chOff x="0" y="0"/>
          <a:chExt cx="0" cy="0"/>
        </a:xfrm>
      </p:grpSpPr>
      <p:sp>
        <p:nvSpPr>
          <p:cNvPr id="102" name="Google Shape;102;p4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46"/>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46"/>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5" name="Shape 105"/>
        <p:cNvGrpSpPr/>
        <p:nvPr/>
      </p:nvGrpSpPr>
      <p:grpSpPr>
        <a:xfrm>
          <a:off x="0" y="0"/>
          <a:ext cx="0" cy="0"/>
          <a:chOff x="0" y="0"/>
          <a:chExt cx="0" cy="0"/>
        </a:xfrm>
      </p:grpSpPr>
      <p:sp>
        <p:nvSpPr>
          <p:cNvPr id="106" name="Google Shape;106;p4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47"/>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47"/>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47"/>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47"/>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11" name="Shape 111"/>
        <p:cNvGrpSpPr/>
        <p:nvPr/>
      </p:nvGrpSpPr>
      <p:grpSpPr>
        <a:xfrm>
          <a:off x="0" y="0"/>
          <a:ext cx="0" cy="0"/>
          <a:chOff x="0" y="0"/>
          <a:chExt cx="0" cy="0"/>
        </a:xfrm>
      </p:grpSpPr>
      <p:sp>
        <p:nvSpPr>
          <p:cNvPr id="112" name="Google Shape;112;p4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48"/>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48"/>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48"/>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48"/>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48"/>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48"/>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7" name="Shape 127"/>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8" name="Shape 128"/>
        <p:cNvGrpSpPr/>
        <p:nvPr/>
      </p:nvGrpSpPr>
      <p:grpSpPr>
        <a:xfrm>
          <a:off x="0" y="0"/>
          <a:ext cx="0" cy="0"/>
          <a:chOff x="0" y="0"/>
          <a:chExt cx="0" cy="0"/>
        </a:xfrm>
      </p:grpSpPr>
      <p:sp>
        <p:nvSpPr>
          <p:cNvPr id="129" name="Google Shape;129;p4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49"/>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31" name="Shape 131"/>
        <p:cNvGrpSpPr/>
        <p:nvPr/>
      </p:nvGrpSpPr>
      <p:grpSpPr>
        <a:xfrm>
          <a:off x="0" y="0"/>
          <a:ext cx="0" cy="0"/>
          <a:chOff x="0" y="0"/>
          <a:chExt cx="0" cy="0"/>
        </a:xfrm>
      </p:grpSpPr>
      <p:sp>
        <p:nvSpPr>
          <p:cNvPr id="132" name="Google Shape;132;p5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50"/>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34" name="Shape 134"/>
        <p:cNvGrpSpPr/>
        <p:nvPr/>
      </p:nvGrpSpPr>
      <p:grpSpPr>
        <a:xfrm>
          <a:off x="0" y="0"/>
          <a:ext cx="0" cy="0"/>
          <a:chOff x="0" y="0"/>
          <a:chExt cx="0" cy="0"/>
        </a:xfrm>
      </p:grpSpPr>
      <p:sp>
        <p:nvSpPr>
          <p:cNvPr id="135" name="Google Shape;135;p5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51"/>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51"/>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8" name="Shape 138"/>
        <p:cNvGrpSpPr/>
        <p:nvPr/>
      </p:nvGrpSpPr>
      <p:grpSpPr>
        <a:xfrm>
          <a:off x="0" y="0"/>
          <a:ext cx="0" cy="0"/>
          <a:chOff x="0" y="0"/>
          <a:chExt cx="0" cy="0"/>
        </a:xfrm>
      </p:grpSpPr>
      <p:sp>
        <p:nvSpPr>
          <p:cNvPr id="139" name="Google Shape;139;p5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9" name="Shape 19"/>
        <p:cNvGrpSpPr/>
        <p:nvPr/>
      </p:nvGrpSpPr>
      <p:grpSpPr>
        <a:xfrm>
          <a:off x="0" y="0"/>
          <a:ext cx="0" cy="0"/>
          <a:chOff x="0" y="0"/>
          <a:chExt cx="0" cy="0"/>
        </a:xfrm>
      </p:grpSpPr>
      <p:sp>
        <p:nvSpPr>
          <p:cNvPr id="20" name="Google Shape;20;p2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8"/>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40" name="Shape 140"/>
        <p:cNvGrpSpPr/>
        <p:nvPr/>
      </p:nvGrpSpPr>
      <p:grpSpPr>
        <a:xfrm>
          <a:off x="0" y="0"/>
          <a:ext cx="0" cy="0"/>
          <a:chOff x="0" y="0"/>
          <a:chExt cx="0" cy="0"/>
        </a:xfrm>
      </p:grpSpPr>
      <p:sp>
        <p:nvSpPr>
          <p:cNvPr id="141" name="Google Shape;141;p53"/>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42" name="Shape 142"/>
        <p:cNvGrpSpPr/>
        <p:nvPr/>
      </p:nvGrpSpPr>
      <p:grpSpPr>
        <a:xfrm>
          <a:off x="0" y="0"/>
          <a:ext cx="0" cy="0"/>
          <a:chOff x="0" y="0"/>
          <a:chExt cx="0" cy="0"/>
        </a:xfrm>
      </p:grpSpPr>
      <p:sp>
        <p:nvSpPr>
          <p:cNvPr id="143" name="Google Shape;143;p5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54"/>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54"/>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54"/>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47" name="Shape 147"/>
        <p:cNvGrpSpPr/>
        <p:nvPr/>
      </p:nvGrpSpPr>
      <p:grpSpPr>
        <a:xfrm>
          <a:off x="0" y="0"/>
          <a:ext cx="0" cy="0"/>
          <a:chOff x="0" y="0"/>
          <a:chExt cx="0" cy="0"/>
        </a:xfrm>
      </p:grpSpPr>
      <p:sp>
        <p:nvSpPr>
          <p:cNvPr id="148" name="Google Shape;148;p5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5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5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1" name="Google Shape;151;p55"/>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52" name="Shape 152"/>
        <p:cNvGrpSpPr/>
        <p:nvPr/>
      </p:nvGrpSpPr>
      <p:grpSpPr>
        <a:xfrm>
          <a:off x="0" y="0"/>
          <a:ext cx="0" cy="0"/>
          <a:chOff x="0" y="0"/>
          <a:chExt cx="0" cy="0"/>
        </a:xfrm>
      </p:grpSpPr>
      <p:sp>
        <p:nvSpPr>
          <p:cNvPr id="153" name="Google Shape;153;p5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56"/>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5" name="Google Shape;155;p56"/>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56"/>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57" name="Shape 157"/>
        <p:cNvGrpSpPr/>
        <p:nvPr/>
      </p:nvGrpSpPr>
      <p:grpSpPr>
        <a:xfrm>
          <a:off x="0" y="0"/>
          <a:ext cx="0" cy="0"/>
          <a:chOff x="0" y="0"/>
          <a:chExt cx="0" cy="0"/>
        </a:xfrm>
      </p:grpSpPr>
      <p:sp>
        <p:nvSpPr>
          <p:cNvPr id="158" name="Google Shape;158;p5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57"/>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57"/>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61" name="Shape 161"/>
        <p:cNvGrpSpPr/>
        <p:nvPr/>
      </p:nvGrpSpPr>
      <p:grpSpPr>
        <a:xfrm>
          <a:off x="0" y="0"/>
          <a:ext cx="0" cy="0"/>
          <a:chOff x="0" y="0"/>
          <a:chExt cx="0" cy="0"/>
        </a:xfrm>
      </p:grpSpPr>
      <p:sp>
        <p:nvSpPr>
          <p:cNvPr id="162" name="Google Shape;162;p5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5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4" name="Google Shape;164;p58"/>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5" name="Google Shape;165;p5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6" name="Google Shape;166;p58"/>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67" name="Shape 167"/>
        <p:cNvGrpSpPr/>
        <p:nvPr/>
      </p:nvGrpSpPr>
      <p:grpSpPr>
        <a:xfrm>
          <a:off x="0" y="0"/>
          <a:ext cx="0" cy="0"/>
          <a:chOff x="0" y="0"/>
          <a:chExt cx="0" cy="0"/>
        </a:xfrm>
      </p:grpSpPr>
      <p:sp>
        <p:nvSpPr>
          <p:cNvPr id="168" name="Google Shape;168;p5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9" name="Google Shape;169;p59"/>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0" name="Google Shape;170;p59"/>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1" name="Google Shape;171;p59"/>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2" name="Google Shape;172;p59"/>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3" name="Google Shape;173;p59"/>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4" name="Google Shape;174;p59"/>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82" name="Shape 182"/>
        <p:cNvGrpSpPr/>
        <p:nvPr/>
      </p:nvGrpSpPr>
      <p:grpSpPr>
        <a:xfrm>
          <a:off x="0" y="0"/>
          <a:ext cx="0" cy="0"/>
          <a:chOff x="0" y="0"/>
          <a:chExt cx="0" cy="0"/>
        </a:xfrm>
      </p:grpSpPr>
      <p:sp>
        <p:nvSpPr>
          <p:cNvPr id="183" name="Google Shape;183;g138cc26670d_0_122"/>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g138cc26670d_0_122"/>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5" name="Google Shape;185;g138cc26670d_0_122"/>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86" name="Shape 186"/>
        <p:cNvGrpSpPr/>
        <p:nvPr/>
      </p:nvGrpSpPr>
      <p:grpSpPr>
        <a:xfrm>
          <a:off x="0" y="0"/>
          <a:ext cx="0" cy="0"/>
          <a:chOff x="0" y="0"/>
          <a:chExt cx="0" cy="0"/>
        </a:xfrm>
      </p:grpSpPr>
      <p:sp>
        <p:nvSpPr>
          <p:cNvPr id="187" name="Google Shape;187;g138cc26670d_0_126"/>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0" i="0" sz="40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g138cc26670d_0_126"/>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g138cc26670d_0_126"/>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0" name="Google Shape;190;g138cc26670d_0_126"/>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91" name="Shape 191"/>
        <p:cNvGrpSpPr/>
        <p:nvPr/>
      </p:nvGrpSpPr>
      <p:grpSpPr>
        <a:xfrm>
          <a:off x="0" y="0"/>
          <a:ext cx="0" cy="0"/>
          <a:chOff x="0" y="0"/>
          <a:chExt cx="0" cy="0"/>
        </a:xfrm>
      </p:grpSpPr>
      <p:sp>
        <p:nvSpPr>
          <p:cNvPr id="192" name="Google Shape;192;g138cc26670d_0_131"/>
          <p:cNvSpPr txBox="1"/>
          <p:nvPr>
            <p:ph type="ctrTitle"/>
          </p:nvPr>
        </p:nvSpPr>
        <p:spPr>
          <a:xfrm>
            <a:off x="685800" y="1594485"/>
            <a:ext cx="7772400" cy="108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3" name="Google Shape;193;g138cc26670d_0_131"/>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g138cc26670d_0_131"/>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g138cc26670d_0_131"/>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6" name="Google Shape;196;g138cc26670d_0_131"/>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2" name="Shape 22"/>
        <p:cNvGrpSpPr/>
        <p:nvPr/>
      </p:nvGrpSpPr>
      <p:grpSpPr>
        <a:xfrm>
          <a:off x="0" y="0"/>
          <a:ext cx="0" cy="0"/>
          <a:chOff x="0" y="0"/>
          <a:chExt cx="0" cy="0"/>
        </a:xfrm>
      </p:grpSpPr>
      <p:sp>
        <p:nvSpPr>
          <p:cNvPr id="23" name="Google Shape;23;p2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29"/>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97" name="Shape 197"/>
        <p:cNvGrpSpPr/>
        <p:nvPr/>
      </p:nvGrpSpPr>
      <p:grpSpPr>
        <a:xfrm>
          <a:off x="0" y="0"/>
          <a:ext cx="0" cy="0"/>
          <a:chOff x="0" y="0"/>
          <a:chExt cx="0" cy="0"/>
        </a:xfrm>
      </p:grpSpPr>
      <p:sp>
        <p:nvSpPr>
          <p:cNvPr id="198" name="Google Shape;198;g138cc26670d_0_137"/>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0" i="0" sz="40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9" name="Google Shape;199;g138cc26670d_0_137"/>
          <p:cNvSpPr txBox="1"/>
          <p:nvPr>
            <p:ph idx="1" type="body"/>
          </p:nvPr>
        </p:nvSpPr>
        <p:spPr>
          <a:xfrm>
            <a:off x="457200" y="1183005"/>
            <a:ext cx="8229600" cy="3394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00" name="Google Shape;200;g138cc26670d_0_137"/>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1" name="Google Shape;201;g138cc26670d_0_137"/>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2" name="Google Shape;202;g138cc26670d_0_137"/>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03" name="Shape 203"/>
        <p:cNvGrpSpPr/>
        <p:nvPr/>
      </p:nvGrpSpPr>
      <p:grpSpPr>
        <a:xfrm>
          <a:off x="0" y="0"/>
          <a:ext cx="0" cy="0"/>
          <a:chOff x="0" y="0"/>
          <a:chExt cx="0" cy="0"/>
        </a:xfrm>
      </p:grpSpPr>
      <p:sp>
        <p:nvSpPr>
          <p:cNvPr id="204" name="Google Shape;204;g138cc26670d_0_143"/>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0" i="0" sz="40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5" name="Google Shape;205;g138cc26670d_0_143"/>
          <p:cNvSpPr txBox="1"/>
          <p:nvPr>
            <p:ph idx="1" type="body"/>
          </p:nvPr>
        </p:nvSpPr>
        <p:spPr>
          <a:xfrm>
            <a:off x="457200" y="1183005"/>
            <a:ext cx="3977700" cy="3394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06" name="Google Shape;206;g138cc26670d_0_143"/>
          <p:cNvSpPr txBox="1"/>
          <p:nvPr>
            <p:ph idx="2" type="body"/>
          </p:nvPr>
        </p:nvSpPr>
        <p:spPr>
          <a:xfrm>
            <a:off x="4709160" y="1183005"/>
            <a:ext cx="3977700" cy="3394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07" name="Google Shape;207;g138cc26670d_0_143"/>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8" name="Google Shape;208;g138cc26670d_0_143"/>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9" name="Google Shape;209;g138cc26670d_0_143"/>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3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8" name="Shape 28"/>
        <p:cNvGrpSpPr/>
        <p:nvPr/>
      </p:nvGrpSpPr>
      <p:grpSpPr>
        <a:xfrm>
          <a:off x="0" y="0"/>
          <a:ext cx="0" cy="0"/>
          <a:chOff x="0" y="0"/>
          <a:chExt cx="0" cy="0"/>
        </a:xfrm>
      </p:grpSpPr>
      <p:sp>
        <p:nvSpPr>
          <p:cNvPr id="29" name="Google Shape;29;p31"/>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0" name="Shape 30"/>
        <p:cNvGrpSpPr/>
        <p:nvPr/>
      </p:nvGrpSpPr>
      <p:grpSpPr>
        <a:xfrm>
          <a:off x="0" y="0"/>
          <a:ext cx="0" cy="0"/>
          <a:chOff x="0" y="0"/>
          <a:chExt cx="0" cy="0"/>
        </a:xfrm>
      </p:grpSpPr>
      <p:sp>
        <p:nvSpPr>
          <p:cNvPr id="31" name="Google Shape;31;p3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2"/>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5" name="Shape 35"/>
        <p:cNvGrpSpPr/>
        <p:nvPr/>
      </p:nvGrpSpPr>
      <p:grpSpPr>
        <a:xfrm>
          <a:off x="0" y="0"/>
          <a:ext cx="0" cy="0"/>
          <a:chOff x="0" y="0"/>
          <a:chExt cx="0" cy="0"/>
        </a:xfrm>
      </p:grpSpPr>
      <p:sp>
        <p:nvSpPr>
          <p:cNvPr id="36" name="Google Shape;36;p3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3"/>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3"/>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33"/>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0" name="Shape 40"/>
        <p:cNvGrpSpPr/>
        <p:nvPr/>
      </p:nvGrpSpPr>
      <p:grpSpPr>
        <a:xfrm>
          <a:off x="0" y="0"/>
          <a:ext cx="0" cy="0"/>
          <a:chOff x="0" y="0"/>
          <a:chExt cx="0" cy="0"/>
        </a:xfrm>
      </p:grpSpPr>
      <p:sp>
        <p:nvSpPr>
          <p:cNvPr id="41" name="Google Shape;41;p3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4"/>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34"/>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4"/>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5.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2.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5.png"/><Relationship Id="rId2" Type="http://schemas.openxmlformats.org/officeDocument/2006/relationships/image" Target="../media/image8.png"/><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theme" Target="../theme/theme1.xml"/><Relationship Id="rId14" Type="http://schemas.openxmlformats.org/officeDocument/2006/relationships/slideLayout" Target="../slideLayouts/slideLayout2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2.xml"/><Relationship Id="rId10" Type="http://schemas.openxmlformats.org/officeDocument/2006/relationships/slideLayout" Target="../slideLayouts/slideLayout31.xml"/><Relationship Id="rId13" Type="http://schemas.openxmlformats.org/officeDocument/2006/relationships/slideLayout" Target="../slideLayouts/slideLayout34.xml"/><Relationship Id="rId12" Type="http://schemas.openxmlformats.org/officeDocument/2006/relationships/slideLayout" Target="../slideLayouts/slideLayout33.xml"/><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slideLayout" Target="../slideLayouts/slideLayout25.xml"/><Relationship Id="rId9" Type="http://schemas.openxmlformats.org/officeDocument/2006/relationships/slideLayout" Target="../slideLayouts/slideLayout30.xml"/><Relationship Id="rId15" Type="http://schemas.openxmlformats.org/officeDocument/2006/relationships/slideLayout" Target="../slideLayouts/slideLayout36.xml"/><Relationship Id="rId14" Type="http://schemas.openxmlformats.org/officeDocument/2006/relationships/slideLayout" Target="../slideLayouts/slideLayout35.xml"/><Relationship Id="rId16" Type="http://schemas.openxmlformats.org/officeDocument/2006/relationships/theme" Target="../theme/theme3.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pic>
        <p:nvPicPr>
          <p:cNvPr id="10" name="Google Shape;10;p19"/>
          <p:cNvPicPr preferRelativeResize="0"/>
          <p:nvPr/>
        </p:nvPicPr>
        <p:blipFill rotWithShape="1">
          <a:blip r:embed="rId1">
            <a:alphaModFix/>
          </a:blip>
          <a:srcRect b="0" l="0" r="0" t="0"/>
          <a:stretch/>
        </p:blipFill>
        <p:spPr>
          <a:xfrm>
            <a:off x="7929720" y="209520"/>
            <a:ext cx="812160" cy="215280"/>
          </a:xfrm>
          <a:prstGeom prst="rect">
            <a:avLst/>
          </a:prstGeom>
          <a:noFill/>
          <a:ln>
            <a:noFill/>
          </a:ln>
        </p:spPr>
      </p:pic>
      <p:sp>
        <p:nvSpPr>
          <p:cNvPr id="11" name="Google Shape;11;p19"/>
          <p:cNvSpPr/>
          <p:nvPr/>
        </p:nvSpPr>
        <p:spPr>
          <a:xfrm>
            <a:off x="0" y="0"/>
            <a:ext cx="9142200" cy="4651920"/>
          </a:xfrm>
          <a:prstGeom prst="rect">
            <a:avLst/>
          </a:prstGeom>
          <a:solidFill>
            <a:schemeClr val="lt1"/>
          </a:solidFill>
          <a:ln cap="flat" cmpd="sng" w="12600">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 name="Google Shape;12;p19"/>
          <p:cNvPicPr preferRelativeResize="0"/>
          <p:nvPr/>
        </p:nvPicPr>
        <p:blipFill rotWithShape="1">
          <a:blip r:embed="rId2">
            <a:alphaModFix/>
          </a:blip>
          <a:srcRect b="0" l="0" r="0" t="0"/>
          <a:stretch/>
        </p:blipFill>
        <p:spPr>
          <a:xfrm>
            <a:off x="663840" y="572040"/>
            <a:ext cx="2055600" cy="547200"/>
          </a:xfrm>
          <a:prstGeom prst="rect">
            <a:avLst/>
          </a:prstGeom>
          <a:noFill/>
          <a:ln>
            <a:noFill/>
          </a:ln>
        </p:spPr>
      </p:pic>
      <p:sp>
        <p:nvSpPr>
          <p:cNvPr id="13" name="Google Shape;13;p1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Google Shape;14;p19"/>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3" name="Shape 63"/>
        <p:cNvGrpSpPr/>
        <p:nvPr/>
      </p:nvGrpSpPr>
      <p:grpSpPr>
        <a:xfrm>
          <a:off x="0" y="0"/>
          <a:ext cx="0" cy="0"/>
          <a:chOff x="0" y="0"/>
          <a:chExt cx="0" cy="0"/>
        </a:xfrm>
      </p:grpSpPr>
      <p:pic>
        <p:nvPicPr>
          <p:cNvPr id="64" name="Google Shape;64;p21"/>
          <p:cNvPicPr preferRelativeResize="0"/>
          <p:nvPr/>
        </p:nvPicPr>
        <p:blipFill rotWithShape="1">
          <a:blip r:embed="rId1">
            <a:alphaModFix/>
          </a:blip>
          <a:srcRect b="0" l="0" r="0" t="0"/>
          <a:stretch/>
        </p:blipFill>
        <p:spPr>
          <a:xfrm>
            <a:off x="7929720" y="209520"/>
            <a:ext cx="812160" cy="215280"/>
          </a:xfrm>
          <a:prstGeom prst="rect">
            <a:avLst/>
          </a:prstGeom>
          <a:noFill/>
          <a:ln>
            <a:noFill/>
          </a:ln>
        </p:spPr>
      </p:pic>
      <p:pic>
        <p:nvPicPr>
          <p:cNvPr id="65" name="Google Shape;65;p21"/>
          <p:cNvPicPr preferRelativeResize="0"/>
          <p:nvPr/>
        </p:nvPicPr>
        <p:blipFill rotWithShape="1">
          <a:blip r:embed="rId2">
            <a:alphaModFix/>
          </a:blip>
          <a:srcRect b="0" l="0" r="0" t="0"/>
          <a:stretch/>
        </p:blipFill>
        <p:spPr>
          <a:xfrm>
            <a:off x="628560" y="546120"/>
            <a:ext cx="3258000" cy="4032360"/>
          </a:xfrm>
          <a:prstGeom prst="rect">
            <a:avLst/>
          </a:prstGeom>
          <a:noFill/>
          <a:ln>
            <a:noFill/>
          </a:ln>
        </p:spPr>
      </p:pic>
      <p:sp>
        <p:nvSpPr>
          <p:cNvPr id="66" name="Google Shape;66;p21"/>
          <p:cNvSpPr/>
          <p:nvPr/>
        </p:nvSpPr>
        <p:spPr>
          <a:xfrm>
            <a:off x="971640" y="1260720"/>
            <a:ext cx="2550960" cy="15786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000000"/>
              </a:buClr>
              <a:buSzPts val="1400"/>
              <a:buFont typeface="Arial"/>
              <a:buNone/>
            </a:pPr>
            <a:r>
              <a:rPr b="0" i="0" lang="en-IN" sz="1400" u="none" cap="none" strike="noStrike">
                <a:solidFill>
                  <a:srgbClr val="FFFFFF"/>
                </a:solidFill>
                <a:latin typeface="Proxima Nova"/>
                <a:ea typeface="Proxima Nova"/>
                <a:cs typeface="Proxima Nova"/>
                <a:sym typeface="Proxima Nova"/>
              </a:rPr>
              <a:t>Edit Master text styles</a:t>
            </a:r>
            <a:endParaRPr b="0" i="0" sz="1400" u="none" cap="none" strike="noStrike">
              <a:solidFill>
                <a:schemeClr val="dk1"/>
              </a:solidFill>
              <a:latin typeface="Arial"/>
              <a:ea typeface="Arial"/>
              <a:cs typeface="Arial"/>
              <a:sym typeface="Arial"/>
            </a:endParaRPr>
          </a:p>
        </p:txBody>
      </p:sp>
      <p:pic>
        <p:nvPicPr>
          <p:cNvPr id="67" name="Google Shape;67;p21"/>
          <p:cNvPicPr preferRelativeResize="0"/>
          <p:nvPr/>
        </p:nvPicPr>
        <p:blipFill rotWithShape="1">
          <a:blip r:embed="rId2">
            <a:alphaModFix/>
          </a:blip>
          <a:srcRect b="0" l="0" r="0" t="0"/>
          <a:stretch/>
        </p:blipFill>
        <p:spPr>
          <a:xfrm>
            <a:off x="628560" y="546120"/>
            <a:ext cx="3258000" cy="4032360"/>
          </a:xfrm>
          <a:prstGeom prst="rect">
            <a:avLst/>
          </a:prstGeom>
          <a:noFill/>
          <a:ln>
            <a:noFill/>
          </a:ln>
        </p:spPr>
      </p:pic>
      <p:sp>
        <p:nvSpPr>
          <p:cNvPr id="68" name="Google Shape;68;p21"/>
          <p:cNvSpPr/>
          <p:nvPr/>
        </p:nvSpPr>
        <p:spPr>
          <a:xfrm>
            <a:off x="971640" y="1260720"/>
            <a:ext cx="2550960" cy="15786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000000"/>
              </a:buClr>
              <a:buSzPts val="1400"/>
              <a:buFont typeface="Arial"/>
              <a:buNone/>
            </a:pPr>
            <a:r>
              <a:rPr b="0" i="0" lang="en-IN" sz="1400" u="none" cap="none" strike="noStrike">
                <a:solidFill>
                  <a:srgbClr val="FFFFFF"/>
                </a:solidFill>
                <a:latin typeface="Proxima Nova"/>
                <a:ea typeface="Proxima Nova"/>
                <a:cs typeface="Proxima Nova"/>
                <a:sym typeface="Proxima Nova"/>
              </a:rPr>
              <a:t>Edit Master text styles</a:t>
            </a:r>
            <a:endParaRPr b="0" i="0" sz="1400" u="none" cap="none" strike="noStrike">
              <a:solidFill>
                <a:schemeClr val="dk1"/>
              </a:solidFill>
              <a:latin typeface="Arial"/>
              <a:ea typeface="Arial"/>
              <a:cs typeface="Arial"/>
              <a:sym typeface="Arial"/>
            </a:endParaRPr>
          </a:p>
        </p:txBody>
      </p:sp>
      <p:sp>
        <p:nvSpPr>
          <p:cNvPr id="69" name="Google Shape;69;p2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0" name="Google Shape;70;p2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9" name="Shape 119"/>
        <p:cNvGrpSpPr/>
        <p:nvPr/>
      </p:nvGrpSpPr>
      <p:grpSpPr>
        <a:xfrm>
          <a:off x="0" y="0"/>
          <a:ext cx="0" cy="0"/>
          <a:chOff x="0" y="0"/>
          <a:chExt cx="0" cy="0"/>
        </a:xfrm>
      </p:grpSpPr>
      <p:pic>
        <p:nvPicPr>
          <p:cNvPr id="120" name="Google Shape;120;p23"/>
          <p:cNvPicPr preferRelativeResize="0"/>
          <p:nvPr/>
        </p:nvPicPr>
        <p:blipFill rotWithShape="1">
          <a:blip r:embed="rId1">
            <a:alphaModFix/>
          </a:blip>
          <a:srcRect b="0" l="0" r="0" t="0"/>
          <a:stretch/>
        </p:blipFill>
        <p:spPr>
          <a:xfrm>
            <a:off x="7929720" y="209520"/>
            <a:ext cx="812160" cy="215280"/>
          </a:xfrm>
          <a:prstGeom prst="rect">
            <a:avLst/>
          </a:prstGeom>
          <a:noFill/>
          <a:ln>
            <a:noFill/>
          </a:ln>
        </p:spPr>
      </p:pic>
      <p:sp>
        <p:nvSpPr>
          <p:cNvPr id="121" name="Google Shape;121;p23"/>
          <p:cNvSpPr/>
          <p:nvPr/>
        </p:nvSpPr>
        <p:spPr>
          <a:xfrm>
            <a:off x="-360" y="0"/>
            <a:ext cx="9142200" cy="5141880"/>
          </a:xfrm>
          <a:prstGeom prst="rect">
            <a:avLst/>
          </a:prstGeom>
          <a:solidFill>
            <a:srgbClr val="F133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2" name="Google Shape;122;p23"/>
          <p:cNvPicPr preferRelativeResize="0"/>
          <p:nvPr/>
        </p:nvPicPr>
        <p:blipFill rotWithShape="1">
          <a:blip r:embed="rId2">
            <a:alphaModFix/>
          </a:blip>
          <a:srcRect b="0" l="0" r="0" t="0"/>
          <a:stretch/>
        </p:blipFill>
        <p:spPr>
          <a:xfrm>
            <a:off x="7611840" y="303480"/>
            <a:ext cx="907920" cy="241200"/>
          </a:xfrm>
          <a:prstGeom prst="rect">
            <a:avLst/>
          </a:prstGeom>
          <a:noFill/>
          <a:ln>
            <a:noFill/>
          </a:ln>
        </p:spPr>
      </p:pic>
      <p:sp>
        <p:nvSpPr>
          <p:cNvPr id="123" name="Google Shape;123;p23"/>
          <p:cNvSpPr/>
          <p:nvPr/>
        </p:nvSpPr>
        <p:spPr>
          <a:xfrm>
            <a:off x="0" y="0"/>
            <a:ext cx="9142200" cy="5141880"/>
          </a:xfrm>
          <a:prstGeom prst="rect">
            <a:avLst/>
          </a:prstGeom>
          <a:solidFill>
            <a:srgbClr val="F133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4" name="Google Shape;124;p23"/>
          <p:cNvPicPr preferRelativeResize="0"/>
          <p:nvPr/>
        </p:nvPicPr>
        <p:blipFill rotWithShape="1">
          <a:blip r:embed="rId3">
            <a:alphaModFix/>
          </a:blip>
          <a:srcRect b="0" l="0" r="0" t="0"/>
          <a:stretch/>
        </p:blipFill>
        <p:spPr>
          <a:xfrm>
            <a:off x="7929360" y="210240"/>
            <a:ext cx="811800" cy="215280"/>
          </a:xfrm>
          <a:prstGeom prst="rect">
            <a:avLst/>
          </a:prstGeom>
          <a:noFill/>
          <a:ln>
            <a:noFill/>
          </a:ln>
        </p:spPr>
      </p:pic>
      <p:sp>
        <p:nvSpPr>
          <p:cNvPr id="125" name="Google Shape;125;p2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6" name="Google Shape;126;p23"/>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5" name="Shape 175"/>
        <p:cNvGrpSpPr/>
        <p:nvPr/>
      </p:nvGrpSpPr>
      <p:grpSpPr>
        <a:xfrm>
          <a:off x="0" y="0"/>
          <a:ext cx="0" cy="0"/>
          <a:chOff x="0" y="0"/>
          <a:chExt cx="0" cy="0"/>
        </a:xfrm>
      </p:grpSpPr>
      <p:sp>
        <p:nvSpPr>
          <p:cNvPr id="176" name="Google Shape;176;g138cc26670d_0_115"/>
          <p:cNvSpPr/>
          <p:nvPr/>
        </p:nvSpPr>
        <p:spPr>
          <a:xfrm>
            <a:off x="7929733" y="209483"/>
            <a:ext cx="813900" cy="217200"/>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7" name="Google Shape;177;g138cc26670d_0_115"/>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40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8" name="Google Shape;178;g138cc26670d_0_115"/>
          <p:cNvSpPr txBox="1"/>
          <p:nvPr>
            <p:ph idx="1" type="body"/>
          </p:nvPr>
        </p:nvSpPr>
        <p:spPr>
          <a:xfrm>
            <a:off x="457200" y="1183005"/>
            <a:ext cx="8229600" cy="33948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79" name="Google Shape;179;g138cc26670d_0_115"/>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0" name="Google Shape;180;g138cc26670d_0_115"/>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1" name="Google Shape;181;g138cc26670d_0_115"/>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88" r:id="rId2"/>
    <p:sldLayoutId id="2147483689" r:id="rId3"/>
    <p:sldLayoutId id="2147483690" r:id="rId4"/>
    <p:sldLayoutId id="2147483691" r:id="rId5"/>
    <p:sldLayoutId id="214748369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hyperlink" Target="https://courses.lumenlearning.com/introstats1/chapter/null-and-alternative-hypothe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4.jpg"/><Relationship Id="rId4" Type="http://schemas.openxmlformats.org/officeDocument/2006/relationships/image" Target="../media/image8.png"/><Relationship Id="rId5"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4.xml"/><Relationship Id="rId3" Type="http://schemas.openxmlformats.org/officeDocument/2006/relationships/image" Target="../media/image13.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1.xml"/><Relationship Id="rId3" Type="http://schemas.openxmlformats.org/officeDocument/2006/relationships/image" Target="../media/image13.png"/><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
          <p:cNvSpPr/>
          <p:nvPr/>
        </p:nvSpPr>
        <p:spPr>
          <a:xfrm>
            <a:off x="555120" y="2115000"/>
            <a:ext cx="6893640" cy="1170360"/>
          </a:xfrm>
          <a:prstGeom prst="rect">
            <a:avLst/>
          </a:prstGeom>
          <a:noFill/>
          <a:ln>
            <a:noFill/>
          </a:ln>
        </p:spPr>
        <p:txBody>
          <a:bodyPr anchorCtr="0" anchor="b" bIns="45000" lIns="90000" spcFirstLastPara="1" rIns="90000" wrap="square" tIns="45000">
            <a:noAutofit/>
          </a:bodyPr>
          <a:lstStyle/>
          <a:p>
            <a:pPr indent="0" lvl="0" marL="0" marR="0" rtl="0" algn="l">
              <a:lnSpc>
                <a:spcPct val="90000"/>
              </a:lnSpc>
              <a:spcBef>
                <a:spcPts val="0"/>
              </a:spcBef>
              <a:spcAft>
                <a:spcPts val="0"/>
              </a:spcAft>
              <a:buClr>
                <a:srgbClr val="000000"/>
              </a:buClr>
              <a:buSzPts val="4000"/>
              <a:buFont typeface="Arial"/>
              <a:buNone/>
            </a:pPr>
            <a:r>
              <a:rPr b="0" i="0" lang="en-IN" sz="4000" u="none" cap="none" strike="noStrike">
                <a:solidFill>
                  <a:srgbClr val="000000"/>
                </a:solidFill>
                <a:latin typeface="Proxima Nova"/>
                <a:ea typeface="Proxima Nova"/>
                <a:cs typeface="Proxima Nova"/>
                <a:sym typeface="Proxima Nova"/>
              </a:rPr>
              <a:t>Data Science Program</a:t>
            </a:r>
            <a:endParaRPr b="0" i="0" sz="1400" u="none" cap="none" strike="noStrike">
              <a:solidFill>
                <a:srgbClr val="000000"/>
              </a:solidFill>
              <a:latin typeface="Arial"/>
              <a:ea typeface="Arial"/>
              <a:cs typeface="Arial"/>
              <a:sym typeface="Arial"/>
            </a:endParaRPr>
          </a:p>
        </p:txBody>
      </p:sp>
      <p:pic>
        <p:nvPicPr>
          <p:cNvPr id="215" name="Google Shape;215;p1"/>
          <p:cNvPicPr preferRelativeResize="0"/>
          <p:nvPr/>
        </p:nvPicPr>
        <p:blipFill rotWithShape="1">
          <a:blip r:embed="rId3">
            <a:alphaModFix/>
          </a:blip>
          <a:srcRect b="0" l="0" r="0" t="0"/>
          <a:stretch/>
        </p:blipFill>
        <p:spPr>
          <a:xfrm>
            <a:off x="7582320" y="0"/>
            <a:ext cx="1354680" cy="1575720"/>
          </a:xfrm>
          <a:prstGeom prst="rect">
            <a:avLst/>
          </a:prstGeom>
          <a:noFill/>
          <a:ln>
            <a:noFill/>
          </a:ln>
        </p:spPr>
      </p:pic>
      <p:sp>
        <p:nvSpPr>
          <p:cNvPr id="216" name="Google Shape;216;p1"/>
          <p:cNvSpPr/>
          <p:nvPr/>
        </p:nvSpPr>
        <p:spPr>
          <a:xfrm>
            <a:off x="1157040" y="716040"/>
            <a:ext cx="1653840" cy="130932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1001"/>
              </a:spcBef>
              <a:spcAft>
                <a:spcPts val="0"/>
              </a:spcAft>
              <a:buClr>
                <a:srgbClr val="000000"/>
              </a:buClr>
              <a:buSzPts val="1400"/>
              <a:buFont typeface="Arial"/>
              <a:buNone/>
            </a:pPr>
            <a:r>
              <a:rPr b="0" i="1" lang="en-IN" sz="1400" u="none" cap="none" strike="noStrike">
                <a:solidFill>
                  <a:srgbClr val="000000"/>
                </a:solidFill>
                <a:latin typeface="Proxima Nova"/>
                <a:ea typeface="Proxima Nova"/>
                <a:cs typeface="Proxima Nova"/>
                <a:sym typeface="Proxima Nova"/>
              </a:rPr>
              <a:t>    #LifeKoKaroLift</a:t>
            </a:r>
            <a:endParaRPr b="0" i="0" sz="1400" u="none" cap="none" strike="noStrike">
              <a:solidFill>
                <a:schemeClr val="dk1"/>
              </a:solidFill>
              <a:latin typeface="Arial"/>
              <a:ea typeface="Arial"/>
              <a:cs typeface="Arial"/>
              <a:sym typeface="Arial"/>
            </a:endParaRPr>
          </a:p>
        </p:txBody>
      </p:sp>
      <p:sp>
        <p:nvSpPr>
          <p:cNvPr id="217" name="Google Shape;217;p1"/>
          <p:cNvSpPr/>
          <p:nvPr/>
        </p:nvSpPr>
        <p:spPr>
          <a:xfrm>
            <a:off x="6616800" y="4012560"/>
            <a:ext cx="2055600" cy="2721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IN" sz="900" u="none" cap="none" strike="noStrike">
                <a:solidFill>
                  <a:srgbClr val="E72D40"/>
                </a:solidFill>
                <a:latin typeface="Proxima Nova"/>
                <a:ea typeface="Proxima Nova"/>
                <a:cs typeface="Proxima Nova"/>
                <a:sym typeface="Proxima Nova"/>
              </a:rPr>
              <a:t>‹#›</a:t>
            </a:fld>
            <a:endParaRPr b="0" i="0" sz="9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1634f2dc888_0_37"/>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8" name="Google Shape;288;g1634f2dc888_0_37"/>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9" name="Google Shape;289;g1634f2dc888_0_37"/>
          <p:cNvSpPr txBox="1"/>
          <p:nvPr>
            <p:ph type="title"/>
          </p:nvPr>
        </p:nvSpPr>
        <p:spPr>
          <a:xfrm>
            <a:off x="315595" y="110490"/>
            <a:ext cx="47670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IN" sz="2400">
                <a:solidFill>
                  <a:srgbClr val="FFFFFF"/>
                </a:solidFill>
              </a:rPr>
              <a:t>Null and Alternate Hypotheses</a:t>
            </a:r>
            <a:endParaRPr sz="2400">
              <a:solidFill>
                <a:srgbClr val="FFFFFF"/>
              </a:solidFill>
            </a:endParaRPr>
          </a:p>
        </p:txBody>
      </p:sp>
      <p:sp>
        <p:nvSpPr>
          <p:cNvPr id="290" name="Google Shape;290;g1634f2dc888_0_37"/>
          <p:cNvSpPr txBox="1"/>
          <p:nvPr/>
        </p:nvSpPr>
        <p:spPr>
          <a:xfrm>
            <a:off x="303530" y="734060"/>
            <a:ext cx="8874000" cy="43314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5000"/>
              </a:lnSpc>
              <a:spcBef>
                <a:spcPts val="12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A null hypothesis is a hypothesis that says there is no statistical significance between the two variables in the hypothesis. It is the hypothesis that the researcher is trying to disprove. </a:t>
            </a:r>
            <a:endParaRPr b="0" i="0" sz="1800" u="none" cap="none" strike="noStrike">
              <a:solidFill>
                <a:srgbClr val="000000"/>
              </a:solidFill>
              <a:latin typeface="Arial"/>
              <a:ea typeface="Arial"/>
              <a:cs typeface="Arial"/>
              <a:sym typeface="Arial"/>
            </a:endParaRPr>
          </a:p>
          <a:p>
            <a:pPr indent="-285750" lvl="0" marL="285750" marR="0" rtl="0" algn="l">
              <a:lnSpc>
                <a:spcPct val="105000"/>
              </a:lnSpc>
              <a:spcBef>
                <a:spcPts val="24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A researcher is challenged by the null hypothesis and usually wants to disprove it, to demonstrate that there is a statistically-significant relationship between the two variables in the hypothesis.</a:t>
            </a:r>
            <a:endParaRPr b="0" i="0" sz="1800" u="none" cap="none" strike="noStrike">
              <a:solidFill>
                <a:srgbClr val="000000"/>
              </a:solidFill>
              <a:latin typeface="Arial"/>
              <a:ea typeface="Arial"/>
              <a:cs typeface="Arial"/>
              <a:sym typeface="Arial"/>
            </a:endParaRPr>
          </a:p>
          <a:p>
            <a:pPr indent="-285750" lvl="0" marL="285750" marR="0" rtl="0" algn="l">
              <a:lnSpc>
                <a:spcPct val="105000"/>
              </a:lnSpc>
              <a:spcBef>
                <a:spcPts val="24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An alternative hypothesis simply is the inverse, or opposite, of the null hypothesis.</a:t>
            </a:r>
            <a:endParaRPr b="0" i="0" sz="1800" u="none" cap="none" strike="noStrike">
              <a:solidFill>
                <a:srgbClr val="000000"/>
              </a:solidFill>
              <a:latin typeface="Arial"/>
              <a:ea typeface="Arial"/>
              <a:cs typeface="Arial"/>
              <a:sym typeface="Arial"/>
            </a:endParaRPr>
          </a:p>
          <a:p>
            <a:pPr indent="-285750" lvl="0" marL="285750" marR="0" rtl="0" algn="l">
              <a:lnSpc>
                <a:spcPct val="105000"/>
              </a:lnSpc>
              <a:spcBef>
                <a:spcPts val="2400"/>
              </a:spcBef>
              <a:spcAft>
                <a:spcPts val="120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Let’s look at an example:</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1634f2dc888_0_44"/>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6" name="Google Shape;296;g1634f2dc888_0_44"/>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7" name="Google Shape;297;g1634f2dc888_0_44"/>
          <p:cNvSpPr txBox="1"/>
          <p:nvPr>
            <p:ph type="title"/>
          </p:nvPr>
        </p:nvSpPr>
        <p:spPr>
          <a:xfrm>
            <a:off x="315595" y="110490"/>
            <a:ext cx="47670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IN" sz="2400">
                <a:solidFill>
                  <a:srgbClr val="FFFFFF"/>
                </a:solidFill>
              </a:rPr>
              <a:t>Null and Alternate Hypotheses</a:t>
            </a:r>
            <a:endParaRPr sz="2400">
              <a:solidFill>
                <a:srgbClr val="FFFFFF"/>
              </a:solidFill>
            </a:endParaRPr>
          </a:p>
        </p:txBody>
      </p:sp>
      <p:sp>
        <p:nvSpPr>
          <p:cNvPr id="298" name="Google Shape;298;g1634f2dc888_0_44"/>
          <p:cNvSpPr txBox="1"/>
          <p:nvPr/>
        </p:nvSpPr>
        <p:spPr>
          <a:xfrm>
            <a:off x="303530" y="734060"/>
            <a:ext cx="8874000" cy="43314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95000"/>
              </a:lnSpc>
              <a:spcBef>
                <a:spcPts val="1200"/>
              </a:spcBef>
              <a:spcAft>
                <a:spcPts val="0"/>
              </a:spcAft>
              <a:buClr>
                <a:srgbClr val="000000"/>
              </a:buClr>
              <a:buSzPts val="1600"/>
              <a:buFont typeface="Arial"/>
              <a:buChar char="•"/>
            </a:pPr>
            <a:r>
              <a:rPr b="0" i="0" lang="en-IN" sz="1600" u="none" cap="none" strike="noStrike">
                <a:solidFill>
                  <a:srgbClr val="000000"/>
                </a:solidFill>
                <a:latin typeface="Arial"/>
                <a:ea typeface="Arial"/>
                <a:cs typeface="Arial"/>
                <a:sym typeface="Arial"/>
              </a:rPr>
              <a:t>Little Susie speculates, or hypothesizes, that the flowers she waters with club soda will grow faster than flowers she waters with plain water. </a:t>
            </a:r>
            <a:endParaRPr b="0" i="0" sz="1600" u="none" cap="none" strike="noStrike">
              <a:solidFill>
                <a:srgbClr val="000000"/>
              </a:solidFill>
              <a:latin typeface="Arial"/>
              <a:ea typeface="Arial"/>
              <a:cs typeface="Arial"/>
              <a:sym typeface="Arial"/>
            </a:endParaRPr>
          </a:p>
          <a:p>
            <a:pPr indent="-285750" lvl="0" marL="285750" marR="0" rtl="0" algn="l">
              <a:lnSpc>
                <a:spcPct val="95000"/>
              </a:lnSpc>
              <a:spcBef>
                <a:spcPts val="2400"/>
              </a:spcBef>
              <a:spcAft>
                <a:spcPts val="0"/>
              </a:spcAft>
              <a:buClr>
                <a:srgbClr val="000000"/>
              </a:buClr>
              <a:buSzPts val="1600"/>
              <a:buFont typeface="Arial"/>
              <a:buChar char="•"/>
            </a:pPr>
            <a:r>
              <a:rPr b="0" i="0" lang="en-IN" sz="1600" u="none" cap="none" strike="noStrike">
                <a:solidFill>
                  <a:srgbClr val="000000"/>
                </a:solidFill>
                <a:latin typeface="Arial"/>
                <a:ea typeface="Arial"/>
                <a:cs typeface="Arial"/>
                <a:sym typeface="Arial"/>
              </a:rPr>
              <a:t>She waters each plant daily for a month (experiment) and proves her hypothesis true!</a:t>
            </a:r>
            <a:endParaRPr b="0" i="0" sz="1600" u="none" cap="none" strike="noStrike">
              <a:solidFill>
                <a:srgbClr val="000000"/>
              </a:solidFill>
              <a:latin typeface="Arial"/>
              <a:ea typeface="Arial"/>
              <a:cs typeface="Arial"/>
              <a:sym typeface="Arial"/>
            </a:endParaRPr>
          </a:p>
          <a:p>
            <a:pPr indent="-285750" lvl="0" marL="285750" marR="0" rtl="0" algn="l">
              <a:lnSpc>
                <a:spcPct val="95000"/>
              </a:lnSpc>
              <a:spcBef>
                <a:spcPts val="2400"/>
              </a:spcBef>
              <a:spcAft>
                <a:spcPts val="0"/>
              </a:spcAft>
              <a:buClr>
                <a:srgbClr val="000000"/>
              </a:buClr>
              <a:buSzPts val="1600"/>
              <a:buFont typeface="Arial"/>
              <a:buChar char="•"/>
            </a:pPr>
            <a:r>
              <a:rPr b="0" i="0" lang="en-IN" sz="1600" u="none" cap="none" strike="noStrike">
                <a:solidFill>
                  <a:srgbClr val="000000"/>
                </a:solidFill>
                <a:latin typeface="Arial"/>
                <a:ea typeface="Arial"/>
                <a:cs typeface="Arial"/>
                <a:sym typeface="Arial"/>
              </a:rPr>
              <a:t>Susie's null hypothesis would be: </a:t>
            </a:r>
            <a:endParaRPr b="0" i="0" sz="1600" u="none" cap="none" strike="noStrike">
              <a:solidFill>
                <a:srgbClr val="000000"/>
              </a:solidFill>
              <a:latin typeface="Arial"/>
              <a:ea typeface="Arial"/>
              <a:cs typeface="Arial"/>
              <a:sym typeface="Arial"/>
            </a:endParaRPr>
          </a:p>
          <a:p>
            <a:pPr indent="-285750" lvl="1" marL="742950" marR="0" rtl="0" algn="l">
              <a:lnSpc>
                <a:spcPct val="95000"/>
              </a:lnSpc>
              <a:spcBef>
                <a:spcPts val="2400"/>
              </a:spcBef>
              <a:spcAft>
                <a:spcPts val="0"/>
              </a:spcAft>
              <a:buClr>
                <a:srgbClr val="000000"/>
              </a:buClr>
              <a:buSzPts val="1600"/>
              <a:buFont typeface="Arial"/>
              <a:buChar char="•"/>
            </a:pPr>
            <a:r>
              <a:rPr b="0" i="0" lang="en-IN" sz="1600" u="none" cap="none" strike="noStrike">
                <a:solidFill>
                  <a:srgbClr val="000000"/>
                </a:solidFill>
                <a:latin typeface="Arial"/>
                <a:ea typeface="Arial"/>
                <a:cs typeface="Arial"/>
                <a:sym typeface="Arial"/>
              </a:rPr>
              <a:t>There is no statistically significant relationship between the type of water I feed the flowers and growth of the flowers. </a:t>
            </a:r>
            <a:endParaRPr b="0" i="0" sz="1600" u="none" cap="none" strike="noStrike">
              <a:solidFill>
                <a:srgbClr val="000000"/>
              </a:solidFill>
              <a:latin typeface="Arial"/>
              <a:ea typeface="Arial"/>
              <a:cs typeface="Arial"/>
              <a:sym typeface="Arial"/>
            </a:endParaRPr>
          </a:p>
          <a:p>
            <a:pPr indent="-285750" lvl="0" marL="285750" marR="0" rtl="0" algn="l">
              <a:lnSpc>
                <a:spcPct val="95000"/>
              </a:lnSpc>
              <a:spcBef>
                <a:spcPts val="2400"/>
              </a:spcBef>
              <a:spcAft>
                <a:spcPts val="0"/>
              </a:spcAft>
              <a:buClr>
                <a:srgbClr val="000000"/>
              </a:buClr>
              <a:buSzPts val="1600"/>
              <a:buFont typeface="Arial"/>
              <a:buChar char="•"/>
            </a:pPr>
            <a:r>
              <a:rPr b="0" i="0" lang="en-IN" sz="1600" u="none" cap="none" strike="noStrike">
                <a:solidFill>
                  <a:srgbClr val="000000"/>
                </a:solidFill>
                <a:latin typeface="Arial"/>
                <a:ea typeface="Arial"/>
                <a:cs typeface="Arial"/>
                <a:sym typeface="Arial"/>
              </a:rPr>
              <a:t>The alternative hypothesis would be that:</a:t>
            </a:r>
            <a:endParaRPr b="0" i="0" sz="1600" u="none" cap="none" strike="noStrike">
              <a:solidFill>
                <a:srgbClr val="000000"/>
              </a:solidFill>
              <a:latin typeface="Arial"/>
              <a:ea typeface="Arial"/>
              <a:cs typeface="Arial"/>
              <a:sym typeface="Arial"/>
            </a:endParaRPr>
          </a:p>
          <a:p>
            <a:pPr indent="-285750" lvl="1" marL="742950" marR="0" rtl="0" algn="l">
              <a:lnSpc>
                <a:spcPct val="95000"/>
              </a:lnSpc>
              <a:spcBef>
                <a:spcPts val="2400"/>
              </a:spcBef>
              <a:spcAft>
                <a:spcPts val="1200"/>
              </a:spcAft>
              <a:buClr>
                <a:srgbClr val="000000"/>
              </a:buClr>
              <a:buSzPts val="1600"/>
              <a:buFont typeface="Arial"/>
              <a:buChar char="•"/>
            </a:pPr>
            <a:r>
              <a:rPr b="0" i="0" lang="en-IN" sz="1600" u="none" cap="none" strike="noStrike">
                <a:solidFill>
                  <a:srgbClr val="000000"/>
                </a:solidFill>
                <a:latin typeface="Arial"/>
                <a:ea typeface="Arial"/>
                <a:cs typeface="Arial"/>
                <a:sym typeface="Arial"/>
              </a:rPr>
              <a:t>There is indeed a statistically-significant relationship between what type of water the flower plant is fed and growth.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1634f2dc888_0_51"/>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4" name="Google Shape;304;g1634f2dc888_0_51"/>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5" name="Google Shape;305;g1634f2dc888_0_51"/>
          <p:cNvSpPr txBox="1"/>
          <p:nvPr>
            <p:ph type="title"/>
          </p:nvPr>
        </p:nvSpPr>
        <p:spPr>
          <a:xfrm>
            <a:off x="315595" y="110490"/>
            <a:ext cx="47670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IN" sz="2400">
                <a:solidFill>
                  <a:srgbClr val="FFFFFF"/>
                </a:solidFill>
              </a:rPr>
              <a:t>Null and Alternate Hypotheses</a:t>
            </a:r>
            <a:endParaRPr sz="2400">
              <a:solidFill>
                <a:srgbClr val="FFFFFF"/>
              </a:solidFill>
            </a:endParaRPr>
          </a:p>
        </p:txBody>
      </p:sp>
      <p:sp>
        <p:nvSpPr>
          <p:cNvPr id="306" name="Google Shape;306;g1634f2dc888_0_51"/>
          <p:cNvSpPr txBox="1"/>
          <p:nvPr/>
        </p:nvSpPr>
        <p:spPr>
          <a:xfrm>
            <a:off x="303530" y="734060"/>
            <a:ext cx="8874000" cy="43314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95000"/>
              </a:lnSpc>
              <a:spcBef>
                <a:spcPts val="12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More specifically, for Susie's study:</a:t>
            </a:r>
            <a:endParaRPr b="0" i="0" sz="1800" u="none" cap="none" strike="noStrike">
              <a:solidFill>
                <a:srgbClr val="000000"/>
              </a:solidFill>
              <a:latin typeface="Arial"/>
              <a:ea typeface="Arial"/>
              <a:cs typeface="Arial"/>
              <a:sym typeface="Arial"/>
            </a:endParaRPr>
          </a:p>
          <a:p>
            <a:pPr indent="-285750" lvl="1" marL="742950" marR="0" rtl="0" algn="l">
              <a:lnSpc>
                <a:spcPct val="95000"/>
              </a:lnSpc>
              <a:spcBef>
                <a:spcPts val="24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Null: If one plant is fed club soda for one month and another plant is fed plain water, there will be no difference in growth between the two plants.</a:t>
            </a:r>
            <a:endParaRPr b="0" i="0" sz="1800" u="none" cap="none" strike="noStrike">
              <a:solidFill>
                <a:srgbClr val="000000"/>
              </a:solidFill>
              <a:latin typeface="Arial"/>
              <a:ea typeface="Arial"/>
              <a:cs typeface="Arial"/>
              <a:sym typeface="Arial"/>
            </a:endParaRPr>
          </a:p>
          <a:p>
            <a:pPr indent="-285750" lvl="1" marL="742950" marR="0" rtl="0" algn="l">
              <a:lnSpc>
                <a:spcPct val="95000"/>
              </a:lnSpc>
              <a:spcBef>
                <a:spcPts val="24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Alternative: If one plant is fed club soda for one month and another plant is fed plain water, the plant that is fed club soda will grow better than the plant that is fed plain water.</a:t>
            </a:r>
            <a:endParaRPr b="0" i="0" sz="1800" u="none" cap="none" strike="noStrike">
              <a:solidFill>
                <a:srgbClr val="000000"/>
              </a:solidFill>
              <a:latin typeface="Arial"/>
              <a:ea typeface="Arial"/>
              <a:cs typeface="Arial"/>
              <a:sym typeface="Arial"/>
            </a:endParaRPr>
          </a:p>
          <a:p>
            <a:pPr indent="-171450" lvl="1" marL="742950" marR="0" rtl="0" algn="l">
              <a:lnSpc>
                <a:spcPct val="95000"/>
              </a:lnSpc>
              <a:spcBef>
                <a:spcPts val="2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95000"/>
              </a:lnSpc>
              <a:spcBef>
                <a:spcPts val="2400"/>
              </a:spcBef>
              <a:spcAft>
                <a:spcPts val="120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Additional Reading with more examples: </a:t>
            </a:r>
            <a:r>
              <a:rPr b="0" i="0" lang="en-IN" sz="1800" u="sng" cap="none" strike="noStrike">
                <a:solidFill>
                  <a:srgbClr val="000000"/>
                </a:solidFill>
                <a:latin typeface="Arial"/>
                <a:ea typeface="Arial"/>
                <a:cs typeface="Arial"/>
                <a:sym typeface="Arial"/>
                <a:hlinkClick r:id="rId4">
                  <a:extLst>
                    <a:ext uri="{A12FA001-AC4F-418D-AE19-62706E023703}">
                      <ahyp:hlinkClr val="tx"/>
                    </a:ext>
                  </a:extLst>
                </a:hlinkClick>
              </a:rPr>
              <a:t>Hypothesis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1634f2dc888_0_58"/>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2" name="Google Shape;312;g1634f2dc888_0_58"/>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3" name="Google Shape;313;g1634f2dc888_0_58"/>
          <p:cNvSpPr txBox="1"/>
          <p:nvPr>
            <p:ph type="title"/>
          </p:nvPr>
        </p:nvSpPr>
        <p:spPr>
          <a:xfrm>
            <a:off x="315675" y="110575"/>
            <a:ext cx="39279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IN" sz="2400">
                <a:solidFill>
                  <a:srgbClr val="FFFFFF"/>
                </a:solidFill>
              </a:rPr>
              <a:t>Making a Decision</a:t>
            </a:r>
            <a:endParaRPr sz="2400">
              <a:solidFill>
                <a:srgbClr val="FFFFFF"/>
              </a:solidFill>
            </a:endParaRPr>
          </a:p>
        </p:txBody>
      </p:sp>
      <p:pic>
        <p:nvPicPr>
          <p:cNvPr id="314" name="Google Shape;314;g1634f2dc888_0_58"/>
          <p:cNvPicPr preferRelativeResize="0"/>
          <p:nvPr/>
        </p:nvPicPr>
        <p:blipFill rotWithShape="1">
          <a:blip r:embed="rId4">
            <a:alphaModFix/>
          </a:blip>
          <a:srcRect b="0" l="0" r="0" t="0"/>
          <a:stretch/>
        </p:blipFill>
        <p:spPr>
          <a:xfrm>
            <a:off x="1556385" y="636905"/>
            <a:ext cx="6149340" cy="45135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1634f2dc888_0_65"/>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0" name="Google Shape;320;g1634f2dc888_0_65"/>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1" name="Google Shape;321;g1634f2dc888_0_65"/>
          <p:cNvSpPr txBox="1"/>
          <p:nvPr>
            <p:ph type="title"/>
          </p:nvPr>
        </p:nvSpPr>
        <p:spPr>
          <a:xfrm>
            <a:off x="315675" y="110575"/>
            <a:ext cx="39279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IN" sz="2400">
                <a:solidFill>
                  <a:srgbClr val="FFFFFF"/>
                </a:solidFill>
              </a:rPr>
              <a:t>Making a Decision</a:t>
            </a:r>
            <a:endParaRPr sz="2400">
              <a:solidFill>
                <a:srgbClr val="FFFFFF"/>
              </a:solidFill>
            </a:endParaRPr>
          </a:p>
        </p:txBody>
      </p:sp>
      <p:sp>
        <p:nvSpPr>
          <p:cNvPr id="322" name="Google Shape;322;g1634f2dc888_0_65"/>
          <p:cNvSpPr txBox="1"/>
          <p:nvPr/>
        </p:nvSpPr>
        <p:spPr>
          <a:xfrm>
            <a:off x="315595" y="758190"/>
            <a:ext cx="8874000" cy="43314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5000"/>
              </a:lnSpc>
              <a:spcBef>
                <a:spcPts val="12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This is one of the most important step of hypothesis testing where you decide to either reject or fail to reject the null hypothesis .</a:t>
            </a:r>
            <a:endParaRPr b="0" i="0" sz="1800" u="none" cap="none" strike="noStrike">
              <a:solidFill>
                <a:srgbClr val="000000"/>
              </a:solidFill>
              <a:latin typeface="Arial"/>
              <a:ea typeface="Arial"/>
              <a:cs typeface="Arial"/>
              <a:sym typeface="Arial"/>
            </a:endParaRPr>
          </a:p>
          <a:p>
            <a:pPr indent="-171450" lvl="0" marL="285750" marR="0" rtl="0" algn="l">
              <a:lnSpc>
                <a:spcPct val="105000"/>
              </a:lnSpc>
              <a:spcBef>
                <a:spcPts val="2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171450" lvl="0" marL="285750" marR="0" rtl="0" algn="l">
              <a:lnSpc>
                <a:spcPct val="105000"/>
              </a:lnSpc>
              <a:spcBef>
                <a:spcPts val="2400"/>
              </a:spcBef>
              <a:spcAft>
                <a:spcPts val="120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323" name="Google Shape;323;g1634f2dc888_0_65"/>
          <p:cNvPicPr preferRelativeResize="0"/>
          <p:nvPr/>
        </p:nvPicPr>
        <p:blipFill rotWithShape="1">
          <a:blip r:embed="rId4">
            <a:alphaModFix/>
          </a:blip>
          <a:srcRect b="0" l="0" r="0" t="0"/>
          <a:stretch/>
        </p:blipFill>
        <p:spPr>
          <a:xfrm>
            <a:off x="4431665" y="1570990"/>
            <a:ext cx="4712335" cy="3550285"/>
          </a:xfrm>
          <a:prstGeom prst="rect">
            <a:avLst/>
          </a:prstGeom>
          <a:noFill/>
          <a:ln>
            <a:noFill/>
          </a:ln>
        </p:spPr>
      </p:pic>
      <p:sp>
        <p:nvSpPr>
          <p:cNvPr id="324" name="Google Shape;324;g1634f2dc888_0_65"/>
          <p:cNvSpPr txBox="1"/>
          <p:nvPr/>
        </p:nvSpPr>
        <p:spPr>
          <a:xfrm>
            <a:off x="315595" y="2259965"/>
            <a:ext cx="3927600" cy="28629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The boundary of this decision is known as critical point.</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The critical value greater than mean value is </a:t>
            </a:r>
            <a:r>
              <a:rPr b="1" i="0" lang="en-IN" sz="1800" u="none" cap="none" strike="noStrike">
                <a:solidFill>
                  <a:srgbClr val="000000"/>
                </a:solidFill>
                <a:latin typeface="Arial"/>
                <a:ea typeface="Arial"/>
                <a:cs typeface="Arial"/>
                <a:sym typeface="Arial"/>
              </a:rPr>
              <a:t>Upper Critical Value (UCV).</a:t>
            </a:r>
            <a:endParaRPr b="1"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The critical value lesser than mean value is </a:t>
            </a:r>
            <a:r>
              <a:rPr b="1" i="0" lang="en-IN" sz="1800" u="none" cap="none" strike="noStrike">
                <a:solidFill>
                  <a:srgbClr val="000000"/>
                </a:solidFill>
                <a:latin typeface="Arial"/>
                <a:ea typeface="Arial"/>
                <a:cs typeface="Arial"/>
                <a:sym typeface="Arial"/>
              </a:rPr>
              <a:t>Lower Critical Value (LCV).</a:t>
            </a:r>
            <a:endParaRPr b="1" i="0" sz="18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1634f2dc888_0_74"/>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0" name="Google Shape;330;g1634f2dc888_0_74"/>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1" name="Google Shape;331;g1634f2dc888_0_74"/>
          <p:cNvSpPr txBox="1"/>
          <p:nvPr>
            <p:ph type="title"/>
          </p:nvPr>
        </p:nvSpPr>
        <p:spPr>
          <a:xfrm>
            <a:off x="315675" y="110575"/>
            <a:ext cx="39279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IN" sz="2400">
                <a:solidFill>
                  <a:srgbClr val="FFFFFF"/>
                </a:solidFill>
              </a:rPr>
              <a:t>Making a Decision</a:t>
            </a:r>
            <a:endParaRPr sz="2400">
              <a:solidFill>
                <a:srgbClr val="FFFFFF"/>
              </a:solidFill>
            </a:endParaRPr>
          </a:p>
        </p:txBody>
      </p:sp>
      <p:sp>
        <p:nvSpPr>
          <p:cNvPr id="332" name="Google Shape;332;g1634f2dc888_0_74"/>
          <p:cNvSpPr txBox="1"/>
          <p:nvPr/>
        </p:nvSpPr>
        <p:spPr>
          <a:xfrm>
            <a:off x="315595" y="758190"/>
            <a:ext cx="8874000" cy="4331400"/>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IN" sz="1400" u="none" cap="none" strike="noStrike">
                <a:latin typeface="Arial"/>
                <a:ea typeface="Arial"/>
                <a:cs typeface="Arial"/>
                <a:sym typeface="Arial"/>
              </a:rPr>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1634f2dc888_0_81"/>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8" name="Google Shape;338;g1634f2dc888_0_81"/>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9" name="Google Shape;339;g1634f2dc888_0_81"/>
          <p:cNvSpPr txBox="1"/>
          <p:nvPr>
            <p:ph type="title"/>
          </p:nvPr>
        </p:nvSpPr>
        <p:spPr>
          <a:xfrm>
            <a:off x="315675" y="110575"/>
            <a:ext cx="39279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IN" sz="2400">
                <a:solidFill>
                  <a:srgbClr val="FFFFFF"/>
                </a:solidFill>
              </a:rPr>
              <a:t>Making a Decision</a:t>
            </a:r>
            <a:endParaRPr sz="2400">
              <a:solidFill>
                <a:srgbClr val="FFFFFF"/>
              </a:solidFill>
            </a:endParaRPr>
          </a:p>
        </p:txBody>
      </p:sp>
      <p:sp>
        <p:nvSpPr>
          <p:cNvPr id="340" name="Google Shape;340;g1634f2dc888_0_81"/>
          <p:cNvSpPr txBox="1"/>
          <p:nvPr/>
        </p:nvSpPr>
        <p:spPr>
          <a:xfrm>
            <a:off x="315595" y="758190"/>
            <a:ext cx="8874000" cy="43314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5000"/>
              </a:lnSpc>
              <a:spcBef>
                <a:spcPts val="12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The critical region depends on the nature of the alternate hypothesis. </a:t>
            </a:r>
            <a:endParaRPr b="0" i="0" sz="1800" u="none" cap="none" strike="noStrike">
              <a:solidFill>
                <a:srgbClr val="000000"/>
              </a:solidFill>
              <a:latin typeface="Arial"/>
              <a:ea typeface="Arial"/>
              <a:cs typeface="Arial"/>
              <a:sym typeface="Arial"/>
            </a:endParaRPr>
          </a:p>
          <a:p>
            <a:pPr indent="-285750" lvl="0" marL="285750" marR="0" rtl="0" algn="l">
              <a:lnSpc>
                <a:spcPct val="105000"/>
              </a:lnSpc>
              <a:spcBef>
                <a:spcPts val="24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An alternate hypothesis can of two types: directional and non-directional.</a:t>
            </a:r>
            <a:endParaRPr b="0" i="0" sz="1800" u="none" cap="none" strike="noStrike">
              <a:solidFill>
                <a:srgbClr val="000000"/>
              </a:solidFill>
              <a:latin typeface="Arial"/>
              <a:ea typeface="Arial"/>
              <a:cs typeface="Arial"/>
              <a:sym typeface="Arial"/>
            </a:endParaRPr>
          </a:p>
          <a:p>
            <a:pPr indent="-285750" lvl="0" marL="285750" marR="0" rtl="0" algn="l">
              <a:lnSpc>
                <a:spcPct val="105000"/>
              </a:lnSpc>
              <a:spcBef>
                <a:spcPts val="24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Whenever you perform a non-directional hypothesis test, you need to check whether the population mean will lie towards the left or towards the right of the assumed mean. </a:t>
            </a:r>
            <a:endParaRPr b="0" i="0" sz="1800" u="none" cap="none" strike="noStrike">
              <a:solidFill>
                <a:srgbClr val="000000"/>
              </a:solidFill>
              <a:latin typeface="Arial"/>
              <a:ea typeface="Arial"/>
              <a:cs typeface="Arial"/>
              <a:sym typeface="Arial"/>
            </a:endParaRPr>
          </a:p>
          <a:p>
            <a:pPr indent="-285750" lvl="0" marL="285750" marR="0" rtl="0" algn="l">
              <a:lnSpc>
                <a:spcPct val="105000"/>
              </a:lnSpc>
              <a:spcBef>
                <a:spcPts val="24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Therefore, this type of test is called a </a:t>
            </a:r>
            <a:r>
              <a:rPr b="1" i="0" lang="en-IN" sz="1800" u="none" cap="none" strike="noStrike">
                <a:solidFill>
                  <a:srgbClr val="000000"/>
                </a:solidFill>
                <a:latin typeface="Arial"/>
                <a:ea typeface="Arial"/>
                <a:cs typeface="Arial"/>
                <a:sym typeface="Arial"/>
              </a:rPr>
              <a:t>two-tailed test</a:t>
            </a:r>
            <a:r>
              <a:rPr b="0" i="0" lang="en-IN" sz="1800" u="none" cap="none" strike="noStrike">
                <a:solidFill>
                  <a:srgbClr val="000000"/>
                </a:solidFill>
                <a:latin typeface="Arial"/>
                <a:ea typeface="Arial"/>
                <a:cs typeface="Arial"/>
                <a:sym typeface="Arial"/>
              </a:rPr>
              <a:t> because you have to check both the tails of the sample.</a:t>
            </a:r>
            <a:endParaRPr b="0" i="0" sz="1800" u="none" cap="none" strike="noStrike">
              <a:solidFill>
                <a:srgbClr val="000000"/>
              </a:solidFill>
              <a:latin typeface="Arial"/>
              <a:ea typeface="Arial"/>
              <a:cs typeface="Arial"/>
              <a:sym typeface="Arial"/>
            </a:endParaRPr>
          </a:p>
          <a:p>
            <a:pPr indent="-285750" lvl="0" marL="285750" marR="0" rtl="0" algn="l">
              <a:lnSpc>
                <a:spcPct val="105000"/>
              </a:lnSpc>
              <a:spcBef>
                <a:spcPts val="2400"/>
              </a:spcBef>
              <a:spcAft>
                <a:spcPts val="120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They are used commonly to test consistency and products, especially in the pharmaceutical industries.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1634f2dc888_0_88"/>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6" name="Google Shape;346;g1634f2dc888_0_88"/>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7" name="Google Shape;347;g1634f2dc888_0_88"/>
          <p:cNvSpPr txBox="1"/>
          <p:nvPr>
            <p:ph type="title"/>
          </p:nvPr>
        </p:nvSpPr>
        <p:spPr>
          <a:xfrm>
            <a:off x="315675" y="110575"/>
            <a:ext cx="39279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IN" sz="2400">
                <a:solidFill>
                  <a:srgbClr val="FFFFFF"/>
                </a:solidFill>
              </a:rPr>
              <a:t>Making a Decision</a:t>
            </a:r>
            <a:endParaRPr sz="2400">
              <a:solidFill>
                <a:srgbClr val="FFFFFF"/>
              </a:solidFill>
            </a:endParaRPr>
          </a:p>
        </p:txBody>
      </p:sp>
      <p:sp>
        <p:nvSpPr>
          <p:cNvPr id="348" name="Google Shape;348;g1634f2dc888_0_88"/>
          <p:cNvSpPr txBox="1"/>
          <p:nvPr/>
        </p:nvSpPr>
        <p:spPr>
          <a:xfrm>
            <a:off x="315595" y="758190"/>
            <a:ext cx="8874000" cy="43314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75000"/>
              </a:lnSpc>
              <a:spcBef>
                <a:spcPts val="12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For e.g., </a:t>
            </a:r>
            <a:endParaRPr b="0" i="0" sz="1800" u="none" cap="none" strike="noStrike">
              <a:solidFill>
                <a:srgbClr val="000000"/>
              </a:solidFill>
              <a:latin typeface="Arial"/>
              <a:ea typeface="Arial"/>
              <a:cs typeface="Arial"/>
              <a:sym typeface="Arial"/>
            </a:endParaRPr>
          </a:p>
          <a:p>
            <a:pPr indent="-285750" lvl="1" marL="742950" marR="0" rtl="0" algn="l">
              <a:lnSpc>
                <a:spcPct val="75000"/>
              </a:lnSpc>
              <a:spcBef>
                <a:spcPts val="24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Consider any medicine whose main component is paracetamol which helps reduce pain and fever of a patient. </a:t>
            </a:r>
            <a:endParaRPr b="0" i="0" sz="1800" u="none" cap="none" strike="noStrike">
              <a:solidFill>
                <a:srgbClr val="000000"/>
              </a:solidFill>
              <a:latin typeface="Arial"/>
              <a:ea typeface="Arial"/>
              <a:cs typeface="Arial"/>
              <a:sym typeface="Arial"/>
            </a:endParaRPr>
          </a:p>
          <a:p>
            <a:pPr indent="-285750" lvl="1" marL="742950" marR="0" rtl="0" algn="l">
              <a:lnSpc>
                <a:spcPct val="75000"/>
              </a:lnSpc>
              <a:spcBef>
                <a:spcPts val="24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It is important to have an optimal quantity (say 500 mg) of paracetamol in each tablet of the medicine. </a:t>
            </a:r>
            <a:endParaRPr b="0" i="0" sz="1800" u="none" cap="none" strike="noStrike">
              <a:solidFill>
                <a:srgbClr val="000000"/>
              </a:solidFill>
              <a:latin typeface="Arial"/>
              <a:ea typeface="Arial"/>
              <a:cs typeface="Arial"/>
              <a:sym typeface="Arial"/>
            </a:endParaRPr>
          </a:p>
          <a:p>
            <a:pPr indent="-285750" lvl="1" marL="742950" marR="0" rtl="0" algn="l">
              <a:lnSpc>
                <a:spcPct val="75000"/>
              </a:lnSpc>
              <a:spcBef>
                <a:spcPts val="24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If the quantity of paracetamol in a tablet is lower than 500 mg, then its efficacy will be lost and the patient will not feel any better after taking the medicine. </a:t>
            </a:r>
            <a:endParaRPr b="0" i="0" sz="1800" u="none" cap="none" strike="noStrike">
              <a:solidFill>
                <a:srgbClr val="000000"/>
              </a:solidFill>
              <a:latin typeface="Arial"/>
              <a:ea typeface="Arial"/>
              <a:cs typeface="Arial"/>
              <a:sym typeface="Arial"/>
            </a:endParaRPr>
          </a:p>
          <a:p>
            <a:pPr indent="-285750" lvl="1" marL="742950" marR="0" rtl="0" algn="l">
              <a:lnSpc>
                <a:spcPct val="75000"/>
              </a:lnSpc>
              <a:spcBef>
                <a:spcPts val="24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On the other hand, if the paracetamol quantity is more than 500 mg, then the medicine will cause some undesirable side-effects. </a:t>
            </a:r>
            <a:endParaRPr b="0" i="0" sz="1800" u="none" cap="none" strike="noStrike">
              <a:solidFill>
                <a:srgbClr val="000000"/>
              </a:solidFill>
              <a:latin typeface="Arial"/>
              <a:ea typeface="Arial"/>
              <a:cs typeface="Arial"/>
              <a:sym typeface="Arial"/>
            </a:endParaRPr>
          </a:p>
          <a:p>
            <a:pPr indent="-285750" lvl="1" marL="742950" marR="0" rtl="0" algn="l">
              <a:lnSpc>
                <a:spcPct val="75000"/>
              </a:lnSpc>
              <a:spcBef>
                <a:spcPts val="2400"/>
              </a:spcBef>
              <a:spcAft>
                <a:spcPts val="120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Hence, in this case, your null hypothesis would be that the average paracetamol quantity is 500 mg and you would want to fail at rejecting the null hypothesis.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1634f2dc888_0_95"/>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4" name="Google Shape;354;g1634f2dc888_0_95"/>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5" name="Google Shape;355;g1634f2dc888_0_95"/>
          <p:cNvSpPr txBox="1"/>
          <p:nvPr>
            <p:ph type="title"/>
          </p:nvPr>
        </p:nvSpPr>
        <p:spPr>
          <a:xfrm>
            <a:off x="315675" y="110575"/>
            <a:ext cx="39279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IN" sz="2400">
                <a:solidFill>
                  <a:srgbClr val="FFFFFF"/>
                </a:solidFill>
              </a:rPr>
              <a:t>Making a Decision</a:t>
            </a:r>
            <a:endParaRPr sz="2400">
              <a:solidFill>
                <a:srgbClr val="FFFFFF"/>
              </a:solidFill>
            </a:endParaRPr>
          </a:p>
        </p:txBody>
      </p:sp>
      <p:sp>
        <p:nvSpPr>
          <p:cNvPr id="356" name="Google Shape;356;g1634f2dc888_0_95"/>
          <p:cNvSpPr txBox="1"/>
          <p:nvPr/>
        </p:nvSpPr>
        <p:spPr>
          <a:xfrm>
            <a:off x="315595" y="758190"/>
            <a:ext cx="8874000" cy="43314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5000"/>
              </a:lnSpc>
              <a:spcBef>
                <a:spcPts val="12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But there are cases when you want to find out whether the sample mean is lower or higher than the population mean. </a:t>
            </a:r>
            <a:endParaRPr b="0" i="0" sz="1800" u="none" cap="none" strike="noStrike">
              <a:solidFill>
                <a:srgbClr val="000000"/>
              </a:solidFill>
              <a:latin typeface="Arial"/>
              <a:ea typeface="Arial"/>
              <a:cs typeface="Arial"/>
              <a:sym typeface="Arial"/>
            </a:endParaRPr>
          </a:p>
          <a:p>
            <a:pPr indent="-285750" lvl="0" marL="285750" marR="0" rtl="0" algn="l">
              <a:lnSpc>
                <a:spcPct val="105000"/>
              </a:lnSpc>
              <a:spcBef>
                <a:spcPts val="24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In this case, the hypothesis test is called a </a:t>
            </a:r>
            <a:r>
              <a:rPr b="1" i="0" lang="en-IN" sz="1800" u="none" cap="none" strike="noStrike">
                <a:solidFill>
                  <a:srgbClr val="000000"/>
                </a:solidFill>
                <a:latin typeface="Arial"/>
                <a:ea typeface="Arial"/>
                <a:cs typeface="Arial"/>
                <a:sym typeface="Arial"/>
              </a:rPr>
              <a:t>one-tailed test</a:t>
            </a:r>
            <a:r>
              <a:rPr b="0" i="0" lang="en-IN" sz="1800" u="none" cap="none" strike="noStrike">
                <a:solidFill>
                  <a:srgbClr val="000000"/>
                </a:solidFill>
                <a:latin typeface="Arial"/>
                <a:ea typeface="Arial"/>
                <a:cs typeface="Arial"/>
                <a:sym typeface="Arial"/>
              </a:rPr>
              <a:t> and more specifically a </a:t>
            </a:r>
            <a:r>
              <a:rPr b="1" i="0" lang="en-IN" sz="1800" u="none" cap="none" strike="noStrike">
                <a:solidFill>
                  <a:srgbClr val="000000"/>
                </a:solidFill>
                <a:latin typeface="Arial"/>
                <a:ea typeface="Arial"/>
                <a:cs typeface="Arial"/>
                <a:sym typeface="Arial"/>
              </a:rPr>
              <a:t>lower tailed test </a:t>
            </a:r>
            <a:r>
              <a:rPr b="0" i="0" lang="en-IN" sz="1800" u="none" cap="none" strike="noStrike">
                <a:solidFill>
                  <a:srgbClr val="000000"/>
                </a:solidFill>
                <a:latin typeface="Arial"/>
                <a:ea typeface="Arial"/>
                <a:cs typeface="Arial"/>
                <a:sym typeface="Arial"/>
              </a:rPr>
              <a:t>OR </a:t>
            </a:r>
            <a:r>
              <a:rPr b="1" i="0" lang="en-IN" sz="1800" u="none" cap="none" strike="noStrike">
                <a:solidFill>
                  <a:srgbClr val="000000"/>
                </a:solidFill>
                <a:latin typeface="Arial"/>
                <a:ea typeface="Arial"/>
                <a:cs typeface="Arial"/>
                <a:sym typeface="Arial"/>
              </a:rPr>
              <a:t>a upper tailed test.</a:t>
            </a:r>
            <a:endParaRPr b="1" i="0" sz="1800" u="none" cap="none" strike="noStrike">
              <a:solidFill>
                <a:srgbClr val="000000"/>
              </a:solidFill>
              <a:latin typeface="Arial"/>
              <a:ea typeface="Arial"/>
              <a:cs typeface="Arial"/>
              <a:sym typeface="Arial"/>
            </a:endParaRPr>
          </a:p>
          <a:p>
            <a:pPr indent="-285750" lvl="0" marL="285750" marR="0" rtl="0" algn="l">
              <a:lnSpc>
                <a:spcPct val="105000"/>
              </a:lnSpc>
              <a:spcBef>
                <a:spcPts val="24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The formulation of the null and alternate hypotheses determines the type of the test and the position of the critical regions in the normal distribution.</a:t>
            </a:r>
            <a:endParaRPr b="0" i="0" sz="1800" u="none" cap="none" strike="noStrike">
              <a:solidFill>
                <a:srgbClr val="000000"/>
              </a:solidFill>
              <a:latin typeface="Arial"/>
              <a:ea typeface="Arial"/>
              <a:cs typeface="Arial"/>
              <a:sym typeface="Arial"/>
            </a:endParaRPr>
          </a:p>
          <a:p>
            <a:pPr indent="-171450" lvl="0" marL="285750" marR="0" rtl="0" algn="l">
              <a:lnSpc>
                <a:spcPct val="105000"/>
              </a:lnSpc>
              <a:spcBef>
                <a:spcPts val="2400"/>
              </a:spcBef>
              <a:spcAft>
                <a:spcPts val="120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1634f2dc888_0_102"/>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2" name="Google Shape;362;g1634f2dc888_0_102"/>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3" name="Google Shape;363;g1634f2dc888_0_102"/>
          <p:cNvSpPr txBox="1"/>
          <p:nvPr>
            <p:ph type="title"/>
          </p:nvPr>
        </p:nvSpPr>
        <p:spPr>
          <a:xfrm>
            <a:off x="315675" y="110575"/>
            <a:ext cx="39279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IN" sz="2400">
                <a:solidFill>
                  <a:srgbClr val="FFFFFF"/>
                </a:solidFill>
              </a:rPr>
              <a:t>Making a Decision</a:t>
            </a:r>
            <a:endParaRPr sz="2400">
              <a:solidFill>
                <a:srgbClr val="FFFFFF"/>
              </a:solidFill>
            </a:endParaRPr>
          </a:p>
        </p:txBody>
      </p:sp>
      <p:sp>
        <p:nvSpPr>
          <p:cNvPr id="364" name="Google Shape;364;g1634f2dc888_0_102"/>
          <p:cNvSpPr txBox="1"/>
          <p:nvPr/>
        </p:nvSpPr>
        <p:spPr>
          <a:xfrm>
            <a:off x="315595" y="758190"/>
            <a:ext cx="8874000" cy="43314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5000"/>
              </a:lnSpc>
              <a:spcBef>
                <a:spcPts val="12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You can tell the type of the test and the position of the critical region on the basis of the ‘sign’ in the alternate hypothesis.</a:t>
            </a:r>
            <a:endParaRPr b="0" i="0" sz="1800" u="none" cap="none" strike="noStrike">
              <a:solidFill>
                <a:srgbClr val="000000"/>
              </a:solidFill>
              <a:latin typeface="Arial"/>
              <a:ea typeface="Arial"/>
              <a:cs typeface="Arial"/>
              <a:sym typeface="Arial"/>
            </a:endParaRPr>
          </a:p>
          <a:p>
            <a:pPr indent="-285750" lvl="1" marL="742950" marR="0" rtl="0" algn="l">
              <a:lnSpc>
                <a:spcPct val="105000"/>
              </a:lnSpc>
              <a:spcBef>
                <a:spcPts val="24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       ≠ in H₁    →   Two-tailed test        →     Rejection region on both sides of distribution</a:t>
            </a:r>
            <a:endParaRPr b="0" i="0" sz="1800" u="none" cap="none" strike="noStrike">
              <a:solidFill>
                <a:srgbClr val="000000"/>
              </a:solidFill>
              <a:latin typeface="Arial"/>
              <a:ea typeface="Arial"/>
              <a:cs typeface="Arial"/>
              <a:sym typeface="Arial"/>
            </a:endParaRPr>
          </a:p>
          <a:p>
            <a:pPr indent="-285750" lvl="1" marL="742950" marR="0" rtl="0" algn="l">
              <a:lnSpc>
                <a:spcPct val="105000"/>
              </a:lnSpc>
              <a:spcBef>
                <a:spcPts val="24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       &lt; in H₁    →   Lower-tailed test     →     Rejection region on left side of distribution</a:t>
            </a:r>
            <a:endParaRPr b="0" i="0" sz="1800" u="none" cap="none" strike="noStrike">
              <a:solidFill>
                <a:srgbClr val="000000"/>
              </a:solidFill>
              <a:latin typeface="Arial"/>
              <a:ea typeface="Arial"/>
              <a:cs typeface="Arial"/>
              <a:sym typeface="Arial"/>
            </a:endParaRPr>
          </a:p>
          <a:p>
            <a:pPr indent="-285750" lvl="1" marL="742950" marR="0" rtl="0" algn="l">
              <a:lnSpc>
                <a:spcPct val="105000"/>
              </a:lnSpc>
              <a:spcBef>
                <a:spcPts val="2400"/>
              </a:spcBef>
              <a:spcAft>
                <a:spcPts val="120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       &gt; in H₁    →   Upper-tailed test     →     Rejection region on right side of distribution</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2"/>
          <p:cNvPicPr preferRelativeResize="0"/>
          <p:nvPr/>
        </p:nvPicPr>
        <p:blipFill rotWithShape="1">
          <a:blip r:embed="rId3">
            <a:alphaModFix/>
          </a:blip>
          <a:srcRect b="7700" l="0" r="0" t="7700"/>
          <a:stretch/>
        </p:blipFill>
        <p:spPr>
          <a:xfrm>
            <a:off x="0" y="0"/>
            <a:ext cx="9142200" cy="5141880"/>
          </a:xfrm>
          <a:prstGeom prst="rect">
            <a:avLst/>
          </a:prstGeom>
          <a:noFill/>
          <a:ln>
            <a:noFill/>
          </a:ln>
        </p:spPr>
      </p:pic>
      <p:sp>
        <p:nvSpPr>
          <p:cNvPr id="223" name="Google Shape;223;p2"/>
          <p:cNvSpPr/>
          <p:nvPr/>
        </p:nvSpPr>
        <p:spPr>
          <a:xfrm>
            <a:off x="6467400" y="4767120"/>
            <a:ext cx="2055600" cy="2721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IN" sz="900" u="none" cap="none" strike="noStrike">
                <a:solidFill>
                  <a:srgbClr val="E72D3F"/>
                </a:solidFill>
                <a:latin typeface="Proxima Nova"/>
                <a:ea typeface="Proxima Nova"/>
                <a:cs typeface="Proxima Nova"/>
                <a:sym typeface="Proxima Nova"/>
              </a:rPr>
              <a:t>‹#›</a:t>
            </a:fld>
            <a:endParaRPr b="0" i="0" sz="900" u="none" cap="none" strike="noStrike">
              <a:solidFill>
                <a:schemeClr val="dk1"/>
              </a:solidFill>
              <a:latin typeface="Arial"/>
              <a:ea typeface="Arial"/>
              <a:cs typeface="Arial"/>
              <a:sym typeface="Arial"/>
            </a:endParaRPr>
          </a:p>
        </p:txBody>
      </p:sp>
      <p:pic>
        <p:nvPicPr>
          <p:cNvPr id="224" name="Google Shape;224;p2"/>
          <p:cNvPicPr preferRelativeResize="0"/>
          <p:nvPr/>
        </p:nvPicPr>
        <p:blipFill rotWithShape="1">
          <a:blip r:embed="rId4">
            <a:alphaModFix/>
          </a:blip>
          <a:srcRect b="0" l="0" r="0" t="0"/>
          <a:stretch/>
        </p:blipFill>
        <p:spPr>
          <a:xfrm>
            <a:off x="635040" y="0"/>
            <a:ext cx="3258000" cy="4039920"/>
          </a:xfrm>
          <a:prstGeom prst="rect">
            <a:avLst/>
          </a:prstGeom>
          <a:noFill/>
          <a:ln>
            <a:noFill/>
          </a:ln>
        </p:spPr>
      </p:pic>
      <p:sp>
        <p:nvSpPr>
          <p:cNvPr id="225" name="Google Shape;225;p2"/>
          <p:cNvSpPr/>
          <p:nvPr/>
        </p:nvSpPr>
        <p:spPr>
          <a:xfrm>
            <a:off x="764467" y="210255"/>
            <a:ext cx="2999100" cy="11364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000000"/>
              </a:buClr>
              <a:buSzPts val="1800"/>
              <a:buFont typeface="Arial"/>
              <a:buNone/>
            </a:pPr>
            <a:r>
              <a:rPr b="1" i="0" lang="en-IN" sz="1800" u="none" cap="none" strike="noStrike">
                <a:solidFill>
                  <a:srgbClr val="FFFFFF"/>
                </a:solidFill>
                <a:latin typeface="Proxima Nova"/>
                <a:ea typeface="Proxima Nova"/>
                <a:cs typeface="Proxima Nova"/>
                <a:sym typeface="Proxima Nova"/>
              </a:rPr>
              <a:t>Module Name: </a:t>
            </a:r>
            <a:r>
              <a:rPr b="0" i="0" lang="en-IN" sz="1800" u="none" cap="none" strike="noStrike">
                <a:solidFill>
                  <a:srgbClr val="FFFFFF"/>
                </a:solidFill>
                <a:latin typeface="Proxima Nova"/>
                <a:ea typeface="Proxima Nova"/>
                <a:cs typeface="Proxima Nova"/>
                <a:sym typeface="Proxima Nova"/>
              </a:rPr>
              <a:t>EDA &amp; Statistics</a:t>
            </a:r>
            <a:endParaRPr b="0" i="0" sz="1800" u="none" cap="none" strike="noStrike">
              <a:solidFill>
                <a:srgbClr val="FFFFFF"/>
              </a:solidFill>
              <a:latin typeface="Proxima Nova"/>
              <a:ea typeface="Proxima Nova"/>
              <a:cs typeface="Proxima Nova"/>
              <a:sym typeface="Proxima Nova"/>
            </a:endParaRPr>
          </a:p>
          <a:p>
            <a:pPr indent="0" lvl="0" marL="0" marR="0" rtl="0" algn="l">
              <a:lnSpc>
                <a:spcPct val="90000"/>
              </a:lnSpc>
              <a:spcBef>
                <a:spcPts val="0"/>
              </a:spcBef>
              <a:spcAft>
                <a:spcPts val="0"/>
              </a:spcAft>
              <a:buClr>
                <a:srgbClr val="000000"/>
              </a:buClr>
              <a:buSzPts val="1800"/>
              <a:buFont typeface="Arial"/>
              <a:buNone/>
            </a:pPr>
            <a:r>
              <a:t/>
            </a:r>
            <a:endParaRPr b="1" i="0" sz="1800" u="none" cap="none" strike="noStrike">
              <a:solidFill>
                <a:srgbClr val="FFFFFF"/>
              </a:solidFill>
              <a:latin typeface="Proxima Nova"/>
              <a:ea typeface="Proxima Nova"/>
              <a:cs typeface="Proxima Nova"/>
              <a:sym typeface="Proxima Nova"/>
            </a:endParaRPr>
          </a:p>
          <a:p>
            <a:pPr indent="0" lvl="0" marL="0" marR="0" rtl="0" algn="l">
              <a:lnSpc>
                <a:spcPct val="90000"/>
              </a:lnSpc>
              <a:spcBef>
                <a:spcPts val="0"/>
              </a:spcBef>
              <a:spcAft>
                <a:spcPts val="0"/>
              </a:spcAft>
              <a:buClr>
                <a:srgbClr val="000000"/>
              </a:buClr>
              <a:buSzPts val="1800"/>
              <a:buFont typeface="Arial"/>
              <a:buNone/>
            </a:pPr>
            <a:r>
              <a:rPr b="1" i="0" lang="en-IN" sz="1800" u="none" cap="none" strike="noStrike">
                <a:solidFill>
                  <a:srgbClr val="FFFFFF"/>
                </a:solidFill>
                <a:latin typeface="Proxima Nova"/>
                <a:ea typeface="Proxima Nova"/>
                <a:cs typeface="Proxima Nova"/>
                <a:sym typeface="Proxima Nova"/>
              </a:rPr>
              <a:t>Course :</a:t>
            </a:r>
            <a:r>
              <a:rPr b="0" i="0" lang="en-IN" sz="1800" u="none" cap="none" strike="noStrike">
                <a:solidFill>
                  <a:srgbClr val="FFFFFF"/>
                </a:solidFill>
                <a:latin typeface="Proxima Nova"/>
                <a:ea typeface="Proxima Nova"/>
                <a:cs typeface="Proxima Nova"/>
                <a:sym typeface="Proxima Nova"/>
              </a:rPr>
              <a:t> Statistics</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1001"/>
              </a:spcBef>
              <a:spcAft>
                <a:spcPts val="0"/>
              </a:spcAft>
              <a:buClr>
                <a:srgbClr val="000000"/>
              </a:buClr>
              <a:buSzPts val="1800"/>
              <a:buFont typeface="Arial"/>
              <a:buNone/>
            </a:pPr>
            <a:r>
              <a:rPr b="1" i="0" lang="en-IN" sz="1800" u="none" cap="none" strike="noStrike">
                <a:solidFill>
                  <a:srgbClr val="FFFFFF"/>
                </a:solidFill>
                <a:latin typeface="Proxima Nova"/>
                <a:ea typeface="Proxima Nova"/>
                <a:cs typeface="Proxima Nova"/>
                <a:sym typeface="Proxima Nova"/>
              </a:rPr>
              <a:t>Lecture On :</a:t>
            </a:r>
            <a:r>
              <a:rPr b="0" i="0" lang="en-IN" sz="1800" u="none" cap="none" strike="noStrike">
                <a:solidFill>
                  <a:srgbClr val="FFFFFF"/>
                </a:solidFill>
                <a:latin typeface="Proxima Nova"/>
                <a:ea typeface="Proxima Nova"/>
                <a:cs typeface="Proxima Nova"/>
                <a:sym typeface="Proxima Nova"/>
              </a:rPr>
              <a:t> Statistics - Day - 10</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1001"/>
              </a:spcBef>
              <a:spcAft>
                <a:spcPts val="0"/>
              </a:spcAft>
              <a:buClr>
                <a:srgbClr val="000000"/>
              </a:buClr>
              <a:buSzPts val="1800"/>
              <a:buFont typeface="Arial"/>
              <a:buNone/>
            </a:pPr>
            <a:r>
              <a:rPr b="1" i="0" lang="en-IN" sz="1800" u="none" cap="none" strike="noStrike">
                <a:solidFill>
                  <a:srgbClr val="FFFFFF"/>
                </a:solidFill>
                <a:latin typeface="Proxima Nova"/>
                <a:ea typeface="Proxima Nova"/>
                <a:cs typeface="Proxima Nova"/>
                <a:sym typeface="Proxima Nova"/>
              </a:rPr>
              <a:t>Instructor : </a:t>
            </a:r>
            <a:endParaRPr b="0" i="0" sz="1800" u="none" cap="none" strike="noStrike">
              <a:solidFill>
                <a:schemeClr val="dk1"/>
              </a:solidFill>
              <a:latin typeface="Arial"/>
              <a:ea typeface="Arial"/>
              <a:cs typeface="Arial"/>
              <a:sym typeface="Arial"/>
            </a:endParaRPr>
          </a:p>
        </p:txBody>
      </p:sp>
      <p:pic>
        <p:nvPicPr>
          <p:cNvPr id="226" name="Google Shape;226;p2"/>
          <p:cNvPicPr preferRelativeResize="0"/>
          <p:nvPr/>
        </p:nvPicPr>
        <p:blipFill rotWithShape="1">
          <a:blip r:embed="rId5">
            <a:alphaModFix/>
          </a:blip>
          <a:srcRect b="0" l="0" r="0" t="0"/>
          <a:stretch/>
        </p:blipFill>
        <p:spPr>
          <a:xfrm>
            <a:off x="7929360" y="210240"/>
            <a:ext cx="811800" cy="21528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1634f2dc888_0_109"/>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0" name="Google Shape;370;g1634f2dc888_0_109"/>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1" name="Google Shape;371;g1634f2dc888_0_109"/>
          <p:cNvSpPr txBox="1"/>
          <p:nvPr>
            <p:ph type="title"/>
          </p:nvPr>
        </p:nvSpPr>
        <p:spPr>
          <a:xfrm>
            <a:off x="315675" y="110575"/>
            <a:ext cx="39279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IN" sz="2400">
                <a:solidFill>
                  <a:srgbClr val="FFFFFF"/>
                </a:solidFill>
              </a:rPr>
              <a:t>Critical Value Method</a:t>
            </a:r>
            <a:endParaRPr sz="2400">
              <a:solidFill>
                <a:srgbClr val="FFFFFF"/>
              </a:solidFill>
            </a:endParaRPr>
          </a:p>
        </p:txBody>
      </p:sp>
      <p:sp>
        <p:nvSpPr>
          <p:cNvPr id="372" name="Google Shape;372;g1634f2dc888_0_109"/>
          <p:cNvSpPr txBox="1"/>
          <p:nvPr/>
        </p:nvSpPr>
        <p:spPr>
          <a:xfrm>
            <a:off x="315595" y="758190"/>
            <a:ext cx="8874000" cy="43314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5000"/>
              </a:lnSpc>
              <a:spcBef>
                <a:spcPts val="12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After formulating the hypothesis, we have to follow some steps to make a decision using the critical value method:</a:t>
            </a:r>
            <a:endParaRPr b="0" i="0" sz="1800" u="none" cap="none" strike="noStrike">
              <a:solidFill>
                <a:srgbClr val="000000"/>
              </a:solidFill>
              <a:latin typeface="Arial"/>
              <a:ea typeface="Arial"/>
              <a:cs typeface="Arial"/>
              <a:sym typeface="Arial"/>
            </a:endParaRPr>
          </a:p>
          <a:p>
            <a:pPr indent="0" lvl="1" marL="457200" marR="0" rtl="0" algn="l">
              <a:lnSpc>
                <a:spcPct val="105000"/>
              </a:lnSpc>
              <a:spcBef>
                <a:spcPts val="240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1. Calculate the value of Zċ from the given value of α (significance level). Take it a 5% if not specified in the problem.</a:t>
            </a:r>
            <a:endParaRPr b="0" i="0" sz="1800" u="none" cap="none" strike="noStrike">
              <a:solidFill>
                <a:srgbClr val="000000"/>
              </a:solidFill>
              <a:latin typeface="Arial"/>
              <a:ea typeface="Arial"/>
              <a:cs typeface="Arial"/>
              <a:sym typeface="Arial"/>
            </a:endParaRPr>
          </a:p>
          <a:p>
            <a:pPr indent="0" lvl="1" marL="457200" marR="0" rtl="0" algn="l">
              <a:lnSpc>
                <a:spcPct val="105000"/>
              </a:lnSpc>
              <a:spcBef>
                <a:spcPts val="240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2. Calculate the critical values (UCV and LCV) from the value of Zċ.</a:t>
            </a:r>
            <a:endParaRPr b="0" i="0" sz="1800" u="none" cap="none" strike="noStrike">
              <a:solidFill>
                <a:srgbClr val="000000"/>
              </a:solidFill>
              <a:latin typeface="Arial"/>
              <a:ea typeface="Arial"/>
              <a:cs typeface="Arial"/>
              <a:sym typeface="Arial"/>
            </a:endParaRPr>
          </a:p>
          <a:p>
            <a:pPr indent="0" lvl="1" marL="457200" marR="0" rtl="0" algn="l">
              <a:lnSpc>
                <a:spcPct val="105000"/>
              </a:lnSpc>
              <a:spcBef>
                <a:spcPts val="2400"/>
              </a:spcBef>
              <a:spcAft>
                <a:spcPts val="1200"/>
              </a:spcAft>
              <a:buClr>
                <a:srgbClr val="000000"/>
              </a:buClr>
              <a:buSzPts val="1800"/>
              <a:buFont typeface="Arial"/>
              <a:buNone/>
            </a:pPr>
            <a:r>
              <a:rPr b="0" i="0" lang="en-IN" sz="1800" u="none" cap="none" strike="noStrike">
                <a:solidFill>
                  <a:srgbClr val="000000"/>
                </a:solidFill>
                <a:latin typeface="Arial"/>
                <a:ea typeface="Arial"/>
                <a:cs typeface="Arial"/>
                <a:sym typeface="Arial"/>
              </a:rPr>
              <a:t>3. Make the decision on the basis of the value of the sample mean x with respect to the critical values (UCV AND LCV).</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1634f2dc888_0_116"/>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8" name="Google Shape;378;g1634f2dc888_0_116"/>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9" name="Google Shape;379;g1634f2dc888_0_116"/>
          <p:cNvSpPr txBox="1"/>
          <p:nvPr>
            <p:ph type="title"/>
          </p:nvPr>
        </p:nvSpPr>
        <p:spPr>
          <a:xfrm>
            <a:off x="315595" y="123190"/>
            <a:ext cx="5828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IN" sz="2400">
                <a:solidFill>
                  <a:srgbClr val="FFFFFF"/>
                </a:solidFill>
              </a:rPr>
              <a:t>Critical Value Method - Example</a:t>
            </a:r>
            <a:endParaRPr sz="2400">
              <a:solidFill>
                <a:srgbClr val="FFFFFF"/>
              </a:solidFill>
            </a:endParaRPr>
          </a:p>
        </p:txBody>
      </p:sp>
      <p:sp>
        <p:nvSpPr>
          <p:cNvPr id="380" name="Google Shape;380;g1634f2dc888_0_116"/>
          <p:cNvSpPr txBox="1"/>
          <p:nvPr/>
        </p:nvSpPr>
        <p:spPr>
          <a:xfrm>
            <a:off x="315595" y="758190"/>
            <a:ext cx="8874000" cy="43314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95000"/>
              </a:lnSpc>
              <a:spcBef>
                <a:spcPts val="12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A manufacturer claims that the average life of its product is 36 months.</a:t>
            </a:r>
            <a:endParaRPr b="0" i="0" sz="1800" u="none" cap="none" strike="noStrike">
              <a:solidFill>
                <a:srgbClr val="000000"/>
              </a:solidFill>
              <a:latin typeface="Arial"/>
              <a:ea typeface="Arial"/>
              <a:cs typeface="Arial"/>
              <a:sym typeface="Arial"/>
            </a:endParaRPr>
          </a:p>
          <a:p>
            <a:pPr indent="-285750" lvl="0" marL="285750" marR="0" rtl="0" algn="l">
              <a:lnSpc>
                <a:spcPct val="95000"/>
              </a:lnSpc>
              <a:spcBef>
                <a:spcPts val="24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 An auditor selects a sample of 49 units of the product and calculates the average life to be 34.5 months. The population standard deviation is 4 months. </a:t>
            </a:r>
            <a:endParaRPr b="0" i="0" sz="1800" u="none" cap="none" strike="noStrike">
              <a:solidFill>
                <a:srgbClr val="000000"/>
              </a:solidFill>
              <a:latin typeface="Arial"/>
              <a:ea typeface="Arial"/>
              <a:cs typeface="Arial"/>
              <a:sym typeface="Arial"/>
            </a:endParaRPr>
          </a:p>
          <a:p>
            <a:pPr indent="-285750" lvl="0" marL="285750" marR="0" rtl="0" algn="l">
              <a:lnSpc>
                <a:spcPct val="95000"/>
              </a:lnSpc>
              <a:spcBef>
                <a:spcPts val="24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Test the manufacturer’s claim at 3% significance level using the critical value method.</a:t>
            </a:r>
            <a:endParaRPr b="0" i="0" sz="1800" u="none" cap="none" strike="noStrike">
              <a:solidFill>
                <a:srgbClr val="000000"/>
              </a:solidFill>
              <a:latin typeface="Arial"/>
              <a:ea typeface="Arial"/>
              <a:cs typeface="Arial"/>
              <a:sym typeface="Arial"/>
            </a:endParaRPr>
          </a:p>
          <a:p>
            <a:pPr indent="-285750" lvl="0" marL="285750" marR="0" rtl="0" algn="l">
              <a:lnSpc>
                <a:spcPct val="95000"/>
              </a:lnSpc>
              <a:spcBef>
                <a:spcPts val="24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Formulate the hypotheses for this two-tailed test:</a:t>
            </a:r>
            <a:endParaRPr b="0" i="0" sz="1800" u="none" cap="none" strike="noStrike">
              <a:solidFill>
                <a:srgbClr val="000000"/>
              </a:solidFill>
              <a:latin typeface="Arial"/>
              <a:ea typeface="Arial"/>
              <a:cs typeface="Arial"/>
              <a:sym typeface="Arial"/>
            </a:endParaRPr>
          </a:p>
          <a:p>
            <a:pPr indent="0" lvl="7" marL="3200400" marR="0" rtl="0" algn="l">
              <a:lnSpc>
                <a:spcPct val="95000"/>
              </a:lnSpc>
              <a:spcBef>
                <a:spcPts val="240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H₀:μ = 36 months </a:t>
            </a:r>
            <a:endParaRPr b="0" i="0" sz="1800" u="none" cap="none" strike="noStrike">
              <a:solidFill>
                <a:srgbClr val="000000"/>
              </a:solidFill>
              <a:latin typeface="Arial"/>
              <a:ea typeface="Arial"/>
              <a:cs typeface="Arial"/>
              <a:sym typeface="Arial"/>
            </a:endParaRPr>
          </a:p>
          <a:p>
            <a:pPr indent="0" lvl="0" marL="0" marR="0" rtl="0" algn="ctr">
              <a:lnSpc>
                <a:spcPct val="95000"/>
              </a:lnSpc>
              <a:spcBef>
                <a:spcPts val="2400"/>
              </a:spcBef>
              <a:spcAft>
                <a:spcPts val="1200"/>
              </a:spcAft>
              <a:buClr>
                <a:srgbClr val="000000"/>
              </a:buClr>
              <a:buSzPts val="1800"/>
              <a:buFont typeface="Arial"/>
              <a:buNone/>
            </a:pPr>
            <a:r>
              <a:rPr b="0" i="0" lang="en-IN" sz="1800" u="none" cap="none" strike="noStrike">
                <a:solidFill>
                  <a:srgbClr val="000000"/>
                </a:solidFill>
                <a:latin typeface="Arial"/>
                <a:ea typeface="Arial"/>
                <a:cs typeface="Arial"/>
                <a:sym typeface="Arial"/>
              </a:rPr>
              <a:t>H₁: μ ≠ 36 months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g1634f2dc888_0_123"/>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6" name="Google Shape;386;g1634f2dc888_0_123"/>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7" name="Google Shape;387;g1634f2dc888_0_123"/>
          <p:cNvSpPr txBox="1"/>
          <p:nvPr>
            <p:ph type="title"/>
          </p:nvPr>
        </p:nvSpPr>
        <p:spPr>
          <a:xfrm>
            <a:off x="315595" y="123190"/>
            <a:ext cx="5828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IN" sz="2400">
                <a:solidFill>
                  <a:srgbClr val="FFFFFF"/>
                </a:solidFill>
              </a:rPr>
              <a:t>Critical Value Method - Example</a:t>
            </a:r>
            <a:endParaRPr sz="2400">
              <a:solidFill>
                <a:srgbClr val="FFFFFF"/>
              </a:solidFill>
            </a:endParaRPr>
          </a:p>
        </p:txBody>
      </p:sp>
      <p:sp>
        <p:nvSpPr>
          <p:cNvPr id="388" name="Google Shape;388;g1634f2dc888_0_123"/>
          <p:cNvSpPr txBox="1"/>
          <p:nvPr/>
        </p:nvSpPr>
        <p:spPr>
          <a:xfrm>
            <a:off x="315595" y="758190"/>
            <a:ext cx="8874000" cy="4331400"/>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IN" sz="1400" u="none" cap="none" strike="noStrike">
                <a:latin typeface="Arial"/>
                <a:ea typeface="Arial"/>
                <a:cs typeface="Arial"/>
                <a:sym typeface="Arial"/>
              </a:rPr>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g1634f2dc888_0_130"/>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4" name="Google Shape;394;g1634f2dc888_0_130"/>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5" name="Google Shape;395;g1634f2dc888_0_130"/>
          <p:cNvSpPr txBox="1"/>
          <p:nvPr>
            <p:ph type="title"/>
          </p:nvPr>
        </p:nvSpPr>
        <p:spPr>
          <a:xfrm>
            <a:off x="315675" y="110575"/>
            <a:ext cx="39279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IN" sz="2400">
                <a:solidFill>
                  <a:srgbClr val="FFFFFF"/>
                </a:solidFill>
              </a:rPr>
              <a:t>P-Value Method</a:t>
            </a:r>
            <a:endParaRPr sz="2400">
              <a:solidFill>
                <a:srgbClr val="FFFFFF"/>
              </a:solidFill>
            </a:endParaRPr>
          </a:p>
        </p:txBody>
      </p:sp>
      <p:sp>
        <p:nvSpPr>
          <p:cNvPr id="396" name="Google Shape;396;g1634f2dc888_0_130"/>
          <p:cNvSpPr txBox="1"/>
          <p:nvPr/>
        </p:nvSpPr>
        <p:spPr>
          <a:xfrm>
            <a:off x="315595" y="758190"/>
            <a:ext cx="8874000" cy="43314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5000"/>
              </a:lnSpc>
              <a:spcBef>
                <a:spcPts val="12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This is one of the important methods for making a decision. It is defined as the probability of the null hypothesis being accepted (or more aptly, not being rejected)</a:t>
            </a:r>
            <a:endParaRPr b="0" i="0" sz="1800" u="none" cap="none" strike="noStrike">
              <a:solidFill>
                <a:srgbClr val="000000"/>
              </a:solidFill>
              <a:latin typeface="Arial"/>
              <a:ea typeface="Arial"/>
              <a:cs typeface="Arial"/>
              <a:sym typeface="Arial"/>
            </a:endParaRPr>
          </a:p>
          <a:p>
            <a:pPr indent="-285750" lvl="0" marL="285750" marR="0" rtl="0" algn="l">
              <a:lnSpc>
                <a:spcPct val="105000"/>
              </a:lnSpc>
              <a:spcBef>
                <a:spcPts val="24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This statement is not technically correct (or formal) definition of p-value, but it is used for better understanding of the p-value.</a:t>
            </a:r>
            <a:endParaRPr b="0" i="0" sz="1800" u="none" cap="none" strike="noStrike">
              <a:solidFill>
                <a:srgbClr val="000000"/>
              </a:solidFill>
              <a:latin typeface="Arial"/>
              <a:ea typeface="Arial"/>
              <a:cs typeface="Arial"/>
              <a:sym typeface="Arial"/>
            </a:endParaRPr>
          </a:p>
          <a:p>
            <a:pPr indent="-171450" lvl="0" marL="285750" marR="0" rtl="0" algn="l">
              <a:lnSpc>
                <a:spcPct val="105000"/>
              </a:lnSpc>
              <a:spcBef>
                <a:spcPts val="2400"/>
              </a:spcBef>
              <a:spcAft>
                <a:spcPts val="120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g1634f2dc888_0_137"/>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2" name="Google Shape;402;g1634f2dc888_0_137"/>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3" name="Google Shape;403;g1634f2dc888_0_137"/>
          <p:cNvSpPr txBox="1"/>
          <p:nvPr>
            <p:ph type="title"/>
          </p:nvPr>
        </p:nvSpPr>
        <p:spPr>
          <a:xfrm>
            <a:off x="315675" y="110575"/>
            <a:ext cx="39279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IN" sz="2400">
                <a:solidFill>
                  <a:srgbClr val="FFFFFF"/>
                </a:solidFill>
              </a:rPr>
              <a:t>P-Value Method</a:t>
            </a:r>
            <a:endParaRPr sz="2400">
              <a:solidFill>
                <a:srgbClr val="FFFFFF"/>
              </a:solidFill>
            </a:endParaRPr>
          </a:p>
        </p:txBody>
      </p:sp>
      <p:sp>
        <p:nvSpPr>
          <p:cNvPr id="404" name="Google Shape;404;g1634f2dc888_0_137"/>
          <p:cNvSpPr txBox="1"/>
          <p:nvPr/>
        </p:nvSpPr>
        <p:spPr>
          <a:xfrm>
            <a:off x="315595" y="758190"/>
            <a:ext cx="8874000" cy="43314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5000"/>
              </a:lnSpc>
              <a:spcBef>
                <a:spcPts val="1200"/>
              </a:spcBef>
              <a:spcAft>
                <a:spcPts val="120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Suppose the test statistic in a hypothesis test is equal to K. </a:t>
            </a:r>
            <a:endParaRPr b="0" i="0" sz="1800" u="none" cap="none" strike="noStrike">
              <a:solidFill>
                <a:srgbClr val="000000"/>
              </a:solidFill>
              <a:latin typeface="Arial"/>
              <a:ea typeface="Arial"/>
              <a:cs typeface="Arial"/>
              <a:sym typeface="Arial"/>
            </a:endParaRPr>
          </a:p>
        </p:txBody>
      </p:sp>
      <p:pic>
        <p:nvPicPr>
          <p:cNvPr id="405" name="Google Shape;405;g1634f2dc888_0_137"/>
          <p:cNvPicPr preferRelativeResize="0"/>
          <p:nvPr/>
        </p:nvPicPr>
        <p:blipFill rotWithShape="1">
          <a:blip r:embed="rId4">
            <a:alphaModFix/>
          </a:blip>
          <a:srcRect b="0" l="0" r="0" t="0"/>
          <a:stretch/>
        </p:blipFill>
        <p:spPr>
          <a:xfrm>
            <a:off x="4288790" y="1625600"/>
            <a:ext cx="4900930" cy="3463926"/>
          </a:xfrm>
          <a:prstGeom prst="rect">
            <a:avLst/>
          </a:prstGeom>
          <a:noFill/>
          <a:ln>
            <a:noFill/>
          </a:ln>
        </p:spPr>
      </p:pic>
      <p:sp>
        <p:nvSpPr>
          <p:cNvPr id="406" name="Google Shape;406;g1634f2dc888_0_137"/>
          <p:cNvSpPr txBox="1"/>
          <p:nvPr/>
        </p:nvSpPr>
        <p:spPr>
          <a:xfrm>
            <a:off x="154940" y="1625600"/>
            <a:ext cx="4133700" cy="27135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5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The p-value is the probability of observing a test statistic as extreme as K, assuming the null hypothesis is true. </a:t>
            </a:r>
            <a:endParaRPr b="0" i="0" sz="1800" u="none" cap="none" strike="noStrike">
              <a:solidFill>
                <a:srgbClr val="000000"/>
              </a:solidFill>
              <a:latin typeface="Arial"/>
              <a:ea typeface="Arial"/>
              <a:cs typeface="Arial"/>
              <a:sym typeface="Arial"/>
            </a:endParaRPr>
          </a:p>
          <a:p>
            <a:pPr indent="-285750" lvl="0" marL="285750" marR="0" rtl="0" algn="l">
              <a:lnSpc>
                <a:spcPct val="105000"/>
              </a:lnSpc>
              <a:spcBef>
                <a:spcPts val="24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If the p-value is less than the significance level, we reject the null hypothesis, as shown in the figure below.</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g1634f2dc888_0_146"/>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2" name="Google Shape;412;g1634f2dc888_0_146"/>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3" name="Google Shape;413;g1634f2dc888_0_146"/>
          <p:cNvSpPr txBox="1"/>
          <p:nvPr>
            <p:ph type="title"/>
          </p:nvPr>
        </p:nvSpPr>
        <p:spPr>
          <a:xfrm>
            <a:off x="315675" y="110575"/>
            <a:ext cx="39279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IN" sz="2400">
                <a:solidFill>
                  <a:srgbClr val="FFFFFF"/>
                </a:solidFill>
              </a:rPr>
              <a:t>P-Value Method</a:t>
            </a:r>
            <a:endParaRPr sz="2400">
              <a:solidFill>
                <a:srgbClr val="FFFFFF"/>
              </a:solidFill>
            </a:endParaRPr>
          </a:p>
        </p:txBody>
      </p:sp>
      <p:sp>
        <p:nvSpPr>
          <p:cNvPr id="414" name="Google Shape;414;g1634f2dc888_0_146"/>
          <p:cNvSpPr txBox="1"/>
          <p:nvPr/>
        </p:nvSpPr>
        <p:spPr>
          <a:xfrm>
            <a:off x="315595" y="758190"/>
            <a:ext cx="8874000" cy="43314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5000"/>
              </a:lnSpc>
              <a:spcBef>
                <a:spcPts val="12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So, higher the p-value, higher is the probability of failing to reject a null hypothesis. </a:t>
            </a:r>
            <a:endParaRPr b="0" i="0" sz="1800" u="none" cap="none" strike="noStrike">
              <a:solidFill>
                <a:srgbClr val="000000"/>
              </a:solidFill>
              <a:latin typeface="Arial"/>
              <a:ea typeface="Arial"/>
              <a:cs typeface="Arial"/>
              <a:sym typeface="Arial"/>
            </a:endParaRPr>
          </a:p>
          <a:p>
            <a:pPr indent="-285750" lvl="0" marL="285750" marR="0" rtl="0" algn="l">
              <a:lnSpc>
                <a:spcPct val="105000"/>
              </a:lnSpc>
              <a:spcBef>
                <a:spcPts val="24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On the other hand, lower the p-value, higher is the probability of the null hypothesis being rejected.</a:t>
            </a:r>
            <a:endParaRPr b="0" i="0" sz="1800" u="none" cap="none" strike="noStrike">
              <a:solidFill>
                <a:srgbClr val="000000"/>
              </a:solidFill>
              <a:latin typeface="Arial"/>
              <a:ea typeface="Arial"/>
              <a:cs typeface="Arial"/>
              <a:sym typeface="Arial"/>
            </a:endParaRPr>
          </a:p>
          <a:p>
            <a:pPr indent="-171450" lvl="0" marL="285750" marR="0" rtl="0" algn="l">
              <a:lnSpc>
                <a:spcPct val="105000"/>
              </a:lnSpc>
              <a:spcBef>
                <a:spcPts val="2400"/>
              </a:spcBef>
              <a:spcAft>
                <a:spcPts val="120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1634f2dc888_0_153"/>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0" name="Google Shape;420;g1634f2dc888_0_153"/>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1" name="Google Shape;421;g1634f2dc888_0_153"/>
          <p:cNvSpPr txBox="1"/>
          <p:nvPr>
            <p:ph type="title"/>
          </p:nvPr>
        </p:nvSpPr>
        <p:spPr>
          <a:xfrm>
            <a:off x="315675" y="110575"/>
            <a:ext cx="39279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IN" sz="2400">
                <a:solidFill>
                  <a:srgbClr val="FFFFFF"/>
                </a:solidFill>
              </a:rPr>
              <a:t>P-Value Method</a:t>
            </a:r>
            <a:endParaRPr sz="2400">
              <a:solidFill>
                <a:srgbClr val="FFFFFF"/>
              </a:solidFill>
            </a:endParaRPr>
          </a:p>
        </p:txBody>
      </p:sp>
      <p:sp>
        <p:nvSpPr>
          <p:cNvPr id="422" name="Google Shape;422;g1634f2dc888_0_153"/>
          <p:cNvSpPr txBox="1"/>
          <p:nvPr/>
        </p:nvSpPr>
        <p:spPr>
          <a:xfrm>
            <a:off x="315595" y="758190"/>
            <a:ext cx="8874000" cy="43314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5000"/>
              </a:lnSpc>
              <a:spcBef>
                <a:spcPts val="12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After formulating the null and alternate hypotheses, the steps to follow in order to make a decision using the p-value method are as follows:</a:t>
            </a:r>
            <a:endParaRPr b="0" i="0" sz="1800" u="none" cap="none" strike="noStrike">
              <a:solidFill>
                <a:srgbClr val="000000"/>
              </a:solidFill>
              <a:latin typeface="Arial"/>
              <a:ea typeface="Arial"/>
              <a:cs typeface="Arial"/>
              <a:sym typeface="Arial"/>
            </a:endParaRPr>
          </a:p>
          <a:p>
            <a:pPr indent="-285750" lvl="1" marL="742950" marR="0" rtl="0" algn="l">
              <a:lnSpc>
                <a:spcPct val="105000"/>
              </a:lnSpc>
              <a:spcBef>
                <a:spcPts val="24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Calculate the value of z-score for the sample mean point on the distribution</a:t>
            </a:r>
            <a:endParaRPr b="0" i="0" sz="1800" u="none" cap="none" strike="noStrike">
              <a:solidFill>
                <a:srgbClr val="000000"/>
              </a:solidFill>
              <a:latin typeface="Arial"/>
              <a:ea typeface="Arial"/>
              <a:cs typeface="Arial"/>
              <a:sym typeface="Arial"/>
            </a:endParaRPr>
          </a:p>
          <a:p>
            <a:pPr indent="-285750" lvl="1" marL="742950" marR="0" rtl="0" algn="l">
              <a:lnSpc>
                <a:spcPct val="105000"/>
              </a:lnSpc>
              <a:spcBef>
                <a:spcPts val="24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Calculate the p-value from the cumulative probability for the given z-score using the z-table</a:t>
            </a:r>
            <a:endParaRPr b="0" i="0" sz="1800" u="none" cap="none" strike="noStrike">
              <a:solidFill>
                <a:srgbClr val="000000"/>
              </a:solidFill>
              <a:latin typeface="Arial"/>
              <a:ea typeface="Arial"/>
              <a:cs typeface="Arial"/>
              <a:sym typeface="Arial"/>
            </a:endParaRPr>
          </a:p>
          <a:p>
            <a:pPr indent="-285750" lvl="1" marL="742950" marR="0" rtl="0" algn="l">
              <a:lnSpc>
                <a:spcPct val="105000"/>
              </a:lnSpc>
              <a:spcBef>
                <a:spcPts val="2400"/>
              </a:spcBef>
              <a:spcAft>
                <a:spcPts val="120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Make a decision on the basis of the p-value (multiply it by 2 for a two-tailed test) with respect to the given value of α (significance value).</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g1634f2dc888_0_160"/>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8" name="Google Shape;428;g1634f2dc888_0_160"/>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9" name="Google Shape;429;g1634f2dc888_0_160"/>
          <p:cNvSpPr txBox="1"/>
          <p:nvPr>
            <p:ph type="title"/>
          </p:nvPr>
        </p:nvSpPr>
        <p:spPr>
          <a:xfrm>
            <a:off x="315675" y="110575"/>
            <a:ext cx="39279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IN" sz="2400">
                <a:solidFill>
                  <a:srgbClr val="FFFFFF"/>
                </a:solidFill>
              </a:rPr>
              <a:t>P-Value Method</a:t>
            </a:r>
            <a:endParaRPr sz="2400">
              <a:solidFill>
                <a:srgbClr val="FFFFFF"/>
              </a:solidFill>
            </a:endParaRPr>
          </a:p>
        </p:txBody>
      </p:sp>
      <p:sp>
        <p:nvSpPr>
          <p:cNvPr id="430" name="Google Shape;430;g1634f2dc888_0_160"/>
          <p:cNvSpPr txBox="1"/>
          <p:nvPr/>
        </p:nvSpPr>
        <p:spPr>
          <a:xfrm>
            <a:off x="315595" y="758190"/>
            <a:ext cx="8874000" cy="43314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5000"/>
              </a:lnSpc>
              <a:spcBef>
                <a:spcPts val="12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For eg:</a:t>
            </a:r>
            <a:endParaRPr b="0" i="0" sz="1800" u="none" cap="none" strike="noStrike">
              <a:solidFill>
                <a:srgbClr val="000000"/>
              </a:solidFill>
              <a:latin typeface="Arial"/>
              <a:ea typeface="Arial"/>
              <a:cs typeface="Arial"/>
              <a:sym typeface="Arial"/>
            </a:endParaRPr>
          </a:p>
          <a:p>
            <a:pPr indent="-285750" lvl="1" marL="742950" marR="0" rtl="0" algn="l">
              <a:lnSpc>
                <a:spcPct val="105000"/>
              </a:lnSpc>
              <a:spcBef>
                <a:spcPts val="24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Let’s say z-score for sample point = + 3.02. This mean sample mean is on the right side of the distribution mean.</a:t>
            </a:r>
            <a:endParaRPr b="0" i="0" sz="1800" u="none" cap="none" strike="noStrike">
              <a:solidFill>
                <a:srgbClr val="000000"/>
              </a:solidFill>
              <a:latin typeface="Arial"/>
              <a:ea typeface="Arial"/>
              <a:cs typeface="Arial"/>
              <a:sym typeface="Arial"/>
            </a:endParaRPr>
          </a:p>
          <a:p>
            <a:pPr indent="-285750" lvl="1" marL="742950" marR="0" rtl="0" algn="l">
              <a:lnSpc>
                <a:spcPct val="105000"/>
              </a:lnSpc>
              <a:spcBef>
                <a:spcPts val="24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So, The Cumulative probability of sample point from                          z-table = 0.9987</a:t>
            </a:r>
            <a:endParaRPr b="0" i="0" sz="1800" u="none" cap="none" strike="noStrike">
              <a:solidFill>
                <a:srgbClr val="000000"/>
              </a:solidFill>
              <a:latin typeface="Arial"/>
              <a:ea typeface="Arial"/>
              <a:cs typeface="Arial"/>
              <a:sym typeface="Arial"/>
            </a:endParaRPr>
          </a:p>
          <a:p>
            <a:pPr indent="-285750" lvl="2" marL="1200150" marR="0" rtl="0" algn="l">
              <a:lnSpc>
                <a:spcPct val="105000"/>
              </a:lnSpc>
              <a:spcBef>
                <a:spcPts val="24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For one-tailed test  →    p = 1 - 0.9987 = 0.0013</a:t>
            </a:r>
            <a:endParaRPr b="0" i="0" sz="1800" u="none" cap="none" strike="noStrike">
              <a:solidFill>
                <a:srgbClr val="000000"/>
              </a:solidFill>
              <a:latin typeface="Arial"/>
              <a:ea typeface="Arial"/>
              <a:cs typeface="Arial"/>
              <a:sym typeface="Arial"/>
            </a:endParaRPr>
          </a:p>
          <a:p>
            <a:pPr indent="-285750" lvl="2" marL="1200150" marR="0" rtl="0" algn="l">
              <a:lnSpc>
                <a:spcPct val="105000"/>
              </a:lnSpc>
              <a:spcBef>
                <a:spcPts val="2400"/>
              </a:spcBef>
              <a:spcAft>
                <a:spcPts val="120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For two-tailed test  →    p = 2 (1 - 0.9987) = 2 * 0.0013 = 0.0026</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g1634f2dc888_0_167"/>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6" name="Google Shape;436;g1634f2dc888_0_167"/>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7" name="Google Shape;437;g1634f2dc888_0_167"/>
          <p:cNvSpPr txBox="1"/>
          <p:nvPr>
            <p:ph type="title"/>
          </p:nvPr>
        </p:nvSpPr>
        <p:spPr>
          <a:xfrm>
            <a:off x="315675" y="110575"/>
            <a:ext cx="39279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IN" sz="2400">
                <a:solidFill>
                  <a:srgbClr val="FFFFFF"/>
                </a:solidFill>
              </a:rPr>
              <a:t>P-Value Method</a:t>
            </a:r>
            <a:endParaRPr sz="2400">
              <a:solidFill>
                <a:srgbClr val="FFFFFF"/>
              </a:solidFill>
            </a:endParaRPr>
          </a:p>
        </p:txBody>
      </p:sp>
      <p:sp>
        <p:nvSpPr>
          <p:cNvPr id="438" name="Google Shape;438;g1634f2dc888_0_167"/>
          <p:cNvSpPr txBox="1"/>
          <p:nvPr/>
        </p:nvSpPr>
        <p:spPr>
          <a:xfrm>
            <a:off x="315595" y="758190"/>
            <a:ext cx="8874000" cy="43314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5000"/>
              </a:lnSpc>
              <a:spcBef>
                <a:spcPts val="12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Similarly,</a:t>
            </a:r>
            <a:endParaRPr b="0" i="0" sz="1800" u="none" cap="none" strike="noStrike">
              <a:solidFill>
                <a:srgbClr val="000000"/>
              </a:solidFill>
              <a:latin typeface="Arial"/>
              <a:ea typeface="Arial"/>
              <a:cs typeface="Arial"/>
              <a:sym typeface="Arial"/>
            </a:endParaRPr>
          </a:p>
          <a:p>
            <a:pPr indent="-285750" lvl="1" marL="742950" marR="0" rtl="0" algn="l">
              <a:lnSpc>
                <a:spcPct val="105000"/>
              </a:lnSpc>
              <a:spcBef>
                <a:spcPts val="24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If the z-score for sample point = -3.02, then the sample mean is on the left side of the distribution mean.</a:t>
            </a:r>
            <a:endParaRPr b="0" i="0" sz="1800" u="none" cap="none" strike="noStrike">
              <a:solidFill>
                <a:srgbClr val="000000"/>
              </a:solidFill>
              <a:latin typeface="Arial"/>
              <a:ea typeface="Arial"/>
              <a:cs typeface="Arial"/>
              <a:sym typeface="Arial"/>
            </a:endParaRPr>
          </a:p>
          <a:p>
            <a:pPr indent="-285750" lvl="1" marL="742950" marR="0" rtl="0" algn="l">
              <a:lnSpc>
                <a:spcPct val="105000"/>
              </a:lnSpc>
              <a:spcBef>
                <a:spcPts val="24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In this case, Cumulative probability of sample point = 0.0013</a:t>
            </a:r>
            <a:endParaRPr b="0" i="0" sz="1800" u="none" cap="none" strike="noStrike">
              <a:solidFill>
                <a:srgbClr val="000000"/>
              </a:solidFill>
              <a:latin typeface="Arial"/>
              <a:ea typeface="Arial"/>
              <a:cs typeface="Arial"/>
              <a:sym typeface="Arial"/>
            </a:endParaRPr>
          </a:p>
          <a:p>
            <a:pPr indent="-285750" lvl="2" marL="1200150" marR="0" rtl="0" algn="l">
              <a:lnSpc>
                <a:spcPct val="105000"/>
              </a:lnSpc>
              <a:spcBef>
                <a:spcPts val="24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For one-tailed test  →    p = 0.0013</a:t>
            </a:r>
            <a:endParaRPr b="0" i="0" sz="1800" u="none" cap="none" strike="noStrike">
              <a:solidFill>
                <a:srgbClr val="000000"/>
              </a:solidFill>
              <a:latin typeface="Arial"/>
              <a:ea typeface="Arial"/>
              <a:cs typeface="Arial"/>
              <a:sym typeface="Arial"/>
            </a:endParaRPr>
          </a:p>
          <a:p>
            <a:pPr indent="-285750" lvl="2" marL="1200150" marR="0" rtl="0" algn="l">
              <a:lnSpc>
                <a:spcPct val="105000"/>
              </a:lnSpc>
              <a:spcBef>
                <a:spcPts val="24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For two-tailed test  →    p = 2 * 0.0013 = 0.0026</a:t>
            </a:r>
            <a:endParaRPr b="0" i="0" sz="1800" u="none" cap="none" strike="noStrike">
              <a:solidFill>
                <a:srgbClr val="000000"/>
              </a:solidFill>
              <a:latin typeface="Arial"/>
              <a:ea typeface="Arial"/>
              <a:cs typeface="Arial"/>
              <a:sym typeface="Arial"/>
            </a:endParaRPr>
          </a:p>
          <a:p>
            <a:pPr indent="-171450" lvl="1" marL="742950" marR="0" rtl="0" algn="l">
              <a:lnSpc>
                <a:spcPct val="105000"/>
              </a:lnSpc>
              <a:spcBef>
                <a:spcPts val="2400"/>
              </a:spcBef>
              <a:spcAft>
                <a:spcPts val="120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g1634f2dc888_0_244"/>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4" name="Google Shape;444;g1634f2dc888_0_244"/>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5" name="Google Shape;445;g1634f2dc888_0_244"/>
          <p:cNvSpPr txBox="1"/>
          <p:nvPr>
            <p:ph type="title"/>
          </p:nvPr>
        </p:nvSpPr>
        <p:spPr>
          <a:xfrm>
            <a:off x="315675" y="110575"/>
            <a:ext cx="39279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IN" sz="2400">
                <a:solidFill>
                  <a:srgbClr val="FFFFFF"/>
                </a:solidFill>
              </a:rPr>
              <a:t>P-Value Method - Example</a:t>
            </a:r>
            <a:endParaRPr sz="2400">
              <a:solidFill>
                <a:srgbClr val="FFFFFF"/>
              </a:solidFill>
            </a:endParaRPr>
          </a:p>
        </p:txBody>
      </p:sp>
      <p:sp>
        <p:nvSpPr>
          <p:cNvPr id="446" name="Google Shape;446;g1634f2dc888_0_244"/>
          <p:cNvSpPr txBox="1"/>
          <p:nvPr/>
        </p:nvSpPr>
        <p:spPr>
          <a:xfrm>
            <a:off x="315595" y="758190"/>
            <a:ext cx="8874000" cy="43314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5000"/>
              </a:lnSpc>
              <a:spcBef>
                <a:spcPts val="12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You work at a pharmaceutical company that manufactures an antipyretic drug in tablet form, with paracetamol as the active ingredient. </a:t>
            </a:r>
            <a:endParaRPr b="0" i="0" sz="1800" u="none" cap="none" strike="noStrike">
              <a:solidFill>
                <a:srgbClr val="000000"/>
              </a:solidFill>
              <a:latin typeface="Arial"/>
              <a:ea typeface="Arial"/>
              <a:cs typeface="Arial"/>
              <a:sym typeface="Arial"/>
            </a:endParaRPr>
          </a:p>
          <a:p>
            <a:pPr indent="-285750" lvl="0" marL="285750" marR="0" rtl="0" algn="l">
              <a:lnSpc>
                <a:spcPct val="105000"/>
              </a:lnSpc>
              <a:spcBef>
                <a:spcPts val="24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An antipyretic drug reduces fever. The amount of paracetamol deemed safe by the drug regulatory authorities is 500 mg. </a:t>
            </a:r>
            <a:endParaRPr b="0" i="0" sz="1800" u="none" cap="none" strike="noStrike">
              <a:solidFill>
                <a:srgbClr val="000000"/>
              </a:solidFill>
              <a:latin typeface="Arial"/>
              <a:ea typeface="Arial"/>
              <a:cs typeface="Arial"/>
              <a:sym typeface="Arial"/>
            </a:endParaRPr>
          </a:p>
          <a:p>
            <a:pPr indent="-285750" lvl="1" marL="742950" marR="0" rtl="0" algn="l">
              <a:lnSpc>
                <a:spcPct val="105000"/>
              </a:lnSpc>
              <a:spcBef>
                <a:spcPts val="24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If the value of paracetamol is too low, it will make the drug ineffective and become a quality issue for your company. </a:t>
            </a:r>
            <a:endParaRPr b="0" i="0" sz="1800" u="none" cap="none" strike="noStrike">
              <a:solidFill>
                <a:srgbClr val="000000"/>
              </a:solidFill>
              <a:latin typeface="Arial"/>
              <a:ea typeface="Arial"/>
              <a:cs typeface="Arial"/>
              <a:sym typeface="Arial"/>
            </a:endParaRPr>
          </a:p>
          <a:p>
            <a:pPr indent="-285750" lvl="1" marL="742950" marR="0" rtl="0" algn="l">
              <a:lnSpc>
                <a:spcPct val="105000"/>
              </a:lnSpc>
              <a:spcBef>
                <a:spcPts val="24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On the other hand, a value that is too high would become a serious regulatory issue.</a:t>
            </a:r>
            <a:endParaRPr b="0" i="0" sz="1800" u="none" cap="none" strike="noStrike">
              <a:solidFill>
                <a:srgbClr val="000000"/>
              </a:solidFill>
              <a:latin typeface="Arial"/>
              <a:ea typeface="Arial"/>
              <a:cs typeface="Arial"/>
              <a:sym typeface="Arial"/>
            </a:endParaRPr>
          </a:p>
          <a:p>
            <a:pPr indent="-171450" lvl="0" marL="285750" marR="0" rtl="0" algn="l">
              <a:lnSpc>
                <a:spcPct val="105000"/>
              </a:lnSpc>
              <a:spcBef>
                <a:spcPts val="2400"/>
              </a:spcBef>
              <a:spcAft>
                <a:spcPts val="120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
          <p:cNvSpPr/>
          <p:nvPr/>
        </p:nvSpPr>
        <p:spPr>
          <a:xfrm>
            <a:off x="6467400" y="4767120"/>
            <a:ext cx="2055600" cy="2721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IN" sz="900" u="none" cap="none" strike="noStrike">
                <a:solidFill>
                  <a:srgbClr val="FFFFFF"/>
                </a:solidFill>
                <a:latin typeface="Proxima Nova"/>
                <a:ea typeface="Proxima Nova"/>
                <a:cs typeface="Proxima Nova"/>
                <a:sym typeface="Proxima Nova"/>
              </a:rPr>
              <a:t>‹#›</a:t>
            </a:fld>
            <a:endParaRPr b="0" i="0" sz="900" u="none" cap="none" strike="noStrike">
              <a:solidFill>
                <a:schemeClr val="dk1"/>
              </a:solidFill>
              <a:latin typeface="Arial"/>
              <a:ea typeface="Arial"/>
              <a:cs typeface="Arial"/>
              <a:sym typeface="Arial"/>
            </a:endParaRPr>
          </a:p>
        </p:txBody>
      </p:sp>
      <p:sp>
        <p:nvSpPr>
          <p:cNvPr id="232" name="Google Shape;232;p4"/>
          <p:cNvSpPr/>
          <p:nvPr/>
        </p:nvSpPr>
        <p:spPr>
          <a:xfrm>
            <a:off x="638280" y="654840"/>
            <a:ext cx="4430520" cy="521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rgbClr val="FFFFFF"/>
                </a:solidFill>
                <a:latin typeface="Calibri"/>
                <a:ea typeface="Calibri"/>
                <a:cs typeface="Calibri"/>
                <a:sym typeface="Calibri"/>
              </a:rPr>
              <a:t>Today’s Agenda</a:t>
            </a:r>
            <a:endParaRPr b="0" i="0" sz="2800" u="none" cap="none" strike="noStrike">
              <a:solidFill>
                <a:schemeClr val="dk1"/>
              </a:solidFill>
              <a:latin typeface="Arial"/>
              <a:ea typeface="Arial"/>
              <a:cs typeface="Arial"/>
              <a:sym typeface="Arial"/>
            </a:endParaRPr>
          </a:p>
        </p:txBody>
      </p:sp>
      <p:sp>
        <p:nvSpPr>
          <p:cNvPr id="233" name="Google Shape;233;p4"/>
          <p:cNvSpPr/>
          <p:nvPr/>
        </p:nvSpPr>
        <p:spPr>
          <a:xfrm>
            <a:off x="3029040" y="4767120"/>
            <a:ext cx="3084480" cy="272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FFFFFF"/>
                </a:solidFill>
                <a:latin typeface="Calibri"/>
                <a:ea typeface="Calibri"/>
                <a:cs typeface="Calibri"/>
                <a:sym typeface="Calibri"/>
              </a:rPr>
              <a:t>Data Science Certification Program</a:t>
            </a:r>
            <a:endParaRPr b="0" i="0" sz="1800" u="none" cap="none" strike="noStrike">
              <a:solidFill>
                <a:schemeClr val="dk1"/>
              </a:solidFill>
              <a:latin typeface="Arial"/>
              <a:ea typeface="Arial"/>
              <a:cs typeface="Arial"/>
              <a:sym typeface="Arial"/>
            </a:endParaRPr>
          </a:p>
        </p:txBody>
      </p:sp>
      <p:sp>
        <p:nvSpPr>
          <p:cNvPr id="234" name="Google Shape;234;p4"/>
          <p:cNvSpPr txBox="1"/>
          <p:nvPr/>
        </p:nvSpPr>
        <p:spPr>
          <a:xfrm>
            <a:off x="770825" y="1361225"/>
            <a:ext cx="6013500" cy="30108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15000"/>
              </a:lnSpc>
              <a:spcBef>
                <a:spcPts val="0"/>
              </a:spcBef>
              <a:spcAft>
                <a:spcPts val="0"/>
              </a:spcAft>
              <a:buClr>
                <a:schemeClr val="lt1"/>
              </a:buClr>
              <a:buSzPts val="1800"/>
              <a:buFont typeface="Arial"/>
              <a:buChar char="●"/>
            </a:pPr>
            <a:r>
              <a:rPr b="0" i="0" lang="en-IN" sz="1800" u="none" cap="none" strike="noStrike">
                <a:solidFill>
                  <a:schemeClr val="lt1"/>
                </a:solidFill>
                <a:latin typeface="Arial"/>
                <a:ea typeface="Arial"/>
                <a:cs typeface="Arial"/>
                <a:sym typeface="Arial"/>
              </a:rPr>
              <a:t>Revision</a:t>
            </a:r>
            <a:endParaRPr b="0" i="0" sz="1800" u="none" cap="none" strike="noStrike">
              <a:solidFill>
                <a:schemeClr val="lt1"/>
              </a:solidFill>
              <a:latin typeface="Arial"/>
              <a:ea typeface="Arial"/>
              <a:cs typeface="Arial"/>
              <a:sym typeface="Arial"/>
            </a:endParaRPr>
          </a:p>
          <a:p>
            <a:pPr indent="-342900" lvl="0" marL="457200" marR="0" rtl="0" algn="l">
              <a:lnSpc>
                <a:spcPct val="115000"/>
              </a:lnSpc>
              <a:spcBef>
                <a:spcPts val="0"/>
              </a:spcBef>
              <a:spcAft>
                <a:spcPts val="0"/>
              </a:spcAft>
              <a:buClr>
                <a:schemeClr val="lt1"/>
              </a:buClr>
              <a:buSzPts val="1800"/>
              <a:buFont typeface="Arial"/>
              <a:buChar char="●"/>
            </a:pPr>
            <a:r>
              <a:rPr lang="en-IN" sz="1800">
                <a:solidFill>
                  <a:schemeClr val="lt1"/>
                </a:solidFill>
              </a:rPr>
              <a:t>Understanding Hypothesis Testing</a:t>
            </a:r>
            <a:endParaRPr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lang="en-IN" sz="1800">
                <a:solidFill>
                  <a:schemeClr val="lt1"/>
                </a:solidFill>
              </a:rPr>
              <a:t>Null and Alternative Hypotheses</a:t>
            </a:r>
            <a:endParaRPr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lang="en-IN" sz="1800">
                <a:solidFill>
                  <a:schemeClr val="lt1"/>
                </a:solidFill>
              </a:rPr>
              <a:t>Making a Decision</a:t>
            </a:r>
            <a:endParaRPr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lang="en-IN" sz="1800">
                <a:solidFill>
                  <a:schemeClr val="lt1"/>
                </a:solidFill>
              </a:rPr>
              <a:t>Critical Value Method</a:t>
            </a:r>
            <a:endParaRPr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lang="en-IN" sz="1800">
                <a:solidFill>
                  <a:schemeClr val="lt1"/>
                </a:solidFill>
              </a:rPr>
              <a:t>Critical Value Method - Examples</a:t>
            </a:r>
            <a:endParaRPr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lang="en-IN" sz="1800">
                <a:solidFill>
                  <a:schemeClr val="lt1"/>
                </a:solidFill>
              </a:rPr>
              <a:t>The p-value method</a:t>
            </a:r>
            <a:endParaRPr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lang="en-IN" sz="1800">
                <a:solidFill>
                  <a:schemeClr val="lt1"/>
                </a:solidFill>
              </a:rPr>
              <a:t>The p-value method: Examples</a:t>
            </a:r>
            <a:endParaRPr b="0" i="0" sz="1800" u="none" cap="none" strike="noStrike">
              <a:solidFill>
                <a:schemeClr val="lt1"/>
              </a:solidFill>
              <a:latin typeface="Arial"/>
              <a:ea typeface="Arial"/>
              <a:cs typeface="Arial"/>
              <a:sym typeface="Arial"/>
            </a:endParaRPr>
          </a:p>
          <a:p>
            <a:pPr indent="-342900" lvl="0" marL="457200" marR="0" rtl="0" algn="l">
              <a:lnSpc>
                <a:spcPct val="115000"/>
              </a:lnSpc>
              <a:spcBef>
                <a:spcPts val="0"/>
              </a:spcBef>
              <a:spcAft>
                <a:spcPts val="0"/>
              </a:spcAft>
              <a:buClr>
                <a:schemeClr val="lt1"/>
              </a:buClr>
              <a:buSzPts val="1800"/>
              <a:buFont typeface="Arial"/>
              <a:buChar char="●"/>
            </a:pPr>
            <a:r>
              <a:rPr b="0" i="0" lang="en-IN" sz="1800" u="none" cap="none" strike="noStrike">
                <a:solidFill>
                  <a:schemeClr val="lt1"/>
                </a:solidFill>
                <a:latin typeface="Arial"/>
                <a:ea typeface="Arial"/>
                <a:cs typeface="Arial"/>
                <a:sym typeface="Arial"/>
              </a:rPr>
              <a:t>Key Takeaways</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g1634f2dc888_0_181"/>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2" name="Google Shape;452;g1634f2dc888_0_181"/>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3" name="Google Shape;453;g1634f2dc888_0_181"/>
          <p:cNvSpPr txBox="1"/>
          <p:nvPr>
            <p:ph type="title"/>
          </p:nvPr>
        </p:nvSpPr>
        <p:spPr>
          <a:xfrm>
            <a:off x="315675" y="110575"/>
            <a:ext cx="39279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IN" sz="2400">
                <a:solidFill>
                  <a:srgbClr val="FFFFFF"/>
                </a:solidFill>
              </a:rPr>
              <a:t>P-Value Method - Example</a:t>
            </a:r>
            <a:endParaRPr sz="2400">
              <a:solidFill>
                <a:srgbClr val="FFFFFF"/>
              </a:solidFill>
            </a:endParaRPr>
          </a:p>
        </p:txBody>
      </p:sp>
      <p:sp>
        <p:nvSpPr>
          <p:cNvPr id="454" name="Google Shape;454;g1634f2dc888_0_181"/>
          <p:cNvSpPr txBox="1"/>
          <p:nvPr/>
        </p:nvSpPr>
        <p:spPr>
          <a:xfrm>
            <a:off x="315595" y="758190"/>
            <a:ext cx="8874000" cy="43314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5000"/>
              </a:lnSpc>
              <a:spcBef>
                <a:spcPts val="12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There are 10 identical manufacturing lines in the pharma plant, each of which produces approximately 10,000 tablets per hour.</a:t>
            </a:r>
            <a:endParaRPr b="0" i="0" sz="1800" u="none" cap="none" strike="noStrike">
              <a:solidFill>
                <a:srgbClr val="000000"/>
              </a:solidFill>
              <a:latin typeface="Arial"/>
              <a:ea typeface="Arial"/>
              <a:cs typeface="Arial"/>
              <a:sym typeface="Arial"/>
            </a:endParaRPr>
          </a:p>
          <a:p>
            <a:pPr indent="-285750" lvl="0" marL="285750" marR="0" rtl="0" algn="l">
              <a:lnSpc>
                <a:spcPct val="105000"/>
              </a:lnSpc>
              <a:spcBef>
                <a:spcPts val="24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You have the time and resources to take about 900 sample tablets and measure the paracetamol content in each.</a:t>
            </a:r>
            <a:endParaRPr b="0" i="0" sz="1800" u="none" cap="none" strike="noStrike">
              <a:solidFill>
                <a:srgbClr val="000000"/>
              </a:solidFill>
              <a:latin typeface="Arial"/>
              <a:ea typeface="Arial"/>
              <a:cs typeface="Arial"/>
              <a:sym typeface="Arial"/>
            </a:endParaRPr>
          </a:p>
          <a:p>
            <a:pPr indent="-285750" lvl="0" marL="285750" marR="0" rtl="0" algn="l">
              <a:lnSpc>
                <a:spcPct val="105000"/>
              </a:lnSpc>
              <a:spcBef>
                <a:spcPts val="24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Upon sampling 900 tablets, you get an average content of 510 mg with a standard deviation of 110. </a:t>
            </a:r>
            <a:endParaRPr b="0" i="0" sz="1800" u="none" cap="none" strike="noStrike">
              <a:solidFill>
                <a:srgbClr val="000000"/>
              </a:solidFill>
              <a:latin typeface="Arial"/>
              <a:ea typeface="Arial"/>
              <a:cs typeface="Arial"/>
              <a:sym typeface="Arial"/>
            </a:endParaRPr>
          </a:p>
          <a:p>
            <a:pPr indent="-285750" lvl="0" marL="285750" marR="0" rtl="0" algn="l">
              <a:lnSpc>
                <a:spcPct val="105000"/>
              </a:lnSpc>
              <a:spcBef>
                <a:spcPts val="24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What does the test suggest, if you set the significance level at 5%? </a:t>
            </a:r>
            <a:endParaRPr b="0" i="0" sz="1800" u="none" cap="none" strike="noStrike">
              <a:solidFill>
                <a:srgbClr val="000000"/>
              </a:solidFill>
              <a:latin typeface="Arial"/>
              <a:ea typeface="Arial"/>
              <a:cs typeface="Arial"/>
              <a:sym typeface="Arial"/>
            </a:endParaRPr>
          </a:p>
          <a:p>
            <a:pPr indent="-285750" lvl="0" marL="285750" marR="0" rtl="0" algn="l">
              <a:lnSpc>
                <a:spcPct val="105000"/>
              </a:lnSpc>
              <a:spcBef>
                <a:spcPts val="2400"/>
              </a:spcBef>
              <a:spcAft>
                <a:spcPts val="120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Should you be happy with the manufacturing process or should you ask the production team to alter the process? Is it a regulatory alarm or a quality issue?</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g1634f2dc888_0_188"/>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0" name="Google Shape;460;g1634f2dc888_0_188"/>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1" name="Google Shape;461;g1634f2dc888_0_188"/>
          <p:cNvSpPr txBox="1"/>
          <p:nvPr>
            <p:ph type="title"/>
          </p:nvPr>
        </p:nvSpPr>
        <p:spPr>
          <a:xfrm>
            <a:off x="315675" y="110575"/>
            <a:ext cx="39279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IN" sz="2400">
                <a:solidFill>
                  <a:srgbClr val="FFFFFF"/>
                </a:solidFill>
              </a:rPr>
              <a:t>P-Value Method - Example</a:t>
            </a:r>
            <a:endParaRPr sz="2400">
              <a:solidFill>
                <a:srgbClr val="FFFFFF"/>
              </a:solidFill>
            </a:endParaRPr>
          </a:p>
        </p:txBody>
      </p:sp>
      <p:sp>
        <p:nvSpPr>
          <p:cNvPr id="462" name="Google Shape;462;g1634f2dc888_0_188"/>
          <p:cNvSpPr txBox="1"/>
          <p:nvPr/>
        </p:nvSpPr>
        <p:spPr>
          <a:xfrm>
            <a:off x="315595" y="758190"/>
            <a:ext cx="8874000" cy="4331400"/>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IN" sz="1400" u="none" cap="none" strike="noStrike">
                <a:latin typeface="Arial"/>
                <a:ea typeface="Arial"/>
                <a:cs typeface="Arial"/>
                <a:sym typeface="Arial"/>
              </a:rPr>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16"/>
          <p:cNvSpPr/>
          <p:nvPr/>
        </p:nvSpPr>
        <p:spPr>
          <a:xfrm>
            <a:off x="6467400" y="4767120"/>
            <a:ext cx="2055600" cy="2721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IN" sz="900" u="none" cap="none" strike="noStrike">
                <a:solidFill>
                  <a:srgbClr val="FFFFFF"/>
                </a:solidFill>
                <a:latin typeface="Proxima Nova"/>
                <a:ea typeface="Proxima Nova"/>
                <a:cs typeface="Proxima Nova"/>
                <a:sym typeface="Proxima Nova"/>
              </a:rPr>
              <a:t>‹#›</a:t>
            </a:fld>
            <a:endParaRPr b="0" i="0" sz="900" u="none" cap="none" strike="noStrike">
              <a:solidFill>
                <a:schemeClr val="dk1"/>
              </a:solidFill>
              <a:latin typeface="Arial"/>
              <a:ea typeface="Arial"/>
              <a:cs typeface="Arial"/>
              <a:sym typeface="Arial"/>
            </a:endParaRPr>
          </a:p>
        </p:txBody>
      </p:sp>
      <p:sp>
        <p:nvSpPr>
          <p:cNvPr id="468" name="Google Shape;468;p16"/>
          <p:cNvSpPr/>
          <p:nvPr/>
        </p:nvSpPr>
        <p:spPr>
          <a:xfrm>
            <a:off x="638280" y="654840"/>
            <a:ext cx="4430520" cy="521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rgbClr val="FFFFFF"/>
                </a:solidFill>
                <a:latin typeface="Calibri"/>
                <a:ea typeface="Calibri"/>
                <a:cs typeface="Calibri"/>
                <a:sym typeface="Calibri"/>
              </a:rPr>
              <a:t>Key Takeaway</a:t>
            </a:r>
            <a:endParaRPr b="0" i="0" sz="2800" u="none" cap="none" strike="noStrike">
              <a:solidFill>
                <a:schemeClr val="dk1"/>
              </a:solidFill>
              <a:latin typeface="Arial"/>
              <a:ea typeface="Arial"/>
              <a:cs typeface="Arial"/>
              <a:sym typeface="Arial"/>
            </a:endParaRPr>
          </a:p>
        </p:txBody>
      </p:sp>
      <p:sp>
        <p:nvSpPr>
          <p:cNvPr id="469" name="Google Shape;469;p16"/>
          <p:cNvSpPr/>
          <p:nvPr/>
        </p:nvSpPr>
        <p:spPr>
          <a:xfrm>
            <a:off x="3029040" y="4767120"/>
            <a:ext cx="3084480" cy="272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FFFFFF"/>
                </a:solidFill>
                <a:latin typeface="Calibri"/>
                <a:ea typeface="Calibri"/>
                <a:cs typeface="Calibri"/>
                <a:sym typeface="Calibri"/>
              </a:rPr>
              <a:t>Data Science Certification Program</a:t>
            </a:r>
            <a:endParaRPr b="0" i="0" sz="1800" u="none" cap="none" strike="noStrike">
              <a:solidFill>
                <a:schemeClr val="dk1"/>
              </a:solidFill>
              <a:latin typeface="Arial"/>
              <a:ea typeface="Arial"/>
              <a:cs typeface="Arial"/>
              <a:sym typeface="Arial"/>
            </a:endParaRPr>
          </a:p>
        </p:txBody>
      </p:sp>
      <p:sp>
        <p:nvSpPr>
          <p:cNvPr id="470" name="Google Shape;470;p16"/>
          <p:cNvSpPr txBox="1"/>
          <p:nvPr/>
        </p:nvSpPr>
        <p:spPr>
          <a:xfrm>
            <a:off x="770825" y="1361225"/>
            <a:ext cx="6013500" cy="30108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15000"/>
              </a:lnSpc>
              <a:spcBef>
                <a:spcPts val="0"/>
              </a:spcBef>
              <a:spcAft>
                <a:spcPts val="0"/>
              </a:spcAft>
              <a:buClr>
                <a:schemeClr val="lt1"/>
              </a:buClr>
              <a:buSzPts val="1800"/>
              <a:buFont typeface="Arial"/>
              <a:buChar char="●"/>
            </a:pPr>
            <a:r>
              <a:rPr b="0" i="0" lang="en-IN" sz="1800" u="none" cap="none" strike="noStrike">
                <a:solidFill>
                  <a:schemeClr val="lt1"/>
                </a:solidFill>
                <a:latin typeface="Arial"/>
                <a:ea typeface="Arial"/>
                <a:cs typeface="Arial"/>
                <a:sym typeface="Arial"/>
              </a:rPr>
              <a:t>Revision</a:t>
            </a:r>
            <a:endParaRPr b="0" i="0" sz="1800" u="none" cap="none" strike="noStrike">
              <a:solidFill>
                <a:schemeClr val="lt1"/>
              </a:solidFill>
              <a:latin typeface="Arial"/>
              <a:ea typeface="Arial"/>
              <a:cs typeface="Arial"/>
              <a:sym typeface="Arial"/>
            </a:endParaRPr>
          </a:p>
          <a:p>
            <a:pPr indent="-342900" lvl="0" marL="457200" marR="0" rtl="0" algn="l">
              <a:lnSpc>
                <a:spcPct val="115000"/>
              </a:lnSpc>
              <a:spcBef>
                <a:spcPts val="0"/>
              </a:spcBef>
              <a:spcAft>
                <a:spcPts val="0"/>
              </a:spcAft>
              <a:buClr>
                <a:schemeClr val="lt1"/>
              </a:buClr>
              <a:buSzPts val="1800"/>
              <a:buFont typeface="Arial"/>
              <a:buChar char="●"/>
            </a:pPr>
            <a:r>
              <a:rPr lang="en-IN" sz="1800">
                <a:solidFill>
                  <a:schemeClr val="lt1"/>
                </a:solidFill>
              </a:rPr>
              <a:t>Understanding Hypothesis Testing</a:t>
            </a:r>
            <a:endParaRPr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lang="en-IN" sz="1800">
                <a:solidFill>
                  <a:schemeClr val="lt1"/>
                </a:solidFill>
              </a:rPr>
              <a:t>Null and Alternative Hypotheses</a:t>
            </a:r>
            <a:endParaRPr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lang="en-IN" sz="1800">
                <a:solidFill>
                  <a:schemeClr val="lt1"/>
                </a:solidFill>
              </a:rPr>
              <a:t>Making a Decision</a:t>
            </a:r>
            <a:endParaRPr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lang="en-IN" sz="1800">
                <a:solidFill>
                  <a:schemeClr val="lt1"/>
                </a:solidFill>
              </a:rPr>
              <a:t>Critical Value Method</a:t>
            </a:r>
            <a:endParaRPr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lang="en-IN" sz="1800">
                <a:solidFill>
                  <a:schemeClr val="lt1"/>
                </a:solidFill>
              </a:rPr>
              <a:t>Critical Value Method - Examples</a:t>
            </a:r>
            <a:endParaRPr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lang="en-IN" sz="1800">
                <a:solidFill>
                  <a:schemeClr val="lt1"/>
                </a:solidFill>
              </a:rPr>
              <a:t>The p-value method</a:t>
            </a:r>
            <a:endParaRPr sz="1800">
              <a:solidFill>
                <a:schemeClr val="lt1"/>
              </a:solidFill>
            </a:endParaRPr>
          </a:p>
          <a:p>
            <a:pPr indent="-342900" lvl="0" marL="457200" marR="0" rtl="0" algn="l">
              <a:lnSpc>
                <a:spcPct val="115000"/>
              </a:lnSpc>
              <a:spcBef>
                <a:spcPts val="0"/>
              </a:spcBef>
              <a:spcAft>
                <a:spcPts val="0"/>
              </a:spcAft>
              <a:buClr>
                <a:schemeClr val="lt1"/>
              </a:buClr>
              <a:buSzPts val="1800"/>
              <a:buFont typeface="Arial"/>
              <a:buChar char="●"/>
            </a:pPr>
            <a:r>
              <a:rPr lang="en-IN" sz="1800">
                <a:solidFill>
                  <a:schemeClr val="lt1"/>
                </a:solidFill>
              </a:rPr>
              <a:t>The p-value method: Examples</a:t>
            </a:r>
            <a:endParaRPr b="0" i="0" sz="1800" u="none" cap="none" strike="noStrike">
              <a:solidFill>
                <a:schemeClr val="lt1"/>
              </a:solidFill>
              <a:latin typeface="Arial"/>
              <a:ea typeface="Arial"/>
              <a:cs typeface="Arial"/>
              <a:sym typeface="Arial"/>
            </a:endParaRPr>
          </a:p>
          <a:p>
            <a:pPr indent="-342900" lvl="0" marL="457200" marR="0" rtl="0" algn="l">
              <a:lnSpc>
                <a:spcPct val="115000"/>
              </a:lnSpc>
              <a:spcBef>
                <a:spcPts val="0"/>
              </a:spcBef>
              <a:spcAft>
                <a:spcPts val="0"/>
              </a:spcAft>
              <a:buClr>
                <a:schemeClr val="lt1"/>
              </a:buClr>
              <a:buSzPts val="1800"/>
              <a:buFont typeface="Arial"/>
              <a:buChar char="●"/>
            </a:pPr>
            <a:r>
              <a:rPr b="0" i="0" lang="en-IN" sz="1800" u="none" cap="none" strike="noStrike">
                <a:solidFill>
                  <a:schemeClr val="lt1"/>
                </a:solidFill>
                <a:latin typeface="Arial"/>
                <a:ea typeface="Arial"/>
                <a:cs typeface="Arial"/>
                <a:sym typeface="Arial"/>
              </a:rPr>
              <a:t>Key Takeaways</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18"/>
          <p:cNvSpPr/>
          <p:nvPr/>
        </p:nvSpPr>
        <p:spPr>
          <a:xfrm>
            <a:off x="555120" y="2115000"/>
            <a:ext cx="6893640" cy="1170360"/>
          </a:xfrm>
          <a:prstGeom prst="rect">
            <a:avLst/>
          </a:prstGeom>
          <a:noFill/>
          <a:ln>
            <a:noFill/>
          </a:ln>
        </p:spPr>
        <p:txBody>
          <a:bodyPr anchorCtr="0" anchor="b" bIns="45000" lIns="90000" spcFirstLastPara="1" rIns="90000" wrap="square" tIns="45000">
            <a:noAutofit/>
          </a:bodyPr>
          <a:lstStyle/>
          <a:p>
            <a:pPr indent="0" lvl="0" marL="0" marR="0" rtl="0" algn="l">
              <a:lnSpc>
                <a:spcPct val="90000"/>
              </a:lnSpc>
              <a:spcBef>
                <a:spcPts val="0"/>
              </a:spcBef>
              <a:spcAft>
                <a:spcPts val="0"/>
              </a:spcAft>
              <a:buClr>
                <a:srgbClr val="000000"/>
              </a:buClr>
              <a:buSzPts val="4000"/>
              <a:buFont typeface="Arial"/>
              <a:buNone/>
            </a:pPr>
            <a:r>
              <a:rPr b="0" i="0" lang="en-IN" sz="4000" u="none" cap="none" strike="noStrike">
                <a:solidFill>
                  <a:srgbClr val="000000"/>
                </a:solidFill>
                <a:latin typeface="Proxima Nova"/>
                <a:ea typeface="Proxima Nova"/>
                <a:cs typeface="Proxima Nova"/>
                <a:sym typeface="Proxima Nova"/>
              </a:rPr>
              <a:t>Thank You!</a:t>
            </a:r>
            <a:endParaRPr b="0" i="0" sz="4000" u="none" cap="none" strike="noStrike">
              <a:solidFill>
                <a:schemeClr val="dk1"/>
              </a:solidFill>
              <a:latin typeface="Arial"/>
              <a:ea typeface="Arial"/>
              <a:cs typeface="Arial"/>
              <a:sym typeface="Arial"/>
            </a:endParaRPr>
          </a:p>
        </p:txBody>
      </p:sp>
      <p:pic>
        <p:nvPicPr>
          <p:cNvPr id="476" name="Google Shape;476;p18"/>
          <p:cNvPicPr preferRelativeResize="0"/>
          <p:nvPr/>
        </p:nvPicPr>
        <p:blipFill rotWithShape="1">
          <a:blip r:embed="rId3">
            <a:alphaModFix/>
          </a:blip>
          <a:srcRect b="0" l="0" r="0" t="0"/>
          <a:stretch/>
        </p:blipFill>
        <p:spPr>
          <a:xfrm>
            <a:off x="7582320" y="0"/>
            <a:ext cx="1354680" cy="1575720"/>
          </a:xfrm>
          <a:prstGeom prst="rect">
            <a:avLst/>
          </a:prstGeom>
          <a:noFill/>
          <a:ln>
            <a:noFill/>
          </a:ln>
        </p:spPr>
      </p:pic>
      <p:sp>
        <p:nvSpPr>
          <p:cNvPr id="477" name="Google Shape;477;p18"/>
          <p:cNvSpPr/>
          <p:nvPr/>
        </p:nvSpPr>
        <p:spPr>
          <a:xfrm>
            <a:off x="1157040" y="716040"/>
            <a:ext cx="1653840" cy="130932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1001"/>
              </a:spcBef>
              <a:spcAft>
                <a:spcPts val="0"/>
              </a:spcAft>
              <a:buClr>
                <a:srgbClr val="000000"/>
              </a:buClr>
              <a:buSzPts val="1400"/>
              <a:buFont typeface="Arial"/>
              <a:buNone/>
            </a:pPr>
            <a:r>
              <a:rPr b="0" i="1" lang="en-IN" sz="1400" u="none" cap="none" strike="noStrike">
                <a:solidFill>
                  <a:srgbClr val="000000"/>
                </a:solidFill>
                <a:latin typeface="Proxima Nova"/>
                <a:ea typeface="Proxima Nova"/>
                <a:cs typeface="Proxima Nova"/>
                <a:sym typeface="Proxima Nova"/>
              </a:rPr>
              <a:t>    #LifeKoKaroLift</a:t>
            </a:r>
            <a:endParaRPr b="0" i="0" sz="1400" u="none" cap="none" strike="noStrike">
              <a:solidFill>
                <a:schemeClr val="dk1"/>
              </a:solidFill>
              <a:latin typeface="Arial"/>
              <a:ea typeface="Arial"/>
              <a:cs typeface="Arial"/>
              <a:sym typeface="Arial"/>
            </a:endParaRPr>
          </a:p>
        </p:txBody>
      </p:sp>
      <p:sp>
        <p:nvSpPr>
          <p:cNvPr id="478" name="Google Shape;478;p18"/>
          <p:cNvSpPr/>
          <p:nvPr/>
        </p:nvSpPr>
        <p:spPr>
          <a:xfrm>
            <a:off x="6616800" y="4012560"/>
            <a:ext cx="2055600" cy="2721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IN" sz="900" u="none" cap="none" strike="noStrike">
                <a:solidFill>
                  <a:srgbClr val="E72D40"/>
                </a:solidFill>
                <a:latin typeface="Proxima Nova"/>
                <a:ea typeface="Proxima Nova"/>
                <a:cs typeface="Proxima Nova"/>
                <a:sym typeface="Proxima Nova"/>
              </a:rPr>
              <a:t>‹#›</a:t>
            </a:fld>
            <a:endParaRPr b="0" i="0" sz="9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138cc26670d_0_150"/>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0" name="Google Shape;240;g138cc26670d_0_150"/>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1" name="Google Shape;241;g138cc26670d_0_150"/>
          <p:cNvSpPr txBox="1"/>
          <p:nvPr/>
        </p:nvSpPr>
        <p:spPr>
          <a:xfrm>
            <a:off x="260275" y="77025"/>
            <a:ext cx="4226400" cy="48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FFFFFF"/>
                </a:solidFill>
                <a:latin typeface="Trebuchet MS"/>
                <a:ea typeface="Trebuchet MS"/>
                <a:cs typeface="Trebuchet MS"/>
                <a:sym typeface="Trebuchet MS"/>
              </a:rPr>
              <a:t>Revision</a:t>
            </a:r>
            <a:endParaRPr b="0" i="0" sz="2400" u="none" cap="none" strike="noStrike">
              <a:solidFill>
                <a:srgbClr val="FFFFFF"/>
              </a:solidFill>
              <a:latin typeface="Trebuchet MS"/>
              <a:ea typeface="Trebuchet MS"/>
              <a:cs typeface="Trebuchet MS"/>
              <a:sym typeface="Trebuchet MS"/>
            </a:endParaRPr>
          </a:p>
        </p:txBody>
      </p:sp>
      <p:sp>
        <p:nvSpPr>
          <p:cNvPr id="242" name="Google Shape;242;g138cc26670d_0_150"/>
          <p:cNvSpPr txBox="1"/>
          <p:nvPr/>
        </p:nvSpPr>
        <p:spPr>
          <a:xfrm>
            <a:off x="57150" y="1300480"/>
            <a:ext cx="9082500" cy="25860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In previous session, we learnt about:</a:t>
            </a:r>
            <a:endParaRPr b="0" i="0" sz="18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SzPts val="1800"/>
              <a:buChar char="○"/>
            </a:pPr>
            <a:r>
              <a:rPr lang="en-IN" sz="1800"/>
              <a:t>Uses of Sampling in Market Research</a:t>
            </a:r>
            <a:endParaRPr sz="1800"/>
          </a:p>
          <a:p>
            <a:pPr indent="0" lvl="0" marL="914400" marR="0" rtl="0" algn="l">
              <a:lnSpc>
                <a:spcPct val="100000"/>
              </a:lnSpc>
              <a:spcBef>
                <a:spcPts val="0"/>
              </a:spcBef>
              <a:spcAft>
                <a:spcPts val="0"/>
              </a:spcAft>
              <a:buNone/>
            </a:pPr>
            <a:r>
              <a:t/>
            </a:r>
            <a:endParaRPr sz="1800"/>
          </a:p>
          <a:p>
            <a:pPr indent="-342900" lvl="1" marL="914400" marR="0" rtl="0" algn="l">
              <a:lnSpc>
                <a:spcPct val="100000"/>
              </a:lnSpc>
              <a:spcBef>
                <a:spcPts val="0"/>
              </a:spcBef>
              <a:spcAft>
                <a:spcPts val="0"/>
              </a:spcAft>
              <a:buSzPts val="1800"/>
              <a:buChar char="○"/>
            </a:pPr>
            <a:r>
              <a:rPr lang="en-IN" sz="1800"/>
              <a:t>Uses of Sampling in Market Campaigns</a:t>
            </a:r>
            <a:endParaRPr sz="1800"/>
          </a:p>
          <a:p>
            <a:pPr indent="0" lvl="0" marL="914400" marR="0" rtl="0" algn="l">
              <a:lnSpc>
                <a:spcPct val="100000"/>
              </a:lnSpc>
              <a:spcBef>
                <a:spcPts val="0"/>
              </a:spcBef>
              <a:spcAft>
                <a:spcPts val="0"/>
              </a:spcAft>
              <a:buNone/>
            </a:pPr>
            <a:r>
              <a:t/>
            </a:r>
            <a:endParaRPr sz="1800"/>
          </a:p>
          <a:p>
            <a:pPr indent="-342900" lvl="1" marL="914400" marR="0" rtl="0" algn="l">
              <a:lnSpc>
                <a:spcPct val="100000"/>
              </a:lnSpc>
              <a:spcBef>
                <a:spcPts val="0"/>
              </a:spcBef>
              <a:spcAft>
                <a:spcPts val="0"/>
              </a:spcAft>
              <a:buSzPts val="1800"/>
              <a:buChar char="○"/>
            </a:pPr>
            <a:r>
              <a:rPr lang="en-IN" sz="1800"/>
              <a:t>Uses of Sampling in Pilot Testing</a:t>
            </a:r>
            <a:endParaRPr sz="1800"/>
          </a:p>
          <a:p>
            <a:pPr indent="0" lvl="0" marL="914400" marR="0" rtl="0" algn="l">
              <a:lnSpc>
                <a:spcPct val="100000"/>
              </a:lnSpc>
              <a:spcBef>
                <a:spcPts val="0"/>
              </a:spcBef>
              <a:spcAft>
                <a:spcPts val="0"/>
              </a:spcAft>
              <a:buNone/>
            </a:pPr>
            <a:r>
              <a:t/>
            </a:r>
            <a:endParaRPr sz="1800"/>
          </a:p>
          <a:p>
            <a:pPr indent="-342900" lvl="1" marL="914400" marR="0" rtl="0" algn="l">
              <a:lnSpc>
                <a:spcPct val="100000"/>
              </a:lnSpc>
              <a:spcBef>
                <a:spcPts val="0"/>
              </a:spcBef>
              <a:spcAft>
                <a:spcPts val="0"/>
              </a:spcAft>
              <a:buSzPts val="1800"/>
              <a:buChar char="○"/>
            </a:pPr>
            <a:r>
              <a:rPr lang="en-IN" sz="1800"/>
              <a:t>Uses of Sampling in Quality Control</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1634f2dc888_0_2"/>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8" name="Google Shape;248;g1634f2dc888_0_2"/>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9" name="Google Shape;249;g1634f2dc888_0_2"/>
          <p:cNvSpPr txBox="1"/>
          <p:nvPr>
            <p:ph type="title"/>
          </p:nvPr>
        </p:nvSpPr>
        <p:spPr>
          <a:xfrm>
            <a:off x="315675" y="110575"/>
            <a:ext cx="39279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IN" sz="2400">
                <a:solidFill>
                  <a:srgbClr val="FFFFFF"/>
                </a:solidFill>
              </a:rPr>
              <a:t>Hypothesis Testing</a:t>
            </a:r>
            <a:endParaRPr sz="2400">
              <a:solidFill>
                <a:srgbClr val="FFFFFF"/>
              </a:solidFill>
            </a:endParaRPr>
          </a:p>
        </p:txBody>
      </p:sp>
      <p:pic>
        <p:nvPicPr>
          <p:cNvPr id="250" name="Google Shape;250;g1634f2dc888_0_2"/>
          <p:cNvPicPr preferRelativeResize="0"/>
          <p:nvPr/>
        </p:nvPicPr>
        <p:blipFill rotWithShape="1">
          <a:blip r:embed="rId4">
            <a:alphaModFix/>
          </a:blip>
          <a:srcRect b="0" l="0" r="0" t="0"/>
          <a:stretch/>
        </p:blipFill>
        <p:spPr>
          <a:xfrm>
            <a:off x="1714500" y="757555"/>
            <a:ext cx="5715000" cy="4000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1634f2dc888_0_9"/>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6" name="Google Shape;256;g1634f2dc888_0_9"/>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7" name="Google Shape;257;g1634f2dc888_0_9"/>
          <p:cNvSpPr txBox="1"/>
          <p:nvPr>
            <p:ph type="title"/>
          </p:nvPr>
        </p:nvSpPr>
        <p:spPr>
          <a:xfrm>
            <a:off x="315675" y="110575"/>
            <a:ext cx="39279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IN" sz="2400">
                <a:solidFill>
                  <a:srgbClr val="FFFFFF"/>
                </a:solidFill>
              </a:rPr>
              <a:t>Hypothesis Testing</a:t>
            </a:r>
            <a:endParaRPr sz="2400">
              <a:solidFill>
                <a:srgbClr val="FFFFFF"/>
              </a:solidFill>
            </a:endParaRPr>
          </a:p>
        </p:txBody>
      </p:sp>
      <p:sp>
        <p:nvSpPr>
          <p:cNvPr id="258" name="Google Shape;258;g1634f2dc888_0_9"/>
          <p:cNvSpPr txBox="1"/>
          <p:nvPr/>
        </p:nvSpPr>
        <p:spPr>
          <a:xfrm>
            <a:off x="315595" y="758190"/>
            <a:ext cx="8874000" cy="43314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5000"/>
              </a:lnSpc>
              <a:spcBef>
                <a:spcPts val="12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Data must be interpreted in order to add meaning.</a:t>
            </a:r>
            <a:endParaRPr b="0" i="0" sz="1800" u="none" cap="none" strike="noStrike">
              <a:solidFill>
                <a:srgbClr val="000000"/>
              </a:solidFill>
              <a:latin typeface="Arial"/>
              <a:ea typeface="Arial"/>
              <a:cs typeface="Arial"/>
              <a:sym typeface="Arial"/>
            </a:endParaRPr>
          </a:p>
          <a:p>
            <a:pPr indent="-171450" lvl="0" marL="285750" marR="0" rtl="0" algn="l">
              <a:lnSpc>
                <a:spcPct val="105000"/>
              </a:lnSpc>
              <a:spcBef>
                <a:spcPts val="2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5000"/>
              </a:lnSpc>
              <a:spcBef>
                <a:spcPts val="24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We can interpret data by assuming a specific structure of our outcome and use statistical methods to confirm or reject the assumption. </a:t>
            </a:r>
            <a:endParaRPr b="0" i="0" sz="1800" u="none" cap="none" strike="noStrike">
              <a:solidFill>
                <a:srgbClr val="000000"/>
              </a:solidFill>
              <a:latin typeface="Arial"/>
              <a:ea typeface="Arial"/>
              <a:cs typeface="Arial"/>
              <a:sym typeface="Arial"/>
            </a:endParaRPr>
          </a:p>
          <a:p>
            <a:pPr indent="-171450" lvl="0" marL="285750" marR="0" rtl="0" algn="l">
              <a:lnSpc>
                <a:spcPct val="105000"/>
              </a:lnSpc>
              <a:spcBef>
                <a:spcPts val="2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5000"/>
              </a:lnSpc>
              <a:spcBef>
                <a:spcPts val="2400"/>
              </a:spcBef>
              <a:spcAft>
                <a:spcPts val="120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The assumption is called a hypothesis and the statistical tests used for this purpose are called statistical hypothesis tests.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1634f2dc888_0_16"/>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4" name="Google Shape;264;g1634f2dc888_0_16"/>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5" name="Google Shape;265;g1634f2dc888_0_16"/>
          <p:cNvSpPr txBox="1"/>
          <p:nvPr>
            <p:ph type="title"/>
          </p:nvPr>
        </p:nvSpPr>
        <p:spPr>
          <a:xfrm>
            <a:off x="315675" y="110575"/>
            <a:ext cx="39279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IN" sz="2400">
                <a:solidFill>
                  <a:srgbClr val="FFFFFF"/>
                </a:solidFill>
              </a:rPr>
              <a:t>Hypothesis Testing</a:t>
            </a:r>
            <a:endParaRPr sz="2400">
              <a:solidFill>
                <a:srgbClr val="FFFFFF"/>
              </a:solidFill>
            </a:endParaRPr>
          </a:p>
        </p:txBody>
      </p:sp>
      <p:sp>
        <p:nvSpPr>
          <p:cNvPr id="266" name="Google Shape;266;g1634f2dc888_0_16"/>
          <p:cNvSpPr txBox="1"/>
          <p:nvPr/>
        </p:nvSpPr>
        <p:spPr>
          <a:xfrm>
            <a:off x="315595" y="758190"/>
            <a:ext cx="8874000" cy="43314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5000"/>
              </a:lnSpc>
              <a:spcBef>
                <a:spcPts val="12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Hypothesis testing is one important way to draw conclusions about the properties of a population. </a:t>
            </a:r>
            <a:endParaRPr b="0" i="0" sz="1800" u="none" cap="none" strike="noStrike">
              <a:solidFill>
                <a:srgbClr val="000000"/>
              </a:solidFill>
              <a:latin typeface="Arial"/>
              <a:ea typeface="Arial"/>
              <a:cs typeface="Arial"/>
              <a:sym typeface="Arial"/>
            </a:endParaRPr>
          </a:p>
          <a:p>
            <a:pPr indent="-285750" lvl="0" marL="285750" marR="0" rtl="0" algn="l">
              <a:lnSpc>
                <a:spcPct val="105000"/>
              </a:lnSpc>
              <a:spcBef>
                <a:spcPts val="24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You can use hypothesis tests to compare a population measure to a specified value, compare measures for two populations, determine whether a population follows a specified probability distribution, and so forth.</a:t>
            </a:r>
            <a:endParaRPr b="0" i="0" sz="1800" u="none" cap="none" strike="noStrike">
              <a:solidFill>
                <a:srgbClr val="000000"/>
              </a:solidFill>
              <a:latin typeface="Arial"/>
              <a:ea typeface="Arial"/>
              <a:cs typeface="Arial"/>
              <a:sym typeface="Arial"/>
            </a:endParaRPr>
          </a:p>
          <a:p>
            <a:pPr indent="-285750" lvl="0" marL="285750" marR="0" rtl="0" algn="l">
              <a:lnSpc>
                <a:spcPct val="105000"/>
              </a:lnSpc>
              <a:spcBef>
                <a:spcPts val="2400"/>
              </a:spcBef>
              <a:spcAft>
                <a:spcPts val="120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Thus, Through hypothesis testing, you can determine whether there is enough evidence to conclude if the hypothesis about the population parameter is true or not.</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1634f2dc888_0_23"/>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2" name="Google Shape;272;g1634f2dc888_0_23"/>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3" name="Google Shape;273;g1634f2dc888_0_23"/>
          <p:cNvSpPr txBox="1"/>
          <p:nvPr>
            <p:ph type="title"/>
          </p:nvPr>
        </p:nvSpPr>
        <p:spPr>
          <a:xfrm>
            <a:off x="315675" y="110575"/>
            <a:ext cx="39279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IN" sz="2400">
                <a:solidFill>
                  <a:srgbClr val="FFFFFF"/>
                </a:solidFill>
              </a:rPr>
              <a:t>Types Of Hypothesis</a:t>
            </a:r>
            <a:endParaRPr sz="2400">
              <a:solidFill>
                <a:srgbClr val="FFFFFF"/>
              </a:solidFill>
            </a:endParaRPr>
          </a:p>
        </p:txBody>
      </p:sp>
      <p:sp>
        <p:nvSpPr>
          <p:cNvPr id="274" name="Google Shape;274;g1634f2dc888_0_23"/>
          <p:cNvSpPr txBox="1"/>
          <p:nvPr/>
        </p:nvSpPr>
        <p:spPr>
          <a:xfrm>
            <a:off x="315595" y="758190"/>
            <a:ext cx="8874000" cy="43314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5000"/>
              </a:lnSpc>
              <a:spcBef>
                <a:spcPts val="12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Hypothesis Testing starts with the formulation of these two hypotheses:</a:t>
            </a:r>
            <a:endParaRPr b="0" i="0" sz="1800" u="none" cap="none" strike="noStrike">
              <a:solidFill>
                <a:srgbClr val="000000"/>
              </a:solidFill>
              <a:latin typeface="Arial"/>
              <a:ea typeface="Arial"/>
              <a:cs typeface="Arial"/>
              <a:sym typeface="Arial"/>
            </a:endParaRPr>
          </a:p>
          <a:p>
            <a:pPr indent="-285750" lvl="1" marL="742950" marR="0" rtl="0" algn="l">
              <a:lnSpc>
                <a:spcPct val="105000"/>
              </a:lnSpc>
              <a:spcBef>
                <a:spcPts val="24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Null hypothesis (H₀)</a:t>
            </a:r>
            <a:endParaRPr b="0" i="0" sz="1800" u="none" cap="none" strike="noStrike">
              <a:solidFill>
                <a:srgbClr val="000000"/>
              </a:solidFill>
              <a:latin typeface="Arial"/>
              <a:ea typeface="Arial"/>
              <a:cs typeface="Arial"/>
              <a:sym typeface="Arial"/>
            </a:endParaRPr>
          </a:p>
          <a:p>
            <a:pPr indent="-285750" lvl="1" marL="742950" marR="0" rtl="0" algn="l">
              <a:lnSpc>
                <a:spcPct val="105000"/>
              </a:lnSpc>
              <a:spcBef>
                <a:spcPts val="24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Alternate hypothesis (H₁)</a:t>
            </a:r>
            <a:endParaRPr b="0" i="0" sz="1800" u="none" cap="none" strike="noStrike">
              <a:solidFill>
                <a:srgbClr val="000000"/>
              </a:solidFill>
              <a:latin typeface="Arial"/>
              <a:ea typeface="Arial"/>
              <a:cs typeface="Arial"/>
              <a:sym typeface="Arial"/>
            </a:endParaRPr>
          </a:p>
          <a:p>
            <a:pPr indent="-285750" lvl="0" marL="285750" marR="0" rtl="0" algn="l">
              <a:lnSpc>
                <a:spcPct val="105000"/>
              </a:lnSpc>
              <a:spcBef>
                <a:spcPts val="24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The null hypothesis is a statement that’s assumed to be true unless there’s strong evidence against it. </a:t>
            </a:r>
            <a:endParaRPr b="0" i="0" sz="1800" u="none" cap="none" strike="noStrike">
              <a:solidFill>
                <a:srgbClr val="000000"/>
              </a:solidFill>
              <a:latin typeface="Arial"/>
              <a:ea typeface="Arial"/>
              <a:cs typeface="Arial"/>
              <a:sym typeface="Arial"/>
            </a:endParaRPr>
          </a:p>
          <a:p>
            <a:pPr indent="-285750" lvl="0" marL="285750" marR="0" rtl="0" algn="l">
              <a:lnSpc>
                <a:spcPct val="105000"/>
              </a:lnSpc>
              <a:spcBef>
                <a:spcPts val="2400"/>
              </a:spcBef>
              <a:spcAft>
                <a:spcPts val="120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The alternative hypothesis is a statement that is accepted if the null hypothesis is rejected.</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1634f2dc888_0_30"/>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0" name="Google Shape;280;g1634f2dc888_0_30"/>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1" name="Google Shape;281;g1634f2dc888_0_30"/>
          <p:cNvSpPr txBox="1"/>
          <p:nvPr>
            <p:ph type="title"/>
          </p:nvPr>
        </p:nvSpPr>
        <p:spPr>
          <a:xfrm>
            <a:off x="315675" y="110575"/>
            <a:ext cx="39279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IN" sz="2400">
                <a:solidFill>
                  <a:srgbClr val="FFFFFF"/>
                </a:solidFill>
              </a:rPr>
              <a:t>Types Of Hypothesis</a:t>
            </a:r>
            <a:endParaRPr sz="2400">
              <a:solidFill>
                <a:srgbClr val="FFFFFF"/>
              </a:solidFill>
            </a:endParaRPr>
          </a:p>
        </p:txBody>
      </p:sp>
      <p:sp>
        <p:nvSpPr>
          <p:cNvPr id="282" name="Google Shape;282;g1634f2dc888_0_30"/>
          <p:cNvSpPr txBox="1"/>
          <p:nvPr/>
        </p:nvSpPr>
        <p:spPr>
          <a:xfrm>
            <a:off x="315595" y="758190"/>
            <a:ext cx="8874000" cy="43314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5000"/>
              </a:lnSpc>
              <a:spcBef>
                <a:spcPts val="12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An example of a null hypothesis would be </a:t>
            </a:r>
            <a:endParaRPr b="0" i="0" sz="1800" u="none" cap="none" strike="noStrike">
              <a:solidFill>
                <a:srgbClr val="000000"/>
              </a:solidFill>
              <a:latin typeface="Arial"/>
              <a:ea typeface="Arial"/>
              <a:cs typeface="Arial"/>
              <a:sym typeface="Arial"/>
            </a:endParaRPr>
          </a:p>
          <a:p>
            <a:pPr indent="-285750" lvl="1" marL="742950" marR="0" rtl="0" algn="l">
              <a:lnSpc>
                <a:spcPct val="105000"/>
              </a:lnSpc>
              <a:spcBef>
                <a:spcPts val="24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'A defendant in a court is innocent' or 'A defendant in a court is not guilty'. </a:t>
            </a:r>
            <a:endParaRPr b="0" i="0" sz="1800" u="none" cap="none" strike="noStrike">
              <a:solidFill>
                <a:srgbClr val="000000"/>
              </a:solidFill>
              <a:latin typeface="Arial"/>
              <a:ea typeface="Arial"/>
              <a:cs typeface="Arial"/>
              <a:sym typeface="Arial"/>
            </a:endParaRPr>
          </a:p>
          <a:p>
            <a:pPr indent="-285750" lvl="0" marL="285750" marR="0" rtl="0" algn="l">
              <a:lnSpc>
                <a:spcPct val="105000"/>
              </a:lnSpc>
              <a:spcBef>
                <a:spcPts val="24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So, the corresponding alternate hypothesis would be </a:t>
            </a:r>
            <a:endParaRPr b="0" i="0" sz="1800" u="none" cap="none" strike="noStrike">
              <a:solidFill>
                <a:srgbClr val="000000"/>
              </a:solidFill>
              <a:latin typeface="Arial"/>
              <a:ea typeface="Arial"/>
              <a:cs typeface="Arial"/>
              <a:sym typeface="Arial"/>
            </a:endParaRPr>
          </a:p>
          <a:p>
            <a:pPr indent="-285750" lvl="1" marL="742950" marR="0" rtl="0" algn="l">
              <a:lnSpc>
                <a:spcPct val="105000"/>
              </a:lnSpc>
              <a:spcBef>
                <a:spcPts val="24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'A defendant is guilty'.</a:t>
            </a:r>
            <a:endParaRPr b="0" i="0" sz="1800" u="none" cap="none" strike="noStrike">
              <a:solidFill>
                <a:srgbClr val="000000"/>
              </a:solidFill>
              <a:latin typeface="Arial"/>
              <a:ea typeface="Arial"/>
              <a:cs typeface="Arial"/>
              <a:sym typeface="Arial"/>
            </a:endParaRPr>
          </a:p>
          <a:p>
            <a:pPr indent="-285750" lvl="0" marL="285750" marR="0" rtl="0" algn="l">
              <a:lnSpc>
                <a:spcPct val="105000"/>
              </a:lnSpc>
              <a:spcBef>
                <a:spcPts val="240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 So, the rejection of the null hypothesis implies that the alternate hypothesis is true.</a:t>
            </a:r>
            <a:endParaRPr b="0" i="0" sz="1800" u="none" cap="none" strike="noStrike">
              <a:solidFill>
                <a:srgbClr val="000000"/>
              </a:solidFill>
              <a:latin typeface="Arial"/>
              <a:ea typeface="Arial"/>
              <a:cs typeface="Arial"/>
              <a:sym typeface="Arial"/>
            </a:endParaRPr>
          </a:p>
          <a:p>
            <a:pPr indent="-171450" lvl="0" marL="285750" marR="0" rtl="0" algn="l">
              <a:lnSpc>
                <a:spcPct val="105000"/>
              </a:lnSpc>
              <a:spcBef>
                <a:spcPts val="2400"/>
              </a:spcBef>
              <a:spcAft>
                <a:spcPts val="120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F4333F"/>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