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1" r:id="rId4"/>
    <p:sldMasterId id="2147483674" r:id="rId5"/>
    <p:sldMasterId id="2147483687" r:id="rId6"/>
    <p:sldMasterId id="214748369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</p:sldIdLst>
  <p:sldSz cy="5143500" cx="9144000"/>
  <p:notesSz cx="7559675" cy="10691800"/>
  <p:embeddedFontLst>
    <p:embeddedFont>
      <p:font typeface="Proxima Nova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0" roundtripDataSignature="AMtx7mhMCns9lWVC4esZwV4vEmSbl8aU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5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slide" Target="slides/slide25.xml"/><Relationship Id="rId10" Type="http://schemas.openxmlformats.org/officeDocument/2006/relationships/slide" Target="slides/slide2.xml"/><Relationship Id="rId32" Type="http://schemas.openxmlformats.org/officeDocument/2006/relationships/slide" Target="slides/slide24.xml"/><Relationship Id="rId13" Type="http://schemas.openxmlformats.org/officeDocument/2006/relationships/slide" Target="slides/slide5.xml"/><Relationship Id="rId35" Type="http://schemas.openxmlformats.org/officeDocument/2006/relationships/slide" Target="slides/slide27.xml"/><Relationship Id="rId12" Type="http://schemas.openxmlformats.org/officeDocument/2006/relationships/slide" Target="slides/slide4.xml"/><Relationship Id="rId34" Type="http://schemas.openxmlformats.org/officeDocument/2006/relationships/slide" Target="slides/slide26.xml"/><Relationship Id="rId15" Type="http://schemas.openxmlformats.org/officeDocument/2006/relationships/slide" Target="slides/slide7.xml"/><Relationship Id="rId37" Type="http://schemas.openxmlformats.org/officeDocument/2006/relationships/font" Target="fonts/ProximaNova-bold.fntdata"/><Relationship Id="rId14" Type="http://schemas.openxmlformats.org/officeDocument/2006/relationships/slide" Target="slides/slide6.xml"/><Relationship Id="rId36" Type="http://schemas.openxmlformats.org/officeDocument/2006/relationships/font" Target="fonts/ProximaNova-regular.fntdata"/><Relationship Id="rId17" Type="http://schemas.openxmlformats.org/officeDocument/2006/relationships/slide" Target="slides/slide9.xml"/><Relationship Id="rId39" Type="http://schemas.openxmlformats.org/officeDocument/2006/relationships/font" Target="fonts/ProximaNova-boldItalic.fntdata"/><Relationship Id="rId16" Type="http://schemas.openxmlformats.org/officeDocument/2006/relationships/slide" Target="slides/slide8.xml"/><Relationship Id="rId38" Type="http://schemas.openxmlformats.org/officeDocument/2006/relationships/font" Target="fonts/ProximaNova-italic.fntdata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6" name="Google Shape;276;p1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3999b3b6f3_0_33:notes"/>
          <p:cNvSpPr txBox="1"/>
          <p:nvPr>
            <p:ph idx="1" type="body"/>
          </p:nvPr>
        </p:nvSpPr>
        <p:spPr>
          <a:xfrm>
            <a:off x="1007957" y="2856701"/>
            <a:ext cx="8063700" cy="27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02825" lIns="102825" spcFirstLastPara="1" rIns="102825" wrap="square" tIns="1028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g13999b3b6f3_0_33:notes"/>
          <p:cNvSpPr/>
          <p:nvPr>
            <p:ph idx="2" type="sldImg"/>
          </p:nvPr>
        </p:nvSpPr>
        <p:spPr>
          <a:xfrm>
            <a:off x="1680258" y="451046"/>
            <a:ext cx="6720000" cy="2255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3999b3b6f3_0_40:notes"/>
          <p:cNvSpPr txBox="1"/>
          <p:nvPr>
            <p:ph idx="1" type="body"/>
          </p:nvPr>
        </p:nvSpPr>
        <p:spPr>
          <a:xfrm>
            <a:off x="1007957" y="2856701"/>
            <a:ext cx="8063700" cy="27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02825" lIns="102825" spcFirstLastPara="1" rIns="102825" wrap="square" tIns="1028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g13999b3b6f3_0_40:notes"/>
          <p:cNvSpPr/>
          <p:nvPr>
            <p:ph idx="2" type="sldImg"/>
          </p:nvPr>
        </p:nvSpPr>
        <p:spPr>
          <a:xfrm>
            <a:off x="1680258" y="451046"/>
            <a:ext cx="6720000" cy="2255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3999b3b6f3_0_47:notes"/>
          <p:cNvSpPr txBox="1"/>
          <p:nvPr>
            <p:ph idx="1" type="body"/>
          </p:nvPr>
        </p:nvSpPr>
        <p:spPr>
          <a:xfrm>
            <a:off x="1007957" y="2856701"/>
            <a:ext cx="8063700" cy="27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02825" lIns="102825" spcFirstLastPara="1" rIns="102825" wrap="square" tIns="1028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g13999b3b6f3_0_47:notes"/>
          <p:cNvSpPr/>
          <p:nvPr>
            <p:ph idx="2" type="sldImg"/>
          </p:nvPr>
        </p:nvSpPr>
        <p:spPr>
          <a:xfrm>
            <a:off x="1680258" y="451046"/>
            <a:ext cx="6720000" cy="2255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3999b3b6f3_0_55:notes"/>
          <p:cNvSpPr txBox="1"/>
          <p:nvPr>
            <p:ph idx="1" type="body"/>
          </p:nvPr>
        </p:nvSpPr>
        <p:spPr>
          <a:xfrm>
            <a:off x="1007957" y="2856701"/>
            <a:ext cx="8063700" cy="27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02825" lIns="102825" spcFirstLastPara="1" rIns="102825" wrap="square" tIns="1028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g13999b3b6f3_0_55:notes"/>
          <p:cNvSpPr/>
          <p:nvPr>
            <p:ph idx="2" type="sldImg"/>
          </p:nvPr>
        </p:nvSpPr>
        <p:spPr>
          <a:xfrm>
            <a:off x="1680258" y="451046"/>
            <a:ext cx="6720000" cy="2255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3999b3b6f3_0_62:notes"/>
          <p:cNvSpPr txBox="1"/>
          <p:nvPr>
            <p:ph idx="1" type="body"/>
          </p:nvPr>
        </p:nvSpPr>
        <p:spPr>
          <a:xfrm>
            <a:off x="1007957" y="2856701"/>
            <a:ext cx="8063700" cy="27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02825" lIns="102825" spcFirstLastPara="1" rIns="102825" wrap="square" tIns="1028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g13999b3b6f3_0_62:notes"/>
          <p:cNvSpPr/>
          <p:nvPr>
            <p:ph idx="2" type="sldImg"/>
          </p:nvPr>
        </p:nvSpPr>
        <p:spPr>
          <a:xfrm>
            <a:off x="1680258" y="451046"/>
            <a:ext cx="6720000" cy="2255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3999b3b6f3_0_69:notes"/>
          <p:cNvSpPr txBox="1"/>
          <p:nvPr>
            <p:ph idx="1" type="body"/>
          </p:nvPr>
        </p:nvSpPr>
        <p:spPr>
          <a:xfrm>
            <a:off x="1007957" y="2856701"/>
            <a:ext cx="8063700" cy="27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02825" lIns="102825" spcFirstLastPara="1" rIns="102825" wrap="square" tIns="1028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g13999b3b6f3_0_69:notes"/>
          <p:cNvSpPr/>
          <p:nvPr>
            <p:ph idx="2" type="sldImg"/>
          </p:nvPr>
        </p:nvSpPr>
        <p:spPr>
          <a:xfrm>
            <a:off x="1680258" y="451046"/>
            <a:ext cx="6720000" cy="2255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3999b3b6f3_0_76:notes"/>
          <p:cNvSpPr txBox="1"/>
          <p:nvPr>
            <p:ph idx="1" type="body"/>
          </p:nvPr>
        </p:nvSpPr>
        <p:spPr>
          <a:xfrm>
            <a:off x="1007957" y="2856701"/>
            <a:ext cx="8063700" cy="27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02825" lIns="102825" spcFirstLastPara="1" rIns="102825" wrap="square" tIns="1028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g13999b3b6f3_0_76:notes"/>
          <p:cNvSpPr/>
          <p:nvPr>
            <p:ph idx="2" type="sldImg"/>
          </p:nvPr>
        </p:nvSpPr>
        <p:spPr>
          <a:xfrm>
            <a:off x="1680258" y="451046"/>
            <a:ext cx="6720000" cy="2255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3999b3b6f3_0_87:notes"/>
          <p:cNvSpPr txBox="1"/>
          <p:nvPr>
            <p:ph idx="1" type="body"/>
          </p:nvPr>
        </p:nvSpPr>
        <p:spPr>
          <a:xfrm>
            <a:off x="1007957" y="2856701"/>
            <a:ext cx="8063700" cy="27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02825" lIns="102825" spcFirstLastPara="1" rIns="102825" wrap="square" tIns="1028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g13999b3b6f3_0_87:notes"/>
          <p:cNvSpPr/>
          <p:nvPr>
            <p:ph idx="2" type="sldImg"/>
          </p:nvPr>
        </p:nvSpPr>
        <p:spPr>
          <a:xfrm>
            <a:off x="1680258" y="451046"/>
            <a:ext cx="6720000" cy="2255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3999b3b6f3_0_94:notes"/>
          <p:cNvSpPr txBox="1"/>
          <p:nvPr>
            <p:ph idx="1" type="body"/>
          </p:nvPr>
        </p:nvSpPr>
        <p:spPr>
          <a:xfrm>
            <a:off x="1007957" y="2856701"/>
            <a:ext cx="8063700" cy="27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02825" lIns="102825" spcFirstLastPara="1" rIns="102825" wrap="square" tIns="1028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g13999b3b6f3_0_94:notes"/>
          <p:cNvSpPr/>
          <p:nvPr>
            <p:ph idx="2" type="sldImg"/>
          </p:nvPr>
        </p:nvSpPr>
        <p:spPr>
          <a:xfrm>
            <a:off x="1680258" y="451046"/>
            <a:ext cx="6720000" cy="2255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3999b3b6f3_0_101:notes"/>
          <p:cNvSpPr txBox="1"/>
          <p:nvPr>
            <p:ph idx="1" type="body"/>
          </p:nvPr>
        </p:nvSpPr>
        <p:spPr>
          <a:xfrm>
            <a:off x="1007957" y="2856701"/>
            <a:ext cx="8063700" cy="27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02825" lIns="102825" spcFirstLastPara="1" rIns="102825" wrap="square" tIns="1028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g13999b3b6f3_0_101:notes"/>
          <p:cNvSpPr/>
          <p:nvPr>
            <p:ph idx="2" type="sldImg"/>
          </p:nvPr>
        </p:nvSpPr>
        <p:spPr>
          <a:xfrm>
            <a:off x="1680258" y="451046"/>
            <a:ext cx="6720000" cy="2255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4" name="Google Shape;284;p2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3999b3b6f3_0_109:notes"/>
          <p:cNvSpPr txBox="1"/>
          <p:nvPr>
            <p:ph idx="1" type="body"/>
          </p:nvPr>
        </p:nvSpPr>
        <p:spPr>
          <a:xfrm>
            <a:off x="1007957" y="2856701"/>
            <a:ext cx="8063700" cy="27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02825" lIns="102825" spcFirstLastPara="1" rIns="102825" wrap="square" tIns="1028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g13999b3b6f3_0_109:notes"/>
          <p:cNvSpPr/>
          <p:nvPr>
            <p:ph idx="2" type="sldImg"/>
          </p:nvPr>
        </p:nvSpPr>
        <p:spPr>
          <a:xfrm>
            <a:off x="1680258" y="451046"/>
            <a:ext cx="6720000" cy="2255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3999b3b6f3_0_116:notes"/>
          <p:cNvSpPr txBox="1"/>
          <p:nvPr>
            <p:ph idx="1" type="body"/>
          </p:nvPr>
        </p:nvSpPr>
        <p:spPr>
          <a:xfrm>
            <a:off x="1007957" y="2856701"/>
            <a:ext cx="8063700" cy="27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02825" lIns="102825" spcFirstLastPara="1" rIns="102825" wrap="square" tIns="1028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g13999b3b6f3_0_116:notes"/>
          <p:cNvSpPr/>
          <p:nvPr>
            <p:ph idx="2" type="sldImg"/>
          </p:nvPr>
        </p:nvSpPr>
        <p:spPr>
          <a:xfrm>
            <a:off x="1680258" y="451046"/>
            <a:ext cx="6720000" cy="2255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3999b3b6f3_0_164:notes"/>
          <p:cNvSpPr txBox="1"/>
          <p:nvPr>
            <p:ph idx="1" type="body"/>
          </p:nvPr>
        </p:nvSpPr>
        <p:spPr>
          <a:xfrm>
            <a:off x="1007957" y="2856701"/>
            <a:ext cx="8063700" cy="27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02825" lIns="102825" spcFirstLastPara="1" rIns="102825" wrap="square" tIns="1028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g13999b3b6f3_0_164:notes"/>
          <p:cNvSpPr/>
          <p:nvPr>
            <p:ph idx="2" type="sldImg"/>
          </p:nvPr>
        </p:nvSpPr>
        <p:spPr>
          <a:xfrm>
            <a:off x="1680258" y="451046"/>
            <a:ext cx="6720000" cy="2255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3999b3b6f3_0_171:notes"/>
          <p:cNvSpPr txBox="1"/>
          <p:nvPr>
            <p:ph idx="1" type="body"/>
          </p:nvPr>
        </p:nvSpPr>
        <p:spPr>
          <a:xfrm>
            <a:off x="1007957" y="2856701"/>
            <a:ext cx="8063700" cy="27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02825" lIns="102825" spcFirstLastPara="1" rIns="102825" wrap="square" tIns="1028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g13999b3b6f3_0_171:notes"/>
          <p:cNvSpPr/>
          <p:nvPr>
            <p:ph idx="2" type="sldImg"/>
          </p:nvPr>
        </p:nvSpPr>
        <p:spPr>
          <a:xfrm>
            <a:off x="1680258" y="451046"/>
            <a:ext cx="6720000" cy="2255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3999b3b6f3_0_178:notes"/>
          <p:cNvSpPr txBox="1"/>
          <p:nvPr>
            <p:ph idx="1" type="body"/>
          </p:nvPr>
        </p:nvSpPr>
        <p:spPr>
          <a:xfrm>
            <a:off x="1007957" y="2856701"/>
            <a:ext cx="8063700" cy="27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02825" lIns="102825" spcFirstLastPara="1" rIns="102825" wrap="square" tIns="1028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g13999b3b6f3_0_178:notes"/>
          <p:cNvSpPr/>
          <p:nvPr>
            <p:ph idx="2" type="sldImg"/>
          </p:nvPr>
        </p:nvSpPr>
        <p:spPr>
          <a:xfrm>
            <a:off x="1680258" y="451046"/>
            <a:ext cx="6720000" cy="2255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3999b3b6f3_0_185:notes"/>
          <p:cNvSpPr txBox="1"/>
          <p:nvPr>
            <p:ph idx="1" type="body"/>
          </p:nvPr>
        </p:nvSpPr>
        <p:spPr>
          <a:xfrm>
            <a:off x="1007957" y="2856701"/>
            <a:ext cx="8063700" cy="27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02825" lIns="102825" spcFirstLastPara="1" rIns="102825" wrap="square" tIns="1028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g13999b3b6f3_0_185:notes"/>
          <p:cNvSpPr/>
          <p:nvPr>
            <p:ph idx="2" type="sldImg"/>
          </p:nvPr>
        </p:nvSpPr>
        <p:spPr>
          <a:xfrm>
            <a:off x="1680258" y="451046"/>
            <a:ext cx="6720000" cy="2255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6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2" name="Google Shape;482;p16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18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0" name="Google Shape;490;p18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3" name="Google Shape;293;p4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38cc26670d_0_150:notes"/>
          <p:cNvSpPr/>
          <p:nvPr>
            <p:ph idx="2" type="sldImg"/>
          </p:nvPr>
        </p:nvSpPr>
        <p:spPr>
          <a:xfrm>
            <a:off x="1260194" y="801859"/>
            <a:ext cx="5040000" cy="4009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g138cc26670d_0_150:notes"/>
          <p:cNvSpPr txBox="1"/>
          <p:nvPr>
            <p:ph idx="1" type="body"/>
          </p:nvPr>
        </p:nvSpPr>
        <p:spPr>
          <a:xfrm>
            <a:off x="755968" y="5078579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00" lIns="102825" spcFirstLastPara="1" rIns="102825" wrap="square" tIns="5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52644ef9ee_0_185:notes"/>
          <p:cNvSpPr txBox="1"/>
          <p:nvPr>
            <p:ph idx="1" type="body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9" name="Google Shape;309;g152644ef9ee_0_185:notes"/>
          <p:cNvSpPr/>
          <p:nvPr>
            <p:ph idx="2" type="sldImg"/>
          </p:nvPr>
        </p:nvSpPr>
        <p:spPr>
          <a:xfrm>
            <a:off x="573088" y="1336675"/>
            <a:ext cx="64134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3999b3b6f3_0_4:notes"/>
          <p:cNvSpPr txBox="1"/>
          <p:nvPr>
            <p:ph idx="1" type="body"/>
          </p:nvPr>
        </p:nvSpPr>
        <p:spPr>
          <a:xfrm>
            <a:off x="1007957" y="2856701"/>
            <a:ext cx="8063700" cy="27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02825" lIns="102825" spcFirstLastPara="1" rIns="102825" wrap="square" tIns="1028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g13999b3b6f3_0_4:notes"/>
          <p:cNvSpPr/>
          <p:nvPr>
            <p:ph idx="2" type="sldImg"/>
          </p:nvPr>
        </p:nvSpPr>
        <p:spPr>
          <a:xfrm>
            <a:off x="1680258" y="451046"/>
            <a:ext cx="6720000" cy="2255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3999b3b6f3_0_11:notes"/>
          <p:cNvSpPr txBox="1"/>
          <p:nvPr>
            <p:ph idx="1" type="body"/>
          </p:nvPr>
        </p:nvSpPr>
        <p:spPr>
          <a:xfrm>
            <a:off x="1007957" y="2856701"/>
            <a:ext cx="8063700" cy="27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02825" lIns="102825" spcFirstLastPara="1" rIns="102825" wrap="square" tIns="1028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13999b3b6f3_0_11:notes"/>
          <p:cNvSpPr/>
          <p:nvPr>
            <p:ph idx="2" type="sldImg"/>
          </p:nvPr>
        </p:nvSpPr>
        <p:spPr>
          <a:xfrm>
            <a:off x="1680258" y="451046"/>
            <a:ext cx="6720000" cy="2255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3999b3b6f3_0_19:notes"/>
          <p:cNvSpPr txBox="1"/>
          <p:nvPr>
            <p:ph idx="1" type="body"/>
          </p:nvPr>
        </p:nvSpPr>
        <p:spPr>
          <a:xfrm>
            <a:off x="1007957" y="2856701"/>
            <a:ext cx="8063700" cy="27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02825" lIns="102825" spcFirstLastPara="1" rIns="102825" wrap="square" tIns="1028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g13999b3b6f3_0_19:notes"/>
          <p:cNvSpPr/>
          <p:nvPr>
            <p:ph idx="2" type="sldImg"/>
          </p:nvPr>
        </p:nvSpPr>
        <p:spPr>
          <a:xfrm>
            <a:off x="1680258" y="451046"/>
            <a:ext cx="6720000" cy="2255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3999b3b6f3_0_26:notes"/>
          <p:cNvSpPr txBox="1"/>
          <p:nvPr>
            <p:ph idx="1" type="body"/>
          </p:nvPr>
        </p:nvSpPr>
        <p:spPr>
          <a:xfrm>
            <a:off x="1007957" y="2856701"/>
            <a:ext cx="8063700" cy="27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02825" lIns="102825" spcFirstLastPara="1" rIns="102825" wrap="square" tIns="1028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g13999b3b6f3_0_26:notes"/>
          <p:cNvSpPr/>
          <p:nvPr>
            <p:ph idx="2" type="sldImg"/>
          </p:nvPr>
        </p:nvSpPr>
        <p:spPr>
          <a:xfrm>
            <a:off x="1680258" y="451046"/>
            <a:ext cx="6720000" cy="2255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5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35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6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36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36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36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7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37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37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37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37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37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9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0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0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2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3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43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43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7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4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44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44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5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4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45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46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46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7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47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47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47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8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48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48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48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48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48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49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50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51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51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8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3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54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54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54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5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5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55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56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56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56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57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57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5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58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5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58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59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59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59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59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59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p59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8cc26670d_0_122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g138cc26670d_0_122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g138cc26670d_0_122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obj">
  <p:cSld name="OBJEC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8cc26670d_0_126"/>
          <p:cNvSpPr txBox="1"/>
          <p:nvPr>
            <p:ph type="title"/>
          </p:nvPr>
        </p:nvSpPr>
        <p:spPr>
          <a:xfrm>
            <a:off x="628060" y="2614667"/>
            <a:ext cx="78879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g138cc26670d_0_12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g138cc26670d_0_12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g138cc26670d_0_126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38cc26670d_0_131"/>
          <p:cNvSpPr txBox="1"/>
          <p:nvPr>
            <p:ph type="ctrTitle"/>
          </p:nvPr>
        </p:nvSpPr>
        <p:spPr>
          <a:xfrm>
            <a:off x="685800" y="1594485"/>
            <a:ext cx="77724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g138cc26670d_0_131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g138cc26670d_0_131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g138cc26670d_0_131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g138cc26670d_0_131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29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38cc26670d_0_137"/>
          <p:cNvSpPr txBox="1"/>
          <p:nvPr>
            <p:ph type="title"/>
          </p:nvPr>
        </p:nvSpPr>
        <p:spPr>
          <a:xfrm>
            <a:off x="628060" y="2614667"/>
            <a:ext cx="78879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g138cc26670d_0_137"/>
          <p:cNvSpPr txBox="1"/>
          <p:nvPr>
            <p:ph idx="1" type="body"/>
          </p:nvPr>
        </p:nvSpPr>
        <p:spPr>
          <a:xfrm>
            <a:off x="457200" y="1183005"/>
            <a:ext cx="82296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g138cc26670d_0_13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g138cc26670d_0_13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g138cc26670d_0_137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8cc26670d_0_143"/>
          <p:cNvSpPr txBox="1"/>
          <p:nvPr>
            <p:ph type="title"/>
          </p:nvPr>
        </p:nvSpPr>
        <p:spPr>
          <a:xfrm>
            <a:off x="628060" y="2614667"/>
            <a:ext cx="78879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g138cc26670d_0_143"/>
          <p:cNvSpPr txBox="1"/>
          <p:nvPr>
            <p:ph idx="1" type="body"/>
          </p:nvPr>
        </p:nvSpPr>
        <p:spPr>
          <a:xfrm>
            <a:off x="45720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g138cc26670d_0_143"/>
          <p:cNvSpPr txBox="1"/>
          <p:nvPr>
            <p:ph idx="2" type="body"/>
          </p:nvPr>
        </p:nvSpPr>
        <p:spPr>
          <a:xfrm>
            <a:off x="470916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g138cc26670d_0_14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g138cc26670d_0_14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g138cc26670d_0_143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52644ef9ee_0_197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g152644ef9ee_0_197"/>
          <p:cNvSpPr txBox="1"/>
          <p:nvPr>
            <p:ph idx="1" type="subTitle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52644ef9ee_0_200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g152644ef9ee_0_200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52644ef9ee_0_203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g152644ef9ee_0_203"/>
          <p:cNvSpPr txBox="1"/>
          <p:nvPr>
            <p:ph idx="1" type="body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6" name="Google Shape;226;g152644ef9ee_0_203"/>
          <p:cNvSpPr txBox="1"/>
          <p:nvPr>
            <p:ph idx="2" type="body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52644ef9ee_0_207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52644ef9ee_0_209"/>
          <p:cNvSpPr txBox="1"/>
          <p:nvPr>
            <p:ph idx="1" type="subTitle"/>
          </p:nvPr>
        </p:nvSpPr>
        <p:spPr>
          <a:xfrm>
            <a:off x="457200" y="205200"/>
            <a:ext cx="8229300" cy="39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52644ef9ee_0_211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g152644ef9ee_0_211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4" name="Google Shape;234;g152644ef9ee_0_211"/>
          <p:cNvSpPr txBox="1"/>
          <p:nvPr>
            <p:ph idx="2" type="body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5" name="Google Shape;235;g152644ef9ee_0_211"/>
          <p:cNvSpPr txBox="1"/>
          <p:nvPr>
            <p:ph idx="3" type="body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52644ef9ee_0_216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g152644ef9ee_0_216"/>
          <p:cNvSpPr txBox="1"/>
          <p:nvPr>
            <p:ph idx="1" type="body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9" name="Google Shape;239;g152644ef9ee_0_216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0" name="Google Shape;240;g152644ef9ee_0_216"/>
          <p:cNvSpPr txBox="1"/>
          <p:nvPr>
            <p:ph idx="3" type="body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52644ef9ee_0_221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g152644ef9ee_0_221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4" name="Google Shape;244;g152644ef9ee_0_221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5" name="Google Shape;245;g152644ef9ee_0_221"/>
          <p:cNvSpPr txBox="1"/>
          <p:nvPr>
            <p:ph idx="3" type="body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52644ef9ee_0_226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g152644ef9ee_0_226"/>
          <p:cNvSpPr txBox="1"/>
          <p:nvPr>
            <p:ph idx="1" type="body"/>
          </p:nvPr>
        </p:nvSpPr>
        <p:spPr>
          <a:xfrm>
            <a:off x="457200" y="120348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9" name="Google Shape;249;g152644ef9ee_0_226"/>
          <p:cNvSpPr txBox="1"/>
          <p:nvPr>
            <p:ph idx="2" type="body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52644ef9ee_0_230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g152644ef9ee_0_230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3" name="Google Shape;253;g152644ef9ee_0_230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4" name="Google Shape;254;g152644ef9ee_0_230"/>
          <p:cNvSpPr txBox="1"/>
          <p:nvPr>
            <p:ph idx="3" type="body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5" name="Google Shape;255;g152644ef9ee_0_230"/>
          <p:cNvSpPr txBox="1"/>
          <p:nvPr>
            <p:ph idx="4" type="body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52644ef9ee_0_236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g152644ef9ee_0_236"/>
          <p:cNvSpPr txBox="1"/>
          <p:nvPr>
            <p:ph idx="1" type="body"/>
          </p:nvPr>
        </p:nvSpPr>
        <p:spPr>
          <a:xfrm>
            <a:off x="45720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9" name="Google Shape;259;g152644ef9ee_0_236"/>
          <p:cNvSpPr txBox="1"/>
          <p:nvPr>
            <p:ph idx="2" type="body"/>
          </p:nvPr>
        </p:nvSpPr>
        <p:spPr>
          <a:xfrm>
            <a:off x="323964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0" name="Google Shape;260;g152644ef9ee_0_236"/>
          <p:cNvSpPr txBox="1"/>
          <p:nvPr>
            <p:ph idx="3" type="body"/>
          </p:nvPr>
        </p:nvSpPr>
        <p:spPr>
          <a:xfrm>
            <a:off x="602208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1" name="Google Shape;261;g152644ef9ee_0_236"/>
          <p:cNvSpPr txBox="1"/>
          <p:nvPr>
            <p:ph idx="4" type="body"/>
          </p:nvPr>
        </p:nvSpPr>
        <p:spPr>
          <a:xfrm>
            <a:off x="45720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2" name="Google Shape;262;g152644ef9ee_0_236"/>
          <p:cNvSpPr txBox="1"/>
          <p:nvPr>
            <p:ph idx="5" type="body"/>
          </p:nvPr>
        </p:nvSpPr>
        <p:spPr>
          <a:xfrm>
            <a:off x="323964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3" name="Google Shape;263;g152644ef9ee_0_236"/>
          <p:cNvSpPr txBox="1"/>
          <p:nvPr>
            <p:ph idx="6" type="body"/>
          </p:nvPr>
        </p:nvSpPr>
        <p:spPr>
          <a:xfrm>
            <a:off x="602208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OBJECT_1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3999b3b6f3_0_158"/>
          <p:cNvSpPr txBox="1"/>
          <p:nvPr>
            <p:ph type="title"/>
          </p:nvPr>
        </p:nvSpPr>
        <p:spPr>
          <a:xfrm>
            <a:off x="628060" y="2614667"/>
            <a:ext cx="78879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g13999b3b6f3_0_15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g13999b3b6f3_0_15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g13999b3b6f3_0_158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OBJECT_2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3999b3b6f3_0_227"/>
          <p:cNvSpPr txBox="1"/>
          <p:nvPr>
            <p:ph type="title"/>
          </p:nvPr>
        </p:nvSpPr>
        <p:spPr>
          <a:xfrm>
            <a:off x="628060" y="2614667"/>
            <a:ext cx="78879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g13999b3b6f3_0_22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g13999b3b6f3_0_22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g13999b3b6f3_0_227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1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2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32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3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33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33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4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34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4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theme" Target="../theme/theme4.xml"/><Relationship Id="rId1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theme" Target="../theme/theme6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1.xml"/><Relationship Id="rId1" Type="http://schemas.openxmlformats.org/officeDocument/2006/relationships/image" Target="../media/image1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6.xml"/><Relationship Id="rId8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929720" y="209520"/>
            <a:ext cx="812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9"/>
          <p:cNvSpPr/>
          <p:nvPr/>
        </p:nvSpPr>
        <p:spPr>
          <a:xfrm>
            <a:off x="0" y="0"/>
            <a:ext cx="9142200" cy="4651920"/>
          </a:xfrm>
          <a:prstGeom prst="rect">
            <a:avLst/>
          </a:prstGeom>
          <a:solidFill>
            <a:schemeClr val="lt1"/>
          </a:solidFill>
          <a:ln cap="flat" cmpd="sng" w="126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3840" y="572040"/>
            <a:ext cx="2055600" cy="54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2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929720" y="209520"/>
            <a:ext cx="812160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560" y="546120"/>
            <a:ext cx="3258000" cy="403236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1"/>
          <p:cNvSpPr/>
          <p:nvPr/>
        </p:nvSpPr>
        <p:spPr>
          <a:xfrm>
            <a:off x="971640" y="1260720"/>
            <a:ext cx="2550960" cy="15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560" y="546120"/>
            <a:ext cx="3258000" cy="403236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1"/>
          <p:cNvSpPr/>
          <p:nvPr/>
        </p:nvSpPr>
        <p:spPr>
          <a:xfrm>
            <a:off x="971640" y="1260720"/>
            <a:ext cx="2550960" cy="15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929720" y="209520"/>
            <a:ext cx="812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3"/>
          <p:cNvSpPr/>
          <p:nvPr/>
        </p:nvSpPr>
        <p:spPr>
          <a:xfrm>
            <a:off x="-360" y="0"/>
            <a:ext cx="9142200" cy="514188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1840" y="303480"/>
            <a:ext cx="907920" cy="24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3"/>
          <p:cNvSpPr/>
          <p:nvPr/>
        </p:nvSpPr>
        <p:spPr>
          <a:xfrm>
            <a:off x="0" y="0"/>
            <a:ext cx="9142200" cy="514188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360" y="210240"/>
            <a:ext cx="81180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8cc26670d_0_115"/>
          <p:cNvSpPr/>
          <p:nvPr/>
        </p:nvSpPr>
        <p:spPr>
          <a:xfrm>
            <a:off x="7929733" y="209483"/>
            <a:ext cx="813900" cy="217200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138cc26670d_0_115"/>
          <p:cNvSpPr txBox="1"/>
          <p:nvPr>
            <p:ph type="title"/>
          </p:nvPr>
        </p:nvSpPr>
        <p:spPr>
          <a:xfrm>
            <a:off x="628060" y="2614667"/>
            <a:ext cx="78879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8" name="Google Shape;178;g138cc26670d_0_115"/>
          <p:cNvSpPr txBox="1"/>
          <p:nvPr>
            <p:ph idx="1" type="body"/>
          </p:nvPr>
        </p:nvSpPr>
        <p:spPr>
          <a:xfrm>
            <a:off x="457200" y="1183005"/>
            <a:ext cx="82296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9" name="Google Shape;179;g138cc26670d_0_11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0" name="Google Shape;180;g138cc26670d_0_11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1" name="Google Shape;181;g138cc26670d_0_115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8" r:id="rId2"/>
    <p:sldLayoutId id="2147483689" r:id="rId3"/>
    <p:sldLayoutId id="2147483690" r:id="rId4"/>
    <p:sldLayoutId id="2147483691" r:id="rId5"/>
    <p:sldLayoutId id="214748369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g152644ef9ee_0_19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929720" y="209520"/>
            <a:ext cx="812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152644ef9ee_0_190"/>
          <p:cNvSpPr/>
          <p:nvPr/>
        </p:nvSpPr>
        <p:spPr>
          <a:xfrm>
            <a:off x="0" y="0"/>
            <a:ext cx="9142200" cy="6351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g152644ef9ee_0_19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360" y="210240"/>
            <a:ext cx="81180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152644ef9ee_0_190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5" name="Google Shape;215;g152644ef9ee_0_190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22.png"/><Relationship Id="rId5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Relationship Id="rId4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"/>
          <p:cNvSpPr/>
          <p:nvPr/>
        </p:nvSpPr>
        <p:spPr>
          <a:xfrm>
            <a:off x="555120" y="2115000"/>
            <a:ext cx="6893640" cy="1170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IN" sz="4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Data Science Program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9" name="Google Shape;27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2320" y="0"/>
            <a:ext cx="1354680" cy="157572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"/>
          <p:cNvSpPr/>
          <p:nvPr/>
        </p:nvSpPr>
        <p:spPr>
          <a:xfrm>
            <a:off x="1157040" y="716040"/>
            <a:ext cx="1653840" cy="1309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I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   #LifeKoKaroLift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"/>
          <p:cNvSpPr/>
          <p:nvPr/>
        </p:nvSpPr>
        <p:spPr>
          <a:xfrm>
            <a:off x="6616800" y="4012560"/>
            <a:ext cx="2055600" cy="27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IN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3999b3b6f3_0_33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g13999b3b6f3_0_33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g13999b3b6f3_0_33"/>
          <p:cNvSpPr txBox="1"/>
          <p:nvPr>
            <p:ph type="title"/>
          </p:nvPr>
        </p:nvSpPr>
        <p:spPr>
          <a:xfrm>
            <a:off x="315595" y="110490"/>
            <a:ext cx="52356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>
                <a:solidFill>
                  <a:srgbClr val="FFFFFF"/>
                </a:solidFill>
              </a:rPr>
              <a:t>Central Limit Theorem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53" name="Google Shape;353;g13999b3b6f3_0_33"/>
          <p:cNvSpPr txBox="1"/>
          <p:nvPr/>
        </p:nvSpPr>
        <p:spPr>
          <a:xfrm>
            <a:off x="369570" y="640080"/>
            <a:ext cx="86874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Central Limit Theorem (CLT), is an important finding and pillar in the fields of statistics and probability.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describes the relationship between the mean of sample means and the mean of the population that the samples are taken from.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formal definition states that: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“Given a dataset with unknown distribution (Any random distribution), the sample means will approximate the normal distribution and the mean of these sample means will be equal to the mean of population”</a:t>
            </a:r>
            <a:endParaRPr b="0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3999b3b6f3_0_40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g13999b3b6f3_0_40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g13999b3b6f3_0_40"/>
          <p:cNvSpPr txBox="1"/>
          <p:nvPr>
            <p:ph type="title"/>
          </p:nvPr>
        </p:nvSpPr>
        <p:spPr>
          <a:xfrm>
            <a:off x="315595" y="110490"/>
            <a:ext cx="52356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>
                <a:solidFill>
                  <a:srgbClr val="FFFFFF"/>
                </a:solidFill>
              </a:rPr>
              <a:t>Central Limit Theorem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361" name="Google Shape;361;g13999b3b6f3_0_40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636905"/>
            <a:ext cx="7315200" cy="44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3999b3b6f3_0_47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g13999b3b6f3_0_47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g13999b3b6f3_0_47"/>
          <p:cNvSpPr txBox="1"/>
          <p:nvPr>
            <p:ph type="title"/>
          </p:nvPr>
        </p:nvSpPr>
        <p:spPr>
          <a:xfrm>
            <a:off x="315595" y="110490"/>
            <a:ext cx="52356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>
                <a:solidFill>
                  <a:srgbClr val="FFFFFF"/>
                </a:solidFill>
              </a:rPr>
              <a:t>Central Limit Theorem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69" name="Google Shape;369;g13999b3b6f3_0_47"/>
          <p:cNvSpPr txBox="1"/>
          <p:nvPr/>
        </p:nvSpPr>
        <p:spPr>
          <a:xfrm>
            <a:off x="369570" y="640080"/>
            <a:ext cx="86874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general rule is that if sample sizes are 30 or greater, the sample size is large enough for the CLT to hold.	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0" name="Google Shape;370;g13999b3b6f3_0_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07795" y="1405255"/>
            <a:ext cx="6329045" cy="3733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3999b3b6f3_0_55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g13999b3b6f3_0_55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g13999b3b6f3_0_55"/>
          <p:cNvSpPr txBox="1"/>
          <p:nvPr>
            <p:ph type="title"/>
          </p:nvPr>
        </p:nvSpPr>
        <p:spPr>
          <a:xfrm>
            <a:off x="315595" y="110490"/>
            <a:ext cx="52356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>
                <a:solidFill>
                  <a:srgbClr val="FFFFFF"/>
                </a:solidFill>
              </a:rPr>
              <a:t>Central Limit Theorem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78" name="Google Shape;378;g13999b3b6f3_0_55"/>
          <p:cNvSpPr txBox="1"/>
          <p:nvPr/>
        </p:nvSpPr>
        <p:spPr>
          <a:xfrm>
            <a:off x="369570" y="640080"/>
            <a:ext cx="86874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Lets have a look at an example: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 that there are 15 sections in the science department of a university and each section hosts around 100 students.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task is to calculate the average weight of students in the science department.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 easily measure weights of all the students and simply take an average.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But this won’t be possible when our population size is very large.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3999b3b6f3_0_62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g13999b3b6f3_0_62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g13999b3b6f3_0_62"/>
          <p:cNvSpPr txBox="1"/>
          <p:nvPr>
            <p:ph type="title"/>
          </p:nvPr>
        </p:nvSpPr>
        <p:spPr>
          <a:xfrm>
            <a:off x="315595" y="110490"/>
            <a:ext cx="52356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>
                <a:solidFill>
                  <a:srgbClr val="FFFFFF"/>
                </a:solidFill>
              </a:rPr>
              <a:t>Central Limit Theorem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386" name="Google Shape;386;g13999b3b6f3_0_62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7285" y="1008380"/>
            <a:ext cx="6869400" cy="378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3999b3b6f3_0_69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g13999b3b6f3_0_69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g13999b3b6f3_0_69"/>
          <p:cNvSpPr txBox="1"/>
          <p:nvPr>
            <p:ph type="title"/>
          </p:nvPr>
        </p:nvSpPr>
        <p:spPr>
          <a:xfrm>
            <a:off x="315595" y="110490"/>
            <a:ext cx="52356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>
                <a:solidFill>
                  <a:srgbClr val="FFFFFF"/>
                </a:solidFill>
              </a:rPr>
              <a:t>Central Limit Theorem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94" name="Google Shape;394;g13999b3b6f3_0_69"/>
          <p:cNvSpPr txBox="1"/>
          <p:nvPr/>
        </p:nvSpPr>
        <p:spPr>
          <a:xfrm>
            <a:off x="369570" y="640080"/>
            <a:ext cx="86874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alternate approach is: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First, draw groups of students at random from the class. We will call this a sample. We’ll draw multiple samples, each consisting of 30 students.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Calculate the individual mean of these samples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Calculate the mean of these sample means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value will give us the approximate mean weight of the students in the science department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And, the histogram of the sample mean weights of students will resemble a bell curve (normal distribution)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3999b3b6f3_0_76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g13999b3b6f3_0_76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g13999b3b6f3_0_76"/>
          <p:cNvSpPr txBox="1"/>
          <p:nvPr>
            <p:ph type="title"/>
          </p:nvPr>
        </p:nvSpPr>
        <p:spPr>
          <a:xfrm>
            <a:off x="315595" y="110490"/>
            <a:ext cx="52356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>
                <a:solidFill>
                  <a:srgbClr val="FFFFFF"/>
                </a:solidFill>
              </a:rPr>
              <a:t>Central Limit Theorem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02" name="Google Shape;402;g13999b3b6f3_0_76"/>
          <p:cNvSpPr txBox="1"/>
          <p:nvPr/>
        </p:nvSpPr>
        <p:spPr>
          <a:xfrm>
            <a:off x="369570" y="640080"/>
            <a:ext cx="868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With a Dice Roll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3" name="Google Shape;403;g13999b3b6f3_0_76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008380"/>
            <a:ext cx="2990700" cy="210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g13999b3b6f3_0_7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51170" y="636905"/>
            <a:ext cx="3528993" cy="2468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g13999b3b6f3_0_7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22270" y="2877185"/>
            <a:ext cx="329913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g13999b3b6f3_0_76"/>
          <p:cNvSpPr txBox="1"/>
          <p:nvPr/>
        </p:nvSpPr>
        <p:spPr>
          <a:xfrm>
            <a:off x="6118860" y="3321685"/>
            <a:ext cx="181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53575C"/>
                </a:solidFill>
                <a:latin typeface="Arial"/>
                <a:ea typeface="Arial"/>
                <a:cs typeface="Arial"/>
                <a:sym typeface="Arial"/>
              </a:rPr>
              <a:t>Result of 1.00.000 </a:t>
            </a:r>
            <a:endParaRPr b="0" i="0" sz="1400" u="none" cap="none" strike="noStrike">
              <a:solidFill>
                <a:srgbClr val="53575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53575C"/>
                </a:solidFill>
                <a:latin typeface="Arial"/>
                <a:ea typeface="Arial"/>
                <a:cs typeface="Arial"/>
                <a:sym typeface="Arial"/>
              </a:rPr>
              <a:t>sample means</a:t>
            </a:r>
            <a:endParaRPr b="0" i="0" sz="1400" u="none" cap="none" strike="noStrike">
              <a:solidFill>
                <a:srgbClr val="53575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3999b3b6f3_0_87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g13999b3b6f3_0_87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g13999b3b6f3_0_87"/>
          <p:cNvSpPr txBox="1"/>
          <p:nvPr>
            <p:ph type="title"/>
          </p:nvPr>
        </p:nvSpPr>
        <p:spPr>
          <a:xfrm>
            <a:off x="315595" y="110490"/>
            <a:ext cx="52356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>
                <a:solidFill>
                  <a:srgbClr val="FFFFFF"/>
                </a:solidFill>
              </a:rPr>
              <a:t>Mean Estimation Using CLT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14" name="Google Shape;414;g13999b3b6f3_0_87"/>
          <p:cNvSpPr txBox="1"/>
          <p:nvPr/>
        </p:nvSpPr>
        <p:spPr>
          <a:xfrm>
            <a:off x="315595" y="874395"/>
            <a:ext cx="8687400" cy="45231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3999b3b6f3_0_94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g13999b3b6f3_0_94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g13999b3b6f3_0_94"/>
          <p:cNvSpPr txBox="1"/>
          <p:nvPr>
            <p:ph type="title"/>
          </p:nvPr>
        </p:nvSpPr>
        <p:spPr>
          <a:xfrm>
            <a:off x="315595" y="110490"/>
            <a:ext cx="52356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>
                <a:solidFill>
                  <a:srgbClr val="FFFFFF"/>
                </a:solidFill>
              </a:rPr>
              <a:t>Mean Estimation Using CLT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22" name="Google Shape;422;g13999b3b6f3_0_94"/>
          <p:cNvSpPr txBox="1"/>
          <p:nvPr/>
        </p:nvSpPr>
        <p:spPr>
          <a:xfrm>
            <a:off x="315595" y="864235"/>
            <a:ext cx="8687400" cy="25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Central Limit Theorem plays a vital role in to estimate the mean of an entire population from a random sample.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a larger sample size, your sample mean is more likely to be close to the real population mean. In other words, your estimate is more precise.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3999b3b6f3_0_101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g13999b3b6f3_0_101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g13999b3b6f3_0_101"/>
          <p:cNvSpPr txBox="1"/>
          <p:nvPr>
            <p:ph type="title"/>
          </p:nvPr>
        </p:nvSpPr>
        <p:spPr>
          <a:xfrm>
            <a:off x="315595" y="110490"/>
            <a:ext cx="52356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>
                <a:solidFill>
                  <a:srgbClr val="FFFFFF"/>
                </a:solidFill>
              </a:rPr>
              <a:t>Mean Estimation Using CLT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30" name="Google Shape;430;g13999b3b6f3_0_101"/>
          <p:cNvSpPr txBox="1"/>
          <p:nvPr/>
        </p:nvSpPr>
        <p:spPr>
          <a:xfrm>
            <a:off x="315595" y="864235"/>
            <a:ext cx="8687400" cy="4279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431" name="Google Shape;431;g13999b3b6f3_0_10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50285" y="2298065"/>
            <a:ext cx="2218055" cy="548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"/>
          <p:cNvPicPr preferRelativeResize="0"/>
          <p:nvPr/>
        </p:nvPicPr>
        <p:blipFill rotWithShape="1">
          <a:blip r:embed="rId3">
            <a:alphaModFix/>
          </a:blip>
          <a:srcRect b="7700" l="0" r="0" t="7700"/>
          <a:stretch/>
        </p:blipFill>
        <p:spPr>
          <a:xfrm>
            <a:off x="0" y="0"/>
            <a:ext cx="9142200" cy="514188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"/>
          <p:cNvSpPr/>
          <p:nvPr/>
        </p:nvSpPr>
        <p:spPr>
          <a:xfrm>
            <a:off x="6467400" y="4767120"/>
            <a:ext cx="2055600" cy="27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IN" sz="900" u="none" cap="none" strike="noStrike">
                <a:solidFill>
                  <a:srgbClr val="E72D3F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" name="Google Shape;28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040" y="0"/>
            <a:ext cx="3258000" cy="403992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"/>
          <p:cNvSpPr/>
          <p:nvPr/>
        </p:nvSpPr>
        <p:spPr>
          <a:xfrm>
            <a:off x="764467" y="210255"/>
            <a:ext cx="2999100" cy="11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Module Name: </a:t>
            </a:r>
            <a:r>
              <a:rPr b="0" i="0" lang="en-I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EDA &amp; Statistics</a:t>
            </a:r>
            <a:endParaRPr b="0" i="0" sz="18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Course :</a:t>
            </a:r>
            <a:r>
              <a:rPr b="0" i="0" lang="en-I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Statistics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 On :</a:t>
            </a:r>
            <a:r>
              <a:rPr b="0" i="0" lang="en-I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Statistics - Day - </a:t>
            </a:r>
            <a:r>
              <a:rPr lang="en-I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8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Instructor :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0" name="Google Shape;290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9360" y="210240"/>
            <a:ext cx="811800" cy="215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3999b3b6f3_0_109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g13999b3b6f3_0_109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g13999b3b6f3_0_109"/>
          <p:cNvSpPr txBox="1"/>
          <p:nvPr>
            <p:ph type="title"/>
          </p:nvPr>
        </p:nvSpPr>
        <p:spPr>
          <a:xfrm>
            <a:off x="315595" y="110490"/>
            <a:ext cx="52356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>
                <a:solidFill>
                  <a:srgbClr val="FFFFFF"/>
                </a:solidFill>
              </a:rPr>
              <a:t>Confidence Interval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39" name="Google Shape;439;g13999b3b6f3_0_109"/>
          <p:cNvSpPr txBox="1"/>
          <p:nvPr/>
        </p:nvSpPr>
        <p:spPr>
          <a:xfrm>
            <a:off x="369570" y="640080"/>
            <a:ext cx="86874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confidence interval refers to the probability that a population parameter will fall between two set values for a certain proportion of times.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a range of values that would likely contain an unknown population parameter.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Confidence intervals measure the degree of uncertainty or certainty in a sampling method.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3999b3b6f3_0_116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g13999b3b6f3_0_116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g13999b3b6f3_0_116"/>
          <p:cNvSpPr txBox="1"/>
          <p:nvPr>
            <p:ph type="title"/>
          </p:nvPr>
        </p:nvSpPr>
        <p:spPr>
          <a:xfrm>
            <a:off x="315595" y="110490"/>
            <a:ext cx="52356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>
                <a:solidFill>
                  <a:srgbClr val="FFFFFF"/>
                </a:solidFill>
              </a:rPr>
              <a:t>Confidence Level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47" name="Google Shape;447;g13999b3b6f3_0_116"/>
          <p:cNvSpPr txBox="1"/>
          <p:nvPr/>
        </p:nvSpPr>
        <p:spPr>
          <a:xfrm>
            <a:off x="369570" y="640080"/>
            <a:ext cx="86874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Confidence level refers to the percentage of probability, or certainty, that the confidence interval would contain the true population parameter when you draw a random sample many times.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confidence interval can take any number of probabilities, with the most common being a 95% or 99% confidence level.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Eg: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are 99% certain (confidence level) that most of these datasets (confidence intervals) contain the true population parameter.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Confidence interval and confidence level are interrelated but are not exactly the same.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3999b3b6f3_0_164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g13999b3b6f3_0_164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g13999b3b6f3_0_164"/>
          <p:cNvSpPr txBox="1"/>
          <p:nvPr>
            <p:ph type="title"/>
          </p:nvPr>
        </p:nvSpPr>
        <p:spPr>
          <a:xfrm>
            <a:off x="315595" y="110490"/>
            <a:ext cx="52356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>
                <a:solidFill>
                  <a:srgbClr val="FFFFFF"/>
                </a:solidFill>
              </a:rPr>
              <a:t>Confidence Level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455" name="Google Shape;455;g13999b3b6f3_0_1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72690" y="636905"/>
            <a:ext cx="4359910" cy="4359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3999b3b6f3_0_171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g13999b3b6f3_0_171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g13999b3b6f3_0_171"/>
          <p:cNvSpPr txBox="1"/>
          <p:nvPr>
            <p:ph type="title"/>
          </p:nvPr>
        </p:nvSpPr>
        <p:spPr>
          <a:xfrm>
            <a:off x="315595" y="110490"/>
            <a:ext cx="59253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>
                <a:solidFill>
                  <a:srgbClr val="FFFFFF"/>
                </a:solidFill>
              </a:rPr>
              <a:t>Confidence Interval and Confidence Level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63" name="Google Shape;463;g13999b3b6f3_0_171"/>
          <p:cNvSpPr txBox="1"/>
          <p:nvPr/>
        </p:nvSpPr>
        <p:spPr>
          <a:xfrm>
            <a:off x="369570" y="640080"/>
            <a:ext cx="86874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Suppose,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group of researchers is studying the heights of high school basketball players.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researchers take a random sample from the population and establish a mean height of 74 inches.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mean of 74 inches is a point estimate of the population mean.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point estimate by itself is of limited usefulness because it does not reveal the uncertainty associated with the estimate; you do not have a good sense of how far away this 74-inch sample mean might be from the population mean.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What's missing is the degree of uncertainty in this single sample.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3999b3b6f3_0_178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 	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g13999b3b6f3_0_178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g13999b3b6f3_0_178"/>
          <p:cNvSpPr txBox="1"/>
          <p:nvPr>
            <p:ph type="title"/>
          </p:nvPr>
        </p:nvSpPr>
        <p:spPr>
          <a:xfrm>
            <a:off x="315595" y="110490"/>
            <a:ext cx="60369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>
                <a:solidFill>
                  <a:srgbClr val="FFFFFF"/>
                </a:solidFill>
              </a:rPr>
              <a:t>Confidence Interval and Confidence Level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71" name="Google Shape;471;g13999b3b6f3_0_178"/>
          <p:cNvSpPr txBox="1"/>
          <p:nvPr/>
        </p:nvSpPr>
        <p:spPr>
          <a:xfrm>
            <a:off x="369570" y="640080"/>
            <a:ext cx="86874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establishing a 95% confidence level using the sample's mean and standard deviation, and assuming a normal distribution as represented by the bell curve,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researchers arrive at an upper and lower bound that contains the true mean 95% of the time.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Assume the interval is between 72 inches and 76 inches.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the researchers take 100 random samples from the population of high school basketball players as a whole, the mean should fall between 72 and 76 inches in 95 of those samples.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the researchers want even greater confidence, they can expand the interval to 99% confidence.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3999b3b6f3_0_185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 	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g13999b3b6f3_0_185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g13999b3b6f3_0_185"/>
          <p:cNvSpPr txBox="1"/>
          <p:nvPr>
            <p:ph type="title"/>
          </p:nvPr>
        </p:nvSpPr>
        <p:spPr>
          <a:xfrm>
            <a:off x="315595" y="110490"/>
            <a:ext cx="60369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>
                <a:solidFill>
                  <a:srgbClr val="FFFFFF"/>
                </a:solidFill>
              </a:rPr>
              <a:t>Confidence Interval and Confidence Level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479" name="Google Shape;479;g13999b3b6f3_0_1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9975" y="871220"/>
            <a:ext cx="7004685" cy="4167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6"/>
          <p:cNvSpPr/>
          <p:nvPr/>
        </p:nvSpPr>
        <p:spPr>
          <a:xfrm>
            <a:off x="6467400" y="4767120"/>
            <a:ext cx="2055600" cy="27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IN" sz="9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16"/>
          <p:cNvSpPr/>
          <p:nvPr/>
        </p:nvSpPr>
        <p:spPr>
          <a:xfrm>
            <a:off x="638280" y="654840"/>
            <a:ext cx="443052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IN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Key Takeaway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16"/>
          <p:cNvSpPr/>
          <p:nvPr/>
        </p:nvSpPr>
        <p:spPr>
          <a:xfrm>
            <a:off x="3029040" y="4767120"/>
            <a:ext cx="3084480" cy="2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Science Certification Program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16"/>
          <p:cNvSpPr txBox="1"/>
          <p:nvPr/>
        </p:nvSpPr>
        <p:spPr>
          <a:xfrm>
            <a:off x="770825" y="1437425"/>
            <a:ext cx="6013500" cy="26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b="0" i="0" lang="en-I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Revision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-IN" sz="1800">
                <a:solidFill>
                  <a:schemeClr val="lt1"/>
                </a:solidFill>
              </a:rPr>
              <a:t>Introduction: Central Limit Theorem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-IN" sz="1800">
                <a:solidFill>
                  <a:schemeClr val="lt1"/>
                </a:solidFill>
              </a:rPr>
              <a:t>Samples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-IN" sz="1800">
                <a:solidFill>
                  <a:schemeClr val="lt1"/>
                </a:solidFill>
              </a:rPr>
              <a:t>Sampling Distributions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-IN" sz="1800">
                <a:solidFill>
                  <a:schemeClr val="lt1"/>
                </a:solidFill>
              </a:rPr>
              <a:t>Properties of Sampling Distributions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-IN" sz="1800">
                <a:solidFill>
                  <a:schemeClr val="lt1"/>
                </a:solidFill>
              </a:rPr>
              <a:t>Estimating Mean Using CLT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-IN" sz="1800">
                <a:solidFill>
                  <a:schemeClr val="lt1"/>
                </a:solidFill>
              </a:rPr>
              <a:t>Confidence Interval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b="0" i="0" lang="en-I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Key Takeaways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18"/>
          <p:cNvSpPr/>
          <p:nvPr/>
        </p:nvSpPr>
        <p:spPr>
          <a:xfrm>
            <a:off x="555120" y="2115000"/>
            <a:ext cx="6893640" cy="1170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IN" sz="4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Thank You!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3" name="Google Shape;49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2320" y="0"/>
            <a:ext cx="1354680" cy="1575720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18"/>
          <p:cNvSpPr/>
          <p:nvPr/>
        </p:nvSpPr>
        <p:spPr>
          <a:xfrm>
            <a:off x="1157040" y="716040"/>
            <a:ext cx="1653840" cy="1309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I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   #LifeKoKaroLift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18"/>
          <p:cNvSpPr/>
          <p:nvPr/>
        </p:nvSpPr>
        <p:spPr>
          <a:xfrm>
            <a:off x="6616800" y="4012560"/>
            <a:ext cx="2055600" cy="27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IN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"/>
          <p:cNvSpPr/>
          <p:nvPr/>
        </p:nvSpPr>
        <p:spPr>
          <a:xfrm>
            <a:off x="6467400" y="4767120"/>
            <a:ext cx="2055600" cy="27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IN" sz="9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4"/>
          <p:cNvSpPr/>
          <p:nvPr/>
        </p:nvSpPr>
        <p:spPr>
          <a:xfrm>
            <a:off x="638280" y="654840"/>
            <a:ext cx="443052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IN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Today’s Agenda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4"/>
          <p:cNvSpPr/>
          <p:nvPr/>
        </p:nvSpPr>
        <p:spPr>
          <a:xfrm>
            <a:off x="3029040" y="4767120"/>
            <a:ext cx="3084480" cy="2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Science Certification Program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4"/>
          <p:cNvSpPr txBox="1"/>
          <p:nvPr/>
        </p:nvSpPr>
        <p:spPr>
          <a:xfrm>
            <a:off x="770825" y="1437425"/>
            <a:ext cx="6013500" cy="26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b="0" i="0" lang="en-I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Revision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-IN" sz="1800">
                <a:solidFill>
                  <a:schemeClr val="lt1"/>
                </a:solidFill>
              </a:rPr>
              <a:t>Introduction: Central Limit Theorem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-IN" sz="1800">
                <a:solidFill>
                  <a:schemeClr val="lt1"/>
                </a:solidFill>
              </a:rPr>
              <a:t>Samples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-IN" sz="1800">
                <a:solidFill>
                  <a:schemeClr val="lt1"/>
                </a:solidFill>
              </a:rPr>
              <a:t>Sampling Distributions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-IN" sz="1800">
                <a:solidFill>
                  <a:schemeClr val="lt1"/>
                </a:solidFill>
              </a:rPr>
              <a:t>Properties of Sampling Distributions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-IN" sz="1800">
                <a:solidFill>
                  <a:schemeClr val="lt1"/>
                </a:solidFill>
              </a:rPr>
              <a:t>Estimating Mean Using CLT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-IN" sz="1800">
                <a:solidFill>
                  <a:schemeClr val="lt1"/>
                </a:solidFill>
              </a:rPr>
              <a:t>Confidence Interval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b="0" i="0" lang="en-I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Key Takeaways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38cc26670d_0_150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g138cc26670d_0_150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g138cc26670d_0_150"/>
          <p:cNvSpPr txBox="1"/>
          <p:nvPr/>
        </p:nvSpPr>
        <p:spPr>
          <a:xfrm>
            <a:off x="260275" y="77025"/>
            <a:ext cx="42264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Revision</a:t>
            </a:r>
            <a:endParaRPr b="0" i="0" sz="24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6" name="Google Shape;306;g138cc26670d_0_150"/>
          <p:cNvSpPr txBox="1"/>
          <p:nvPr/>
        </p:nvSpPr>
        <p:spPr>
          <a:xfrm>
            <a:off x="57150" y="1376680"/>
            <a:ext cx="90825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previous session, we learnt about: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IN" sz="1800"/>
              <a:t>Continuous Probability Distributions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IN" sz="1800"/>
              <a:t>Probability Density Functions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IN" sz="1800"/>
              <a:t>Continuous Uniform Distribution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IN" sz="1800"/>
              <a:t>Normal Distribution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IN" sz="1800"/>
              <a:t>Standard Normal Distribution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52644ef9ee_0_185"/>
          <p:cNvSpPr/>
          <p:nvPr/>
        </p:nvSpPr>
        <p:spPr>
          <a:xfrm>
            <a:off x="309725" y="126350"/>
            <a:ext cx="63339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lt1"/>
                </a:solidFill>
              </a:rPr>
              <a:t>Introduction: Central Limit Theorem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152644ef9ee_0_185"/>
          <p:cNvSpPr txBox="1"/>
          <p:nvPr/>
        </p:nvSpPr>
        <p:spPr>
          <a:xfrm>
            <a:off x="220875" y="1185650"/>
            <a:ext cx="85515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Welcome to the session on </a:t>
            </a:r>
            <a:r>
              <a:rPr b="1" lang="en-IN" sz="1800"/>
              <a:t>‘Central Limit Theorem’</a:t>
            </a:r>
            <a:r>
              <a:rPr lang="en-IN" sz="1800"/>
              <a:t>. In the last session, you learnt about probability density functions, specifically normal and standard normal distributions.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In this session, you will learn what a sample is and why it is so error-prone. </a:t>
            </a:r>
            <a:endParaRPr sz="18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You will then understand how to quantify this error made in sampling using a popular theorem in statistics, called the central limit theorem.</a:t>
            </a:r>
            <a:endParaRPr sz="18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There are no prerequisites for this session, other than, of course, your knowledge of what was discussed in the previous three sessions.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3999b3b6f3_0_4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13999b3b6f3_0_4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g13999b3b6f3_0_4"/>
          <p:cNvSpPr txBox="1"/>
          <p:nvPr>
            <p:ph type="title"/>
          </p:nvPr>
        </p:nvSpPr>
        <p:spPr>
          <a:xfrm>
            <a:off x="315595" y="110490"/>
            <a:ext cx="52356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>
                <a:solidFill>
                  <a:srgbClr val="FFFFFF"/>
                </a:solidFill>
              </a:rPr>
              <a:t>Samples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20" name="Google Shape;320;g13999b3b6f3_0_4"/>
          <p:cNvSpPr txBox="1"/>
          <p:nvPr/>
        </p:nvSpPr>
        <p:spPr>
          <a:xfrm>
            <a:off x="369570" y="640080"/>
            <a:ext cx="86874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sample is just a part of a population.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example,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you want to find out how much the average American earns, you aren’t going to want to survey everyone in the population (over 300 million people), so you would choose a small number of people in the population, find the average of those people and extrapolate the results for the population by making some reasonable assumptions.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3999b3b6f3_0_11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g13999b3b6f3_0_11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13999b3b6f3_0_11"/>
          <p:cNvSpPr txBox="1"/>
          <p:nvPr>
            <p:ph type="title"/>
          </p:nvPr>
        </p:nvSpPr>
        <p:spPr>
          <a:xfrm>
            <a:off x="315595" y="110490"/>
            <a:ext cx="52356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>
                <a:solidFill>
                  <a:srgbClr val="FFFFFF"/>
                </a:solidFill>
              </a:rPr>
              <a:t>Samples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28" name="Google Shape;328;g13999b3b6f3_0_11"/>
          <p:cNvSpPr txBox="1"/>
          <p:nvPr/>
        </p:nvSpPr>
        <p:spPr>
          <a:xfrm>
            <a:off x="369570" y="640080"/>
            <a:ext cx="86874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Let's go through some of the notations and formulae related to populations and their samples: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9" name="Google Shape;329;g13999b3b6f3_0_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3480" y="1413510"/>
            <a:ext cx="6797676" cy="3289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3999b3b6f3_0_19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g13999b3b6f3_0_19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g13999b3b6f3_0_19"/>
          <p:cNvSpPr txBox="1"/>
          <p:nvPr>
            <p:ph type="title"/>
          </p:nvPr>
        </p:nvSpPr>
        <p:spPr>
          <a:xfrm>
            <a:off x="315595" y="110490"/>
            <a:ext cx="52356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>
                <a:solidFill>
                  <a:srgbClr val="FFFFFF"/>
                </a:solidFill>
              </a:rPr>
              <a:t>Sampling Distributions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37" name="Google Shape;337;g13999b3b6f3_0_19"/>
          <p:cNvSpPr txBox="1"/>
          <p:nvPr/>
        </p:nvSpPr>
        <p:spPr>
          <a:xfrm>
            <a:off x="369570" y="640080"/>
            <a:ext cx="86874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sampling distribution is a probability density function for the sample means of a population.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used to estimate the population mean from the sample mean.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simply have to randomly choose a sample and calculate the sample mean.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Similarly, you need to choose some other sample randomly and calculate its mean.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you follow this process, again and again, you will have n number of samples of a population and their n corresponding means.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sample means will follow a standard distribution.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3999b3b6f3_0_26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g13999b3b6f3_0_26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13999b3b6f3_0_26"/>
          <p:cNvSpPr txBox="1"/>
          <p:nvPr>
            <p:ph type="title"/>
          </p:nvPr>
        </p:nvSpPr>
        <p:spPr>
          <a:xfrm>
            <a:off x="315595" y="110490"/>
            <a:ext cx="52356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>
                <a:solidFill>
                  <a:srgbClr val="FFFFFF"/>
                </a:solidFill>
              </a:rPr>
              <a:t>Sampling Distribution Properties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45" name="Google Shape;345;g13999b3b6f3_0_26"/>
          <p:cNvSpPr txBox="1"/>
          <p:nvPr/>
        </p:nvSpPr>
        <p:spPr>
          <a:xfrm>
            <a:off x="369570" y="640080"/>
            <a:ext cx="8687400" cy="4074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F4333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